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2"/>
  </p:notesMasterIdLst>
  <p:handoutMasterIdLst>
    <p:handoutMasterId r:id="rId13"/>
  </p:handoutMasterIdLst>
  <p:sldIdLst>
    <p:sldId id="277" r:id="rId5"/>
    <p:sldId id="1482" r:id="rId6"/>
    <p:sldId id="1521" r:id="rId7"/>
    <p:sldId id="1537" r:id="rId8"/>
    <p:sldId id="1523" r:id="rId9"/>
    <p:sldId id="1524" r:id="rId10"/>
    <p:sldId id="1471" r:id="rId11"/>
  </p:sldIdLst>
  <p:sldSz cx="9144000" cy="6858000" type="screen4x3"/>
  <p:notesSz cx="6881813" cy="9296400"/>
  <p:custDataLst>
    <p:tags r:id="rId1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E7C405-3E86-4AEE-A889-E3E9C3B54691}">
          <p14:sldIdLst>
            <p14:sldId id="277"/>
            <p14:sldId id="1482"/>
            <p14:sldId id="1521"/>
            <p14:sldId id="1537"/>
            <p14:sldId id="1523"/>
            <p14:sldId id="1524"/>
            <p14:sldId id="1471"/>
          </p14:sldIdLst>
        </p14:section>
      </p14:sectionLst>
    </p:ex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pos="1655" userDrawn="1">
          <p15:clr>
            <a:srgbClr val="A4A3A4"/>
          </p15:clr>
        </p15:guide>
        <p15:guide id="4" pos="2154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domo Lorenzo" initials="FPL" lastIdx="21" clrIdx="0"/>
  <p:cmAuthor id="2" name="Ronny Quintero Leguisano" initials="RQL" lastIdx="30" clrIdx="1"/>
  <p:cmAuthor id="3" name="Óscar Palomo Díaz" initials="ÓPD" lastIdx="14" clrIdx="2">
    <p:extLst>
      <p:ext uri="{19B8F6BF-5375-455C-9EA6-DF929625EA0E}">
        <p15:presenceInfo xmlns:p15="http://schemas.microsoft.com/office/powerpoint/2012/main" userId="S::oscar.palomo@mju.es::d3c55112-9a8d-4689-970a-c1931af4e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061"/>
    <a:srgbClr val="99D5E2"/>
    <a:srgbClr val="0D3E4B"/>
    <a:srgbClr val="394451"/>
    <a:srgbClr val="465362"/>
    <a:srgbClr val="0B5395"/>
    <a:srgbClr val="FAB41E"/>
    <a:srgbClr val="666666"/>
    <a:srgbClr val="043A6C"/>
    <a:srgbClr val="EC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463" autoAdjust="0"/>
  </p:normalViewPr>
  <p:slideViewPr>
    <p:cSldViewPr snapToGrid="0">
      <p:cViewPr varScale="1">
        <p:scale>
          <a:sx n="118" d="100"/>
          <a:sy n="118" d="100"/>
        </p:scale>
        <p:origin x="1420" y="88"/>
      </p:cViewPr>
      <p:guideLst>
        <p:guide pos="204"/>
        <p:guide pos="1655"/>
        <p:guide pos="2154"/>
        <p:guide orient="horz" pos="2614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7EB5-2971-424E-A29F-EDDE4D18392D}" type="datetimeFigureOut">
              <a:rPr lang="es-ES" smtClean="0"/>
              <a:pPr/>
              <a:t>15/06/2022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353E-6852-4E82-86D3-C8985EC6A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59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765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91BC7-D3D6-4F53-88A4-79556D8EED24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018" y="4416311"/>
            <a:ext cx="5505778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765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0A59-04CD-4DD9-ADD2-945F8BAF6C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8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752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340293EA-65D7-41AF-8C73-8085F2DAF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Un reloj en la fachada de un edificio de ladrillo&#10;&#10;Descripción generada automáticamente">
            <a:extLst>
              <a:ext uri="{FF2B5EF4-FFF2-40B4-BE49-F238E27FC236}">
                <a16:creationId xmlns:a16="http://schemas.microsoft.com/office/drawing/2014/main" id="{CF60F82E-EE72-4FCF-9CE4-A848E1ED4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43B589F-9F2E-4779-BBDF-B5623EBF1C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ED7DE510-7852-4BE7-A1C2-E1FFC1F1A40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F6D5D86C-B75D-488A-8835-60821F6661A7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0553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144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FD16DF-6861-4D4D-AE59-DBC98ECCE0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6F782F7-818F-41CB-9698-E011E26EB50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8AB4082F-01B3-4293-A708-AF3349C61ED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277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96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a de think-cell" r:id="rId5" imgW="395" imgH="394" progId="TCLayout.ActiveDocument.1">
                  <p:embed/>
                </p:oleObj>
              </mc:Choice>
              <mc:Fallback>
                <p:oleObj name="Diapositiva de think-cell" r:id="rId5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0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D7494A5-159F-4825-A725-037F3947DC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B0031-1CD9-45F0-8E7E-8961853A66F6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D88EF1E2-F16C-477C-9669-008681EB6099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1615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168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24" name="Objeto 23" hidden="1">
                        <a:extLst>
                          <a:ext uri="{FF2B5EF4-FFF2-40B4-BE49-F238E27FC236}">
                            <a16:creationId xmlns:a16="http://schemas.microsoft.com/office/drawing/2014/main" id="{81D7397D-C91D-41A4-A686-41955D1D9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08E120-406B-434A-B324-A7056F63D7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578" y="6432000"/>
            <a:ext cx="1780845" cy="32379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C803D-0EF7-4A92-A207-A532513869B9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3271879A-03EE-4E26-A2C8-F2D14DEFB96B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</p:spTree>
    <p:extLst>
      <p:ext uri="{BB962C8B-B14F-4D97-AF65-F5344CB8AC3E}">
        <p14:creationId xmlns:p14="http://schemas.microsoft.com/office/powerpoint/2010/main" val="27468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7609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9" imgW="395" imgH="394" progId="TCLayout.ActiveDocument.1">
                  <p:embed/>
                </p:oleObj>
              </mc:Choice>
              <mc:Fallback>
                <p:oleObj name="Diapositiva de think-cell" r:id="rId9" imgW="395" imgH="394" progId="TCLayout.ActiveDocument.1">
                  <p:embed/>
                  <p:pic>
                    <p:nvPicPr>
                      <p:cNvPr id="10" name="Objeto 9" hidden="1">
                        <a:extLst>
                          <a:ext uri="{FF2B5EF4-FFF2-40B4-BE49-F238E27FC236}">
                            <a16:creationId xmlns:a16="http://schemas.microsoft.com/office/drawing/2014/main" id="{F5E6567F-0C9E-42E7-BABA-57C9D2BA5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3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8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1" r:id="rId3"/>
    <p:sldLayoutId id="2147483716" r:id="rId4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loma.martineztordesillas@empresas.justicia.es" TargetMode="External"/><Relationship Id="rId2" Type="http://schemas.openxmlformats.org/officeDocument/2006/relationships/hyperlink" Target="mailto:lucia.morales@mju.e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nfluence.justicia.es/confluence/pages/viewpage.action?pageId=271156965" TargetMode="External"/><Relationship Id="rId4" Type="http://schemas.openxmlformats.org/officeDocument/2006/relationships/hyperlink" Target="https://jira.justicia.es/jira/browse/PR0258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384458" y="4637495"/>
            <a:ext cx="5915734" cy="532347"/>
          </a:xfrm>
        </p:spPr>
        <p:txBody>
          <a:bodyPr>
            <a:normAutofit/>
          </a:bodyPr>
          <a:lstStyle/>
          <a:p>
            <a:r>
              <a:rPr lang="es-ES_tradnl" dirty="0"/>
              <a:t>Centro de Productos Procesales Servicio Fiscalías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dirty="0"/>
              <a:t>18  de Febrero de 2022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384458" y="3449300"/>
            <a:ext cx="4519887" cy="1109673"/>
          </a:xfrm>
        </p:spPr>
        <p:txBody>
          <a:bodyPr>
            <a:noAutofit/>
          </a:bodyPr>
          <a:lstStyle/>
          <a:p>
            <a:r>
              <a:rPr lang="es-ES_tradnl" sz="2862" dirty="0"/>
              <a:t>Expedientes Gubernativos</a:t>
            </a:r>
            <a:endParaRPr lang="es-ES_tradnl" sz="28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19 Conector recto"/>
          <p:cNvCxnSpPr/>
          <p:nvPr/>
        </p:nvCxnSpPr>
        <p:spPr>
          <a:xfrm flipH="1">
            <a:off x="5192193" y="2033441"/>
            <a:ext cx="0" cy="259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Marcador de texto"/>
          <p:cNvSpPr txBox="1">
            <a:spLocks/>
          </p:cNvSpPr>
          <p:nvPr/>
        </p:nvSpPr>
        <p:spPr>
          <a:xfrm>
            <a:off x="5212469" y="2033441"/>
            <a:ext cx="3859910" cy="2351811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1477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Funcionalidades</a:t>
            </a:r>
            <a:endParaRPr lang="es-ES" sz="1477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385"/>
              </a:spcBef>
              <a:buClr>
                <a:schemeClr val="accent3"/>
              </a:buClr>
              <a:buSzPct val="150000"/>
            </a:pPr>
            <a:r>
              <a:rPr lang="es-ES" sz="1477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Pantallas</a:t>
            </a:r>
            <a:endParaRPr lang="es-ES" sz="1477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16 CuadroTexto"/>
          <p:cNvSpPr txBox="1"/>
          <p:nvPr/>
        </p:nvSpPr>
        <p:spPr>
          <a:xfrm>
            <a:off x="3726415" y="1998086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cxnSp>
        <p:nvCxnSpPr>
          <p:cNvPr id="28" name="3 Conector recto"/>
          <p:cNvCxnSpPr/>
          <p:nvPr/>
        </p:nvCxnSpPr>
        <p:spPr>
          <a:xfrm>
            <a:off x="5110132" y="2179876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9 CuadroTexto"/>
          <p:cNvSpPr txBox="1"/>
          <p:nvPr/>
        </p:nvSpPr>
        <p:spPr>
          <a:xfrm>
            <a:off x="3726415" y="2414668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cxnSp>
        <p:nvCxnSpPr>
          <p:cNvPr id="30" name="10 Conector recto"/>
          <p:cNvCxnSpPr/>
          <p:nvPr/>
        </p:nvCxnSpPr>
        <p:spPr>
          <a:xfrm>
            <a:off x="5110132" y="2600391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7 CuadroTexto"/>
          <p:cNvSpPr txBox="1"/>
          <p:nvPr/>
        </p:nvSpPr>
        <p:spPr>
          <a:xfrm>
            <a:off x="3731396" y="2831286"/>
            <a:ext cx="134198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46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cxnSp>
        <p:nvCxnSpPr>
          <p:cNvPr id="43" name="20 Conector recto"/>
          <p:cNvCxnSpPr/>
          <p:nvPr/>
        </p:nvCxnSpPr>
        <p:spPr>
          <a:xfrm>
            <a:off x="5115113" y="3011791"/>
            <a:ext cx="16846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6155CC-034A-4733-A356-E62C9CD1152A}"/>
              </a:ext>
            </a:extLst>
          </p:cNvPr>
          <p:cNvSpPr txBox="1"/>
          <p:nvPr/>
        </p:nvSpPr>
        <p:spPr>
          <a:xfrm>
            <a:off x="63988" y="116632"/>
            <a:ext cx="458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01.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Introducción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2" name="Marcador de contenido 1">
            <a:extLst>
              <a:ext uri="{FF2B5EF4-FFF2-40B4-BE49-F238E27FC236}">
                <a16:creationId xmlns:a16="http://schemas.microsoft.com/office/drawing/2014/main" id="{71E6876F-4337-4297-8A50-43E5BD2A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41" y="1475184"/>
            <a:ext cx="8335179" cy="5816977"/>
          </a:xfrm>
          <a:noFill/>
        </p:spPr>
        <p:txBody>
          <a:bodyPr wrap="square" rtlCol="0">
            <a:spAutoFit/>
          </a:bodyPr>
          <a:lstStyle/>
          <a:p>
            <a:pPr marL="0" indent="-57151" defTabSz="914400">
              <a:buNone/>
            </a:pPr>
            <a:r>
              <a:rPr lang="es-ES" sz="1600" dirty="0">
                <a:latin typeface="+mn-lt"/>
                <a:cs typeface="+mn-cs"/>
              </a:rPr>
              <a:t>Aplicación que permite centralizar todos los Expedientes Gubernativos, cuyos asuntos  no son procesales en un mismo sistema permitiendo la tramitación de dichos expedientes de forma electrónica.</a:t>
            </a:r>
          </a:p>
          <a:p>
            <a:pPr marL="0" indent="-57151" defTabSz="914400">
              <a:buNone/>
            </a:pPr>
            <a:endParaRPr lang="es-ES" sz="1600" dirty="0">
              <a:latin typeface="+mn-lt"/>
              <a:cs typeface="+mn-cs"/>
            </a:endParaRPr>
          </a:p>
          <a:p>
            <a:pPr marL="0" indent="-57151" defTabSz="914400">
              <a:buNone/>
            </a:pPr>
            <a:r>
              <a:rPr lang="es-ES_tradnl" sz="1600" b="1" dirty="0"/>
              <a:t>Beneficios</a:t>
            </a:r>
          </a:p>
          <a:p>
            <a:pPr marL="0" indent="-57151" defTabSz="914400">
              <a:buNone/>
            </a:pPr>
            <a:endParaRPr lang="es-ES_tradnl" sz="1600" b="1" dirty="0"/>
          </a:p>
          <a:p>
            <a:pPr marL="600075" lvl="2" indent="-357189" defTabSz="914400">
              <a:buFont typeface="Wingdings" panose="05000000000000000000" pitchFamily="2" charset="2"/>
              <a:buChar char="q"/>
            </a:pPr>
            <a:r>
              <a:rPr lang="es-ES" sz="1600" dirty="0">
                <a:latin typeface="+mn-lt"/>
                <a:cs typeface="+mn-cs"/>
              </a:rPr>
              <a:t>Permite la </a:t>
            </a:r>
            <a:r>
              <a:rPr lang="es-ES" sz="1600" b="1" dirty="0">
                <a:latin typeface="+mn-lt"/>
                <a:cs typeface="+mn-cs"/>
              </a:rPr>
              <a:t>comunicación con todos los órganos del Ministerio Fiscal</a:t>
            </a:r>
            <a:r>
              <a:rPr lang="es-ES" sz="1600" dirty="0">
                <a:latin typeface="+mn-lt"/>
                <a:cs typeface="+mn-cs"/>
              </a:rPr>
              <a:t> para la comunicación de cualquier asunto de ámbito no procesal, permitiendo la </a:t>
            </a:r>
            <a:r>
              <a:rPr lang="es-ES" sz="1600" b="1" dirty="0">
                <a:latin typeface="+mn-lt"/>
                <a:cs typeface="+mn-cs"/>
              </a:rPr>
              <a:t>eliminación del papel</a:t>
            </a:r>
            <a:r>
              <a:rPr lang="es-ES" sz="1600" dirty="0">
                <a:latin typeface="+mn-lt"/>
                <a:cs typeface="+mn-cs"/>
              </a:rPr>
              <a:t>.</a:t>
            </a:r>
          </a:p>
          <a:p>
            <a:pPr marL="600075" lvl="2" indent="-357189" defTabSz="914400">
              <a:buFont typeface="Wingdings" panose="05000000000000000000" pitchFamily="2" charset="2"/>
              <a:buChar char="q"/>
            </a:pPr>
            <a:endParaRPr lang="es-ES" sz="1600" dirty="0">
              <a:latin typeface="+mn-lt"/>
              <a:cs typeface="+mn-cs"/>
            </a:endParaRPr>
          </a:p>
          <a:p>
            <a:pPr marL="600075" lvl="2" indent="-357189" defTabSz="914400">
              <a:buFont typeface="Wingdings" panose="05000000000000000000" pitchFamily="2" charset="2"/>
              <a:buChar char="q"/>
            </a:pPr>
            <a:r>
              <a:rPr lang="es-ES" sz="1600" b="1" dirty="0">
                <a:latin typeface="+mn-lt"/>
                <a:cs typeface="+mn-cs"/>
              </a:rPr>
              <a:t>Integración</a:t>
            </a:r>
            <a:r>
              <a:rPr lang="es-ES" sz="1600" dirty="0">
                <a:latin typeface="+mn-lt"/>
                <a:cs typeface="+mn-cs"/>
              </a:rPr>
              <a:t> manual con </a:t>
            </a:r>
            <a:r>
              <a:rPr lang="es-ES" sz="1600" b="1" dirty="0">
                <a:latin typeface="+mn-lt"/>
                <a:cs typeface="+mn-cs"/>
              </a:rPr>
              <a:t>GEISER</a:t>
            </a:r>
            <a:r>
              <a:rPr lang="es-ES" sz="1600" dirty="0">
                <a:latin typeface="+mn-lt"/>
                <a:cs typeface="+mn-cs"/>
              </a:rPr>
              <a:t> al permitir anexar toda la documentación recibida electrónicamente</a:t>
            </a:r>
          </a:p>
          <a:p>
            <a:pPr marL="600075" lvl="2" indent="-357189" defTabSz="914400">
              <a:buFont typeface="Wingdings" panose="05000000000000000000" pitchFamily="2" charset="2"/>
              <a:buChar char="q"/>
            </a:pPr>
            <a:endParaRPr lang="es-ES" sz="1600" dirty="0">
              <a:latin typeface="+mn-lt"/>
              <a:cs typeface="+mn-cs"/>
            </a:endParaRPr>
          </a:p>
          <a:p>
            <a:pPr marL="600075" lvl="2" indent="-357189" defTabSz="914400">
              <a:buFont typeface="Wingdings" panose="05000000000000000000" pitchFamily="2" charset="2"/>
              <a:buChar char="q"/>
            </a:pPr>
            <a:r>
              <a:rPr lang="es-ES" sz="1600" dirty="0">
                <a:latin typeface="+mn-lt"/>
                <a:cs typeface="+mn-cs"/>
              </a:rPr>
              <a:t>Permite el </a:t>
            </a:r>
            <a:r>
              <a:rPr lang="es-ES" sz="1600" b="1" dirty="0">
                <a:latin typeface="+mn-lt"/>
                <a:cs typeface="+mn-cs"/>
              </a:rPr>
              <a:t>envío de correos electrónicos </a:t>
            </a:r>
            <a:r>
              <a:rPr lang="es-ES" sz="1600" dirty="0">
                <a:latin typeface="+mn-lt"/>
                <a:cs typeface="+mn-cs"/>
              </a:rPr>
              <a:t>desde la aplicación junto con los documentos asociados al expediente</a:t>
            </a:r>
          </a:p>
          <a:p>
            <a:pPr marL="600075" lvl="2" indent="-357189" defTabSz="914400">
              <a:buFont typeface="Wingdings" panose="05000000000000000000" pitchFamily="2" charset="2"/>
              <a:buChar char="q"/>
            </a:pPr>
            <a:endParaRPr lang="es-ES" sz="1600" dirty="0">
              <a:latin typeface="+mn-lt"/>
              <a:cs typeface="+mn-cs"/>
            </a:endParaRPr>
          </a:p>
          <a:p>
            <a:pPr marL="600075" lvl="2" indent="-357189" defTabSz="914400">
              <a:buFont typeface="Wingdings" panose="05000000000000000000" pitchFamily="2" charset="2"/>
              <a:buChar char="q"/>
            </a:pPr>
            <a:r>
              <a:rPr lang="es-ES" sz="1600" b="1" dirty="0">
                <a:latin typeface="+mn-lt"/>
                <a:cs typeface="+mn-cs"/>
              </a:rPr>
              <a:t>Comunicación del Fiscal con la Oficia Fiscal </a:t>
            </a:r>
            <a:r>
              <a:rPr lang="es-ES" sz="1600" dirty="0">
                <a:latin typeface="+mn-lt"/>
                <a:cs typeface="+mn-cs"/>
              </a:rPr>
              <a:t>desde la aplicación</a:t>
            </a:r>
          </a:p>
          <a:p>
            <a:pPr marL="0" indent="-57151" defTabSz="914400">
              <a:buNone/>
            </a:pPr>
            <a:endParaRPr lang="es-ES" sz="1600" dirty="0">
              <a:latin typeface="+mn-lt"/>
              <a:cs typeface="+mn-cs"/>
            </a:endParaRPr>
          </a:p>
          <a:p>
            <a:pPr marL="457200" lvl="1" defTabSz="914400"/>
            <a:endParaRPr lang="es-ES" sz="1800" dirty="0">
              <a:latin typeface="+mn-lt"/>
              <a:cs typeface="+mn-cs"/>
            </a:endParaRPr>
          </a:p>
          <a:p>
            <a:pPr marL="457200" lvl="1" defTabSz="914400"/>
            <a:endParaRPr lang="es-ES" sz="1800" dirty="0">
              <a:latin typeface="+mn-lt"/>
              <a:cs typeface="+mn-cs"/>
            </a:endParaRPr>
          </a:p>
          <a:p>
            <a:pPr marL="457200" lvl="1" defTabSz="914400"/>
            <a:endParaRPr lang="es-ES" sz="1800" dirty="0">
              <a:latin typeface="+mn-lt"/>
              <a:cs typeface="+mn-cs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6409720" y="642777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50" dirty="0"/>
              <a:t>Futuro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Expedientes Gubernativos</a:t>
            </a:r>
          </a:p>
        </p:txBody>
      </p:sp>
    </p:spTree>
    <p:extLst>
      <p:ext uri="{BB962C8B-B14F-4D97-AF65-F5344CB8AC3E}">
        <p14:creationId xmlns:p14="http://schemas.microsoft.com/office/powerpoint/2010/main" val="198217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01.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Introducción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2" name="Marcador de contenido 1">
            <a:extLst>
              <a:ext uri="{FF2B5EF4-FFF2-40B4-BE49-F238E27FC236}">
                <a16:creationId xmlns:a16="http://schemas.microsoft.com/office/drawing/2014/main" id="{71E6876F-4337-4297-8A50-43E5BD2A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74" y="1538791"/>
            <a:ext cx="8335179" cy="4616648"/>
          </a:xfrm>
          <a:noFill/>
        </p:spPr>
        <p:txBody>
          <a:bodyPr wrap="square" rtlCol="0">
            <a:spAutoFit/>
          </a:bodyPr>
          <a:lstStyle/>
          <a:p>
            <a:pPr marL="242887" lvl="1" indent="0" defTabSz="914400">
              <a:buNone/>
            </a:pPr>
            <a:endParaRPr lang="es-ES" sz="1800" dirty="0">
              <a:latin typeface="+mn-lt"/>
              <a:cs typeface="+mn-cs"/>
            </a:endParaRPr>
          </a:p>
          <a:p>
            <a:pPr marL="0" indent="-57151" defTabSz="914400">
              <a:buNone/>
            </a:pPr>
            <a:r>
              <a:rPr lang="es-ES" sz="1600" dirty="0">
                <a:latin typeface="+mn-lt"/>
                <a:cs typeface="+mn-cs"/>
              </a:rPr>
              <a:t>Los tipos de expedientes que se permiten registrar son los siguientes:</a:t>
            </a:r>
          </a:p>
          <a:p>
            <a:pPr marL="0" indent="-57151" defTabSz="914400">
              <a:buNone/>
            </a:pPr>
            <a:endParaRPr lang="es-ES" sz="1600" dirty="0">
              <a:latin typeface="+mn-lt"/>
              <a:cs typeface="+mn-cs"/>
            </a:endParaRPr>
          </a:p>
          <a:p>
            <a:pPr marL="528637" lvl="1" indent="-285750" defTabSz="914400">
              <a:buFont typeface="Wingdings" panose="05000000000000000000" pitchFamily="2" charset="2"/>
              <a:buChar char="q"/>
            </a:pPr>
            <a:r>
              <a:rPr lang="es-ES" sz="1600" b="1" dirty="0">
                <a:latin typeface="+mn-lt"/>
                <a:cs typeface="+mn-cs"/>
              </a:rPr>
              <a:t>Gubernativos</a:t>
            </a:r>
            <a:r>
              <a:rPr lang="es-ES" sz="1600" dirty="0">
                <a:latin typeface="+mn-lt"/>
                <a:cs typeface="+mn-cs"/>
              </a:rPr>
              <a:t>, para registrar cualquier petición a la fiscalía de ámbito no procesal, como por ejemplo, juntas y reuniones fiscales, reclamaciones con la administración, … También se permite solicitar la gestión de las daciones de cuentas y prórrogas de diligencias a la Secretaría Técnica</a:t>
            </a:r>
          </a:p>
          <a:p>
            <a:pPr marL="528637" lvl="1" indent="-285750" defTabSz="914400">
              <a:buFont typeface="Wingdings" panose="05000000000000000000" pitchFamily="2" charset="2"/>
              <a:buChar char="q"/>
            </a:pPr>
            <a:r>
              <a:rPr lang="es-ES" sz="1600" b="1" dirty="0">
                <a:latin typeface="+mn-lt"/>
                <a:cs typeface="+mn-cs"/>
              </a:rPr>
              <a:t>Compatibilidad</a:t>
            </a:r>
            <a:r>
              <a:rPr lang="es-ES" sz="1600" dirty="0">
                <a:latin typeface="+mn-lt"/>
                <a:cs typeface="+mn-cs"/>
              </a:rPr>
              <a:t>, para que el Fiscal Jefe solicite la gestión de la compatibilidad de un fiscal en la Inspección Fiscal</a:t>
            </a:r>
          </a:p>
          <a:p>
            <a:pPr marL="528637" lvl="1" indent="-285750" defTabSz="914400">
              <a:buFont typeface="Wingdings" panose="05000000000000000000" pitchFamily="2" charset="2"/>
              <a:buChar char="q"/>
            </a:pPr>
            <a:r>
              <a:rPr lang="es-ES" sz="1600" b="1" dirty="0">
                <a:latin typeface="+mn-lt"/>
                <a:cs typeface="+mn-cs"/>
              </a:rPr>
              <a:t>Comunicación ciudadana</a:t>
            </a:r>
            <a:r>
              <a:rPr lang="es-ES" sz="1600" dirty="0">
                <a:latin typeface="+mn-lt"/>
                <a:cs typeface="+mn-cs"/>
              </a:rPr>
              <a:t>, para registrar los expedientes de peticiones solicitadas por cualquier ciudadano  (quejas y preguntas)</a:t>
            </a:r>
          </a:p>
          <a:p>
            <a:pPr marL="528637" lvl="1" indent="-285750" defTabSz="914400">
              <a:buFont typeface="Wingdings" panose="05000000000000000000" pitchFamily="2" charset="2"/>
              <a:buChar char="q"/>
            </a:pPr>
            <a:r>
              <a:rPr lang="es-ES" sz="1600" b="1" dirty="0">
                <a:latin typeface="+mn-lt"/>
                <a:cs typeface="+mn-cs"/>
              </a:rPr>
              <a:t>Convenios</a:t>
            </a:r>
            <a:r>
              <a:rPr lang="es-ES" sz="1600" dirty="0">
                <a:latin typeface="+mn-lt"/>
                <a:cs typeface="+mn-cs"/>
              </a:rPr>
              <a:t>, para que la fiscalía superior solicite la gestión de un convenio en la Unidad de Apoyo</a:t>
            </a:r>
          </a:p>
          <a:p>
            <a:pPr marL="457200" lvl="1" defTabSz="914400"/>
            <a:endParaRPr lang="es-ES" sz="1800" dirty="0">
              <a:latin typeface="+mn-lt"/>
              <a:cs typeface="+mn-cs"/>
            </a:endParaRPr>
          </a:p>
          <a:p>
            <a:pPr marL="457200" lvl="1" defTabSz="914400"/>
            <a:endParaRPr lang="es-ES" sz="1800" dirty="0">
              <a:latin typeface="+mn-lt"/>
              <a:cs typeface="+mn-cs"/>
            </a:endParaRPr>
          </a:p>
          <a:p>
            <a:pPr marL="457200" lvl="1" defTabSz="914400"/>
            <a:endParaRPr lang="es-ES" sz="1800" dirty="0">
              <a:latin typeface="+mn-lt"/>
              <a:cs typeface="+mn-cs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6409720" y="642777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50" dirty="0"/>
              <a:t>Futuro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Expedientes Gubernativos</a:t>
            </a:r>
          </a:p>
        </p:txBody>
      </p:sp>
    </p:spTree>
    <p:extLst>
      <p:ext uri="{BB962C8B-B14F-4D97-AF65-F5344CB8AC3E}">
        <p14:creationId xmlns:p14="http://schemas.microsoft.com/office/powerpoint/2010/main" val="120108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ángulo redondeado 100"/>
          <p:cNvSpPr/>
          <p:nvPr/>
        </p:nvSpPr>
        <p:spPr>
          <a:xfrm>
            <a:off x="287274" y="3992533"/>
            <a:ext cx="8705335" cy="1824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02.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Funcionalidades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00" y="1977234"/>
            <a:ext cx="406768" cy="327843"/>
          </a:xfrm>
          <a:prstGeom prst="rect">
            <a:avLst/>
          </a:prstGeom>
        </p:spPr>
      </p:pic>
      <p:grpSp>
        <p:nvGrpSpPr>
          <p:cNvPr id="54" name="Grupo 53"/>
          <p:cNvGrpSpPr/>
          <p:nvPr/>
        </p:nvGrpSpPr>
        <p:grpSpPr>
          <a:xfrm>
            <a:off x="4797674" y="2914873"/>
            <a:ext cx="529081" cy="302898"/>
            <a:chOff x="5761995" y="4575113"/>
            <a:chExt cx="669056" cy="333648"/>
          </a:xfrm>
        </p:grpSpPr>
        <p:sp>
          <p:nvSpPr>
            <p:cNvPr id="47" name="Flecha: a la izquierda y derecha 32">
              <a:extLst>
                <a:ext uri="{FF2B5EF4-FFF2-40B4-BE49-F238E27FC236}">
                  <a16:creationId xmlns:a16="http://schemas.microsoft.com/office/drawing/2014/main" id="{64907DAB-6FB4-4B32-9C66-B0804C31E4D7}"/>
                </a:ext>
              </a:extLst>
            </p:cNvPr>
            <p:cNvSpPr/>
            <p:nvPr/>
          </p:nvSpPr>
          <p:spPr>
            <a:xfrm>
              <a:off x="5761995" y="4729188"/>
              <a:ext cx="355647" cy="4571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1350"/>
            </a:p>
          </p:txBody>
        </p: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459" y="4575113"/>
              <a:ext cx="328592" cy="3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</p:pic>
      </p:grpSp>
      <p:grpSp>
        <p:nvGrpSpPr>
          <p:cNvPr id="68" name="Grupo 67"/>
          <p:cNvGrpSpPr/>
          <p:nvPr/>
        </p:nvGrpSpPr>
        <p:grpSpPr>
          <a:xfrm>
            <a:off x="4338971" y="4792979"/>
            <a:ext cx="418523" cy="417201"/>
            <a:chOff x="841387" y="2663374"/>
            <a:chExt cx="480182" cy="480181"/>
          </a:xfrm>
        </p:grpSpPr>
        <p:pic>
          <p:nvPicPr>
            <p:cNvPr id="69" name="Imagen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7" y="2663374"/>
              <a:ext cx="480182" cy="480181"/>
            </a:xfrm>
            <a:prstGeom prst="rect">
              <a:avLst/>
            </a:prstGeom>
          </p:spPr>
        </p:pic>
        <p:grpSp>
          <p:nvGrpSpPr>
            <p:cNvPr id="70" name="Grupo 69"/>
            <p:cNvGrpSpPr/>
            <p:nvPr/>
          </p:nvGrpSpPr>
          <p:grpSpPr>
            <a:xfrm>
              <a:off x="879239" y="2743552"/>
              <a:ext cx="404480" cy="240520"/>
              <a:chOff x="1585412" y="2683361"/>
              <a:chExt cx="404480" cy="240520"/>
            </a:xfrm>
          </p:grpSpPr>
          <p:sp>
            <p:nvSpPr>
              <p:cNvPr id="71" name="Rectángulo 70"/>
              <p:cNvSpPr/>
              <p:nvPr/>
            </p:nvSpPr>
            <p:spPr>
              <a:xfrm>
                <a:off x="1585412" y="2683361"/>
                <a:ext cx="404480" cy="240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350"/>
              </a:p>
            </p:txBody>
          </p:sp>
          <p:pic>
            <p:nvPicPr>
              <p:cNvPr id="72" name="Imagen 7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5413" y="2720340"/>
                <a:ext cx="404478" cy="115780"/>
              </a:xfrm>
              <a:prstGeom prst="rect">
                <a:avLst/>
              </a:prstGeom>
            </p:spPr>
          </p:pic>
        </p:grpSp>
      </p:grpSp>
      <p:pic>
        <p:nvPicPr>
          <p:cNvPr id="73" name="Imagen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0" y="4076368"/>
            <a:ext cx="303868" cy="359680"/>
          </a:xfrm>
          <a:prstGeom prst="rect">
            <a:avLst/>
          </a:prstGeom>
        </p:spPr>
      </p:pic>
      <p:pic>
        <p:nvPicPr>
          <p:cNvPr id="74" name="Picture 2" descr="GEIS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40" y="4999810"/>
            <a:ext cx="577591" cy="1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uadroTexto 75"/>
          <p:cNvSpPr txBox="1"/>
          <p:nvPr/>
        </p:nvSpPr>
        <p:spPr>
          <a:xfrm>
            <a:off x="6409720" y="642777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50" dirty="0"/>
              <a:t>Futuro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197884" y="2553026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D3E4B"/>
                </a:solidFill>
              </a:rPr>
              <a:t>Actualmente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1292549" y="2000147"/>
            <a:ext cx="2221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EXPEDIENTE ELECTRÓNICO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826603" y="2351087"/>
            <a:ext cx="252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Registro y tramitación de expedientes con asuntos no procesales de las fiscalías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4000973" y="1998807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OTRAS FISCALÍAS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3606228" y="2327318"/>
            <a:ext cx="252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Comunicación de una fiscalía hacia otras a través de los expedientes combinados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6692846" y="2005543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FIRMA ELECTRÓNICA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2023338" y="2931468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CORREO ELECTRÓNICO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5326750" y="2861428"/>
            <a:ext cx="2189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OFICINA FISCAL - FISCALIA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6330763" y="2326761"/>
            <a:ext cx="252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Realiza la firma electrónica con CSV sobre el documento principal de un  trámite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1546664" y="3255315"/>
            <a:ext cx="252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Enviar correos electrónicos con adjuntos desde un expediente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4271897" y="3230434"/>
            <a:ext cx="29377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Comunicación entre la Oficina Fiscal con el Fiscal responsable asignado a un expediente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 rot="16200000">
            <a:off x="-162977" y="4652309"/>
            <a:ext cx="1499493" cy="34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D3E4B"/>
                </a:solidFill>
              </a:rPr>
              <a:t>En el futro</a:t>
            </a: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1590629" y="4131925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MODELOS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826603" y="4425305"/>
            <a:ext cx="264380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Generación de documentos asociados a los trámites a partir de modelos</a:t>
            </a: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2104431" y="4905838"/>
            <a:ext cx="19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OFICINA REGISTRO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4198804" y="4160283"/>
            <a:ext cx="2189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ESTADÍSTICAS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6858882" y="4093436"/>
            <a:ext cx="2189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CUADRO DE MANDO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F834F47A-DE32-4E7D-904A-AC7461FB7ADC}"/>
              </a:ext>
            </a:extLst>
          </p:cNvPr>
          <p:cNvSpPr/>
          <p:nvPr/>
        </p:nvSpPr>
        <p:spPr>
          <a:xfrm>
            <a:off x="4746036" y="4818788"/>
            <a:ext cx="2189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CONSEJO FISCAL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3698465" y="4417406"/>
            <a:ext cx="23134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Explotación de los datos registrados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6435653" y="4430510"/>
            <a:ext cx="231344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Envío de los datos de la aplicación al cuadro de mando para su posterior análisis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1440628" y="5184252"/>
            <a:ext cx="264380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Integración con la oficina de registro en la entrada y salida de documentos asociada a un expediente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D3780CED-2D62-42B6-9085-AD7F0E525F74}"/>
              </a:ext>
            </a:extLst>
          </p:cNvPr>
          <p:cNvSpPr txBox="1"/>
          <p:nvPr/>
        </p:nvSpPr>
        <p:spPr>
          <a:xfrm>
            <a:off x="4261947" y="5158483"/>
            <a:ext cx="264380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1050" i="1" dirty="0">
                <a:latin typeface="+mj-lt"/>
              </a:rPr>
              <a:t>Permite la integración con la aplicación de Consejo Fiscal  para la solicitudes de compatibilidades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87274" y="1883529"/>
            <a:ext cx="8705335" cy="19025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5" y="4131925"/>
            <a:ext cx="682768" cy="33396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70" y="4097757"/>
            <a:ext cx="355178" cy="355178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1098" y="2837208"/>
            <a:ext cx="576651" cy="420949"/>
          </a:xfrm>
          <a:prstGeom prst="rect">
            <a:avLst/>
          </a:prstGeom>
        </p:spPr>
      </p:pic>
      <p:pic>
        <p:nvPicPr>
          <p:cNvPr id="103" name="Picture 10" descr="Logo documento vector, gráfico vectorial, imágenes de Logo documento  vectoriales de stock | Depositphotos®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0" y="1949938"/>
            <a:ext cx="474926" cy="4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Imagen 10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15" y="1963876"/>
            <a:ext cx="405259" cy="390062"/>
          </a:xfrm>
          <a:prstGeom prst="rect">
            <a:avLst/>
          </a:prstGeom>
        </p:spPr>
      </p:pic>
      <p:pic>
        <p:nvPicPr>
          <p:cNvPr id="105" name="Imagen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93" y="2855327"/>
            <a:ext cx="343225" cy="319113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Funcionalidades de la aplicación</a:t>
            </a:r>
          </a:p>
        </p:txBody>
      </p:sp>
    </p:spTree>
    <p:extLst>
      <p:ext uri="{BB962C8B-B14F-4D97-AF65-F5344CB8AC3E}">
        <p14:creationId xmlns:p14="http://schemas.microsoft.com/office/powerpoint/2010/main" val="92167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167841" y="951964"/>
            <a:ext cx="882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D3E4B"/>
                </a:solidFill>
              </a:rPr>
              <a:t>Pantallas de la aplicación</a:t>
            </a: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/>
          <a:lstStyle/>
          <a:p>
            <a:r>
              <a:rPr lang="es-ES" dirty="0" smtClean="0"/>
              <a:t>03.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Pantallas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957710"/>
            <a:ext cx="2949575" cy="15042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4167940"/>
            <a:ext cx="3110971" cy="15614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59" y="1791009"/>
            <a:ext cx="3042708" cy="11803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664" y="3137693"/>
            <a:ext cx="3282950" cy="10039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653" y="4484492"/>
            <a:ext cx="3110971" cy="140303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987129" y="1574956"/>
            <a:ext cx="1475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Registro</a:t>
            </a:r>
            <a:endParaRPr lang="en-GB" sz="2800" dirty="0">
              <a:solidFill>
                <a:srgbClr val="0D3E4B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987129" y="3860163"/>
            <a:ext cx="1475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Buscador</a:t>
            </a:r>
            <a:endParaRPr lang="en-GB" sz="2800" dirty="0">
              <a:solidFill>
                <a:srgbClr val="0D3E4B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5161770" y="1482318"/>
            <a:ext cx="2545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Comunicación entra Fiscalías</a:t>
            </a:r>
            <a:endParaRPr lang="en-GB" sz="2800" dirty="0">
              <a:solidFill>
                <a:srgbClr val="0D3E4B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5199295" y="2795824"/>
            <a:ext cx="1475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Firma</a:t>
            </a:r>
            <a:endParaRPr lang="en-GB" sz="2800" dirty="0">
              <a:solidFill>
                <a:srgbClr val="0D3E4B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0D9660-0D69-4529-85A3-4E804801CDC4}"/>
              </a:ext>
            </a:extLst>
          </p:cNvPr>
          <p:cNvSpPr txBox="1"/>
          <p:nvPr/>
        </p:nvSpPr>
        <p:spPr>
          <a:xfrm>
            <a:off x="5199294" y="4154148"/>
            <a:ext cx="1838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D3E4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Oficina Fiscal - Fiscal</a:t>
            </a:r>
            <a:endParaRPr lang="en-GB" sz="2800" dirty="0">
              <a:solidFill>
                <a:srgbClr val="0D3E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>
            <a:extLst>
              <a:ext uri="{FF2B5EF4-FFF2-40B4-BE49-F238E27FC236}">
                <a16:creationId xmlns:a16="http://schemas.microsoft.com/office/drawing/2014/main" id="{D77EB1B5-E57D-4AED-829B-7FD7BAC2C7B0}"/>
              </a:ext>
            </a:extLst>
          </p:cNvPr>
          <p:cNvSpPr txBox="1">
            <a:spLocks/>
          </p:cNvSpPr>
          <p:nvPr/>
        </p:nvSpPr>
        <p:spPr>
          <a:xfrm>
            <a:off x="1187624" y="1196752"/>
            <a:ext cx="5088136" cy="364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defRPr/>
            </a:pPr>
            <a:r>
              <a:rPr lang="es-ES"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Gracias por su atención</a:t>
            </a:r>
          </a:p>
        </p:txBody>
      </p:sp>
      <p:sp>
        <p:nvSpPr>
          <p:cNvPr id="4" name="Subtitle 9">
            <a:extLst>
              <a:ext uri="{FF2B5EF4-FFF2-40B4-BE49-F238E27FC236}">
                <a16:creationId xmlns:a16="http://schemas.microsoft.com/office/drawing/2014/main" id="{53687200-5D3B-4816-B030-C1A8C088074D}"/>
              </a:ext>
            </a:extLst>
          </p:cNvPr>
          <p:cNvSpPr txBox="1">
            <a:spLocks/>
          </p:cNvSpPr>
          <p:nvPr/>
        </p:nvSpPr>
        <p:spPr bwMode="auto">
          <a:xfrm>
            <a:off x="1259631" y="3212976"/>
            <a:ext cx="7665883" cy="11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1662" b="1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Lucía Morales Sánchez  (RUP)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2"/>
              </a:rPr>
              <a:t>lucia.morales@mju.es</a:t>
            </a:r>
            <a:endParaRPr lang="es-ES_tradnl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es-ES_tradnl" sz="1662" b="1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1662" b="1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Paloma Martínez Tordesillas (</a:t>
            </a:r>
            <a:r>
              <a:rPr lang="es-ES_tradnl" sz="1662" b="1" dirty="0" err="1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RUPe</a:t>
            </a:r>
            <a:r>
              <a:rPr lang="es-ES_tradnl" sz="1662" b="1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3"/>
              </a:rPr>
              <a:t>Paloma.martineztordesillas@empresas.justicia.es</a:t>
            </a: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Proyecto Jira: </a:t>
            </a: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4"/>
              </a:rPr>
              <a:t>https://jira.justicia.es/jira/browse/PR0258-1</a:t>
            </a: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</a:rPr>
              <a:t>Confluence: </a:t>
            </a:r>
            <a:r>
              <a:rPr lang="fi-FI" sz="1662" dirty="0">
                <a:solidFill>
                  <a:schemeClr val="bg1"/>
                </a:solidFill>
                <a:latin typeface="Arial Narrow" panose="020B0606020202030204" pitchFamily="34" charset="0"/>
                <a:cs typeface="Kartika" panose="02020503030404060203" pitchFamily="18" charset="0"/>
                <a:hlinkClick r:id="rId5"/>
              </a:rPr>
              <a:t>https://confluence.justicia.es/confluence/pages/viewpage.action?pageId=271156965</a:t>
            </a:r>
            <a:endParaRPr lang="fi-FI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es-ES" sz="1662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1477" dirty="0">
              <a:solidFill>
                <a:schemeClr val="bg1"/>
              </a:solidFill>
              <a:latin typeface="Arial Narrow" panose="020B060602020203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93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291F10DA7BFA43804A3F10779231E3" ma:contentTypeVersion="10" ma:contentTypeDescription="Crear nuevo documento." ma:contentTypeScope="" ma:versionID="d6766a6ef9733ef091d9b8a7302f7063">
  <xsd:schema xmlns:xsd="http://www.w3.org/2001/XMLSchema" xmlns:xs="http://www.w3.org/2001/XMLSchema" xmlns:p="http://schemas.microsoft.com/office/2006/metadata/properties" xmlns:ns2="fcfaaa7b-664e-46b3-93ca-b1ef05990a14" xmlns:ns3="0c0b5c83-5b86-46c3-b34c-e524f81e498a" targetNamespace="http://schemas.microsoft.com/office/2006/metadata/properties" ma:root="true" ma:fieldsID="97660807df30d09c12642f13822c7d32" ns2:_="" ns3:_="">
    <xsd:import namespace="fcfaaa7b-664e-46b3-93ca-b1ef05990a14"/>
    <xsd:import namespace="0c0b5c83-5b86-46c3-b34c-e524f81e4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aaa7b-664e-46b3-93ca-b1ef05990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5c83-5b86-46c3-b34c-e524f81e4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413DDA-F7BF-4ED0-B418-B62B142977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036A1-3E4F-4B70-928A-4BC81FB1872C}">
  <ds:schemaRefs>
    <ds:schemaRef ds:uri="0c0b5c83-5b86-46c3-b34c-e524f81e498a"/>
    <ds:schemaRef ds:uri="fcfaaa7b-664e-46b3-93ca-b1ef05990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4BDE75-8990-445E-A5CF-3A4967CD8EEE}">
  <ds:schemaRefs>
    <ds:schemaRef ds:uri="fcfaaa7b-664e-46b3-93ca-b1ef05990a14"/>
    <ds:schemaRef ds:uri="http://schemas.microsoft.com/office/2006/documentManagement/types"/>
    <ds:schemaRef ds:uri="http://purl.org/dc/elements/1.1/"/>
    <ds:schemaRef ds:uri="http://schemas.microsoft.com/office/2006/metadata/properties"/>
    <ds:schemaRef ds:uri="0c0b5c83-5b86-46c3-b34c-e524f81e498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448</Words>
  <Application>Microsoft Office PowerPoint</Application>
  <PresentationFormat>Presentación en pantalla (4:3)</PresentationFormat>
  <Paragraphs>85</Paragraphs>
  <Slides>7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MS PGothic</vt:lpstr>
      <vt:lpstr>Arial</vt:lpstr>
      <vt:lpstr>Arial Narrow</vt:lpstr>
      <vt:lpstr>Calibri</vt:lpstr>
      <vt:lpstr>Kartika</vt:lpstr>
      <vt:lpstr>Times New Roman</vt:lpstr>
      <vt:lpstr>Verdana</vt:lpstr>
      <vt:lpstr>Wingdings</vt:lpstr>
      <vt:lpstr>Tema de Office</vt:lpstr>
      <vt:lpstr>Diapositiva de think-cell</vt:lpstr>
      <vt:lpstr>Presentación de PowerPoint</vt:lpstr>
      <vt:lpstr>Presentación de PowerPoint</vt:lpstr>
      <vt:lpstr>01. Introducción</vt:lpstr>
      <vt:lpstr>01. Introducción</vt:lpstr>
      <vt:lpstr>02. Funcionalidades</vt:lpstr>
      <vt:lpstr>03. Pantallas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Lopez Barral, Javier</cp:lastModifiedBy>
  <cp:revision>158</cp:revision>
  <cp:lastPrinted>2016-06-29T10:24:36Z</cp:lastPrinted>
  <dcterms:created xsi:type="dcterms:W3CDTF">2012-05-17T08:07:55Z</dcterms:created>
  <dcterms:modified xsi:type="dcterms:W3CDTF">2022-06-15T11:40:26Z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0x01010022291F10DA7BFA43804A3F10779231E3</vt:lpwstr>
  </property>
</Properties>
</file>