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</p:sldMasterIdLst>
  <p:notesMasterIdLst>
    <p:notesMasterId r:id="rId12"/>
  </p:notesMasterIdLst>
  <p:handoutMasterIdLst>
    <p:handoutMasterId r:id="rId13"/>
  </p:handoutMasterIdLst>
  <p:sldIdLst>
    <p:sldId id="277" r:id="rId5"/>
    <p:sldId id="1482" r:id="rId6"/>
    <p:sldId id="1521" r:id="rId7"/>
    <p:sldId id="1537" r:id="rId8"/>
    <p:sldId id="1523" r:id="rId9"/>
    <p:sldId id="1524" r:id="rId10"/>
    <p:sldId id="1471" r:id="rId11"/>
  </p:sldIdLst>
  <p:sldSz cx="9144000" cy="6858000" type="screen4x3"/>
  <p:notesSz cx="6881813" cy="9296400"/>
  <p:custDataLst>
    <p:tags r:id="rId14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1EE7C405-3E86-4AEE-A889-E3E9C3B54691}">
          <p14:sldIdLst>
            <p14:sldId id="277"/>
            <p14:sldId id="1482"/>
            <p14:sldId id="1521"/>
            <p14:sldId id="1537"/>
            <p14:sldId id="1523"/>
            <p14:sldId id="1524"/>
            <p14:sldId id="1471"/>
          </p14:sldIdLst>
        </p14:section>
      </p14:sectionLst>
    </p:ext>
    <p:ext uri="{EFAFB233-063F-42B5-8137-9DF3F51BA10A}">
      <p15:sldGuideLst xmlns:p15="http://schemas.microsoft.com/office/powerpoint/2012/main">
        <p15:guide id="2" pos="204" userDrawn="1">
          <p15:clr>
            <a:srgbClr val="A4A3A4"/>
          </p15:clr>
        </p15:guide>
        <p15:guide id="3" pos="1655" userDrawn="1">
          <p15:clr>
            <a:srgbClr val="A4A3A4"/>
          </p15:clr>
        </p15:guide>
        <p15:guide id="4" pos="2154" userDrawn="1">
          <p15:clr>
            <a:srgbClr val="A4A3A4"/>
          </p15:clr>
        </p15:guide>
        <p15:guide id="5" orient="horz" pos="2614" userDrawn="1">
          <p15:clr>
            <a:srgbClr val="A4A3A4"/>
          </p15:clr>
        </p15:guide>
        <p15:guide id="7" orient="horz" pos="40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isco Perdomo Lorenzo" initials="FPL" lastIdx="21" clrIdx="0"/>
  <p:cmAuthor id="2" name="Ronny Quintero Leguisano" initials="RQL" lastIdx="30" clrIdx="1"/>
  <p:cmAuthor id="3" name="Óscar Palomo Díaz" initials="ÓPD" lastIdx="14" clrIdx="2">
    <p:extLst>
      <p:ext uri="{19B8F6BF-5375-455C-9EA6-DF929625EA0E}">
        <p15:presenceInfo xmlns:p15="http://schemas.microsoft.com/office/powerpoint/2012/main" userId="S::oscar.palomo@mju.es::d3c55112-9a8d-4689-970a-c1931af4e0c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6061"/>
    <a:srgbClr val="99D5E2"/>
    <a:srgbClr val="0D3E4B"/>
    <a:srgbClr val="394451"/>
    <a:srgbClr val="465362"/>
    <a:srgbClr val="0B5395"/>
    <a:srgbClr val="FAB41E"/>
    <a:srgbClr val="666666"/>
    <a:srgbClr val="043A6C"/>
    <a:srgbClr val="ECF4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74463" autoAdjust="0"/>
  </p:normalViewPr>
  <p:slideViewPr>
    <p:cSldViewPr snapToGrid="0">
      <p:cViewPr varScale="1">
        <p:scale>
          <a:sx n="118" d="100"/>
          <a:sy n="118" d="100"/>
        </p:scale>
        <p:origin x="1420" y="88"/>
      </p:cViewPr>
      <p:guideLst>
        <p:guide pos="204"/>
        <p:guide pos="1655"/>
        <p:guide pos="2154"/>
        <p:guide orient="horz" pos="2614"/>
        <p:guide orient="horz" pos="402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28"/>
        <p:guide pos="216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F7EB5-2971-424E-A29F-EDDE4D18392D}" type="datetimeFigureOut">
              <a:rPr lang="es-ES" smtClean="0"/>
              <a:pPr/>
              <a:t>15/06/2022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F353E-6852-4E82-86D3-C8985EC6AEC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592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8765" y="0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91BC7-D3D6-4F53-88A4-79556D8EED24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16013" y="696913"/>
            <a:ext cx="4649787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018" y="4416311"/>
            <a:ext cx="5505778" cy="41829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8765" y="8829648"/>
            <a:ext cx="2981409" cy="465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80A59-04CD-4DD9-ADD2-945F8BAF6CA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0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886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36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80A59-04CD-4DD9-ADD2-945F8BAF6CA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351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3.png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340293EA-65D7-41AF-8C73-8085F2DAF0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17523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340293EA-65D7-41AF-8C73-8085F2DAF0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 descr="Un reloj en la fachada de un edificio de ladrillo&#10;&#10;Descripción generada automáticamente">
            <a:extLst>
              <a:ext uri="{FF2B5EF4-FFF2-40B4-BE49-F238E27FC236}">
                <a16:creationId xmlns:a16="http://schemas.microsoft.com/office/drawing/2014/main" id="{CF60F82E-EE72-4FCF-9CE4-A848E1ED4E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/>
          <a:stretch/>
        </p:blipFill>
        <p:spPr>
          <a:xfrm>
            <a:off x="0" y="0"/>
            <a:ext cx="9144000" cy="5949280"/>
          </a:xfrm>
          <a:prstGeom prst="rect">
            <a:avLst/>
          </a:prstGeom>
        </p:spPr>
      </p:pic>
      <p:sp>
        <p:nvSpPr>
          <p:cNvPr id="45" name="Forma libre: forma 44">
            <a:extLst>
              <a:ext uri="{FF2B5EF4-FFF2-40B4-BE49-F238E27FC236}">
                <a16:creationId xmlns:a16="http://schemas.microsoft.com/office/drawing/2014/main" id="{013A9F5B-41A0-4BCC-805E-538DF23EAF55}"/>
              </a:ext>
            </a:extLst>
          </p:cNvPr>
          <p:cNvSpPr/>
          <p:nvPr userDrawn="1"/>
        </p:nvSpPr>
        <p:spPr>
          <a:xfrm rot="738492">
            <a:off x="-442574" y="3025343"/>
            <a:ext cx="8368685" cy="3249959"/>
          </a:xfrm>
          <a:custGeom>
            <a:avLst/>
            <a:gdLst>
              <a:gd name="connsiteX0" fmla="*/ 462155 w 8368685"/>
              <a:gd name="connsiteY0" fmla="*/ 2118176 h 3249959"/>
              <a:gd name="connsiteX1" fmla="*/ 709093 w 8368685"/>
              <a:gd name="connsiteY1" fmla="*/ 3249959 h 3249959"/>
              <a:gd name="connsiteX2" fmla="*/ 709093 w 8368685"/>
              <a:gd name="connsiteY2" fmla="*/ 3249959 h 3249959"/>
              <a:gd name="connsiteX3" fmla="*/ 0 w 8368685"/>
              <a:gd name="connsiteY3" fmla="*/ 0 h 3249959"/>
              <a:gd name="connsiteX4" fmla="*/ 8368685 w 8368685"/>
              <a:gd name="connsiteY4" fmla="*/ 0 h 3249959"/>
              <a:gd name="connsiteX5" fmla="*/ 111668 w 8368685"/>
              <a:gd name="connsiteY5" fmla="*/ 511803 h 324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68685" h="3249959">
                <a:moveTo>
                  <a:pt x="462155" y="2118176"/>
                </a:moveTo>
                <a:lnTo>
                  <a:pt x="709093" y="3249959"/>
                </a:lnTo>
                <a:lnTo>
                  <a:pt x="709093" y="3249959"/>
                </a:lnTo>
                <a:close/>
                <a:moveTo>
                  <a:pt x="0" y="0"/>
                </a:moveTo>
                <a:lnTo>
                  <a:pt x="8368685" y="0"/>
                </a:lnTo>
                <a:lnTo>
                  <a:pt x="111668" y="511803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4" name="Forma libre: forma 43">
            <a:extLst>
              <a:ext uri="{FF2B5EF4-FFF2-40B4-BE49-F238E27FC236}">
                <a16:creationId xmlns:a16="http://schemas.microsoft.com/office/drawing/2014/main" id="{366CA665-854E-4CC1-BE3E-AEA1D573D914}"/>
              </a:ext>
            </a:extLst>
          </p:cNvPr>
          <p:cNvSpPr/>
          <p:nvPr userDrawn="1"/>
        </p:nvSpPr>
        <p:spPr>
          <a:xfrm rot="618331">
            <a:off x="-97817" y="3246983"/>
            <a:ext cx="9199428" cy="263993"/>
          </a:xfrm>
          <a:custGeom>
            <a:avLst/>
            <a:gdLst>
              <a:gd name="connsiteX0" fmla="*/ 0 w 9199428"/>
              <a:gd name="connsiteY0" fmla="*/ 0 h 263993"/>
              <a:gd name="connsiteX1" fmla="*/ 9196763 w 9199428"/>
              <a:gd name="connsiteY1" fmla="*/ 0 h 263993"/>
              <a:gd name="connsiteX2" fmla="*/ 9199428 w 9199428"/>
              <a:gd name="connsiteY2" fmla="*/ 17290 h 263993"/>
              <a:gd name="connsiteX3" fmla="*/ 48002 w 9199428"/>
              <a:gd name="connsiteY3" fmla="*/ 263993 h 26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99428" h="263993">
                <a:moveTo>
                  <a:pt x="0" y="0"/>
                </a:moveTo>
                <a:lnTo>
                  <a:pt x="9196763" y="0"/>
                </a:lnTo>
                <a:lnTo>
                  <a:pt x="9199428" y="17290"/>
                </a:lnTo>
                <a:lnTo>
                  <a:pt x="48002" y="2639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FDBDE62-8E4E-4C72-A6F5-E6C1A362D933}"/>
              </a:ext>
            </a:extLst>
          </p:cNvPr>
          <p:cNvSpPr/>
          <p:nvPr userDrawn="1"/>
        </p:nvSpPr>
        <p:spPr>
          <a:xfrm rot="525679">
            <a:off x="-301913" y="3385694"/>
            <a:ext cx="9323828" cy="3249959"/>
          </a:xfrm>
          <a:custGeom>
            <a:avLst/>
            <a:gdLst>
              <a:gd name="connsiteX0" fmla="*/ 0 w 9323828"/>
              <a:gd name="connsiteY0" fmla="*/ 0 h 3249959"/>
              <a:gd name="connsiteX1" fmla="*/ 9226661 w 9323828"/>
              <a:gd name="connsiteY1" fmla="*/ 0 h 3249959"/>
              <a:gd name="connsiteX2" fmla="*/ 9323828 w 9323828"/>
              <a:gd name="connsiteY2" fmla="*/ 630475 h 3249959"/>
              <a:gd name="connsiteX3" fmla="*/ 6123942 w 9323828"/>
              <a:gd name="connsiteY3" fmla="*/ 3249959 h 3249959"/>
              <a:gd name="connsiteX4" fmla="*/ 500874 w 9323828"/>
              <a:gd name="connsiteY4" fmla="*/ 3249959 h 324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23828" h="3249959">
                <a:moveTo>
                  <a:pt x="0" y="0"/>
                </a:moveTo>
                <a:lnTo>
                  <a:pt x="9226661" y="0"/>
                </a:lnTo>
                <a:lnTo>
                  <a:pt x="9323828" y="630475"/>
                </a:lnTo>
                <a:lnTo>
                  <a:pt x="6123942" y="3249959"/>
                </a:lnTo>
                <a:lnTo>
                  <a:pt x="500874" y="3249959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10418CF9-8860-4EA6-8FA8-1A06B1F83942}"/>
              </a:ext>
            </a:extLst>
          </p:cNvPr>
          <p:cNvSpPr/>
          <p:nvPr userDrawn="1"/>
        </p:nvSpPr>
        <p:spPr>
          <a:xfrm rot="525679">
            <a:off x="-89355" y="4416977"/>
            <a:ext cx="8514049" cy="2195260"/>
          </a:xfrm>
          <a:custGeom>
            <a:avLst/>
            <a:gdLst>
              <a:gd name="connsiteX0" fmla="*/ 0 w 8514049"/>
              <a:gd name="connsiteY0" fmla="*/ 837109 h 2195260"/>
              <a:gd name="connsiteX1" fmla="*/ 6240843 w 8514049"/>
              <a:gd name="connsiteY1" fmla="*/ 352487 h 2195260"/>
              <a:gd name="connsiteX2" fmla="*/ 6421651 w 8514049"/>
              <a:gd name="connsiteY2" fmla="*/ 196645 h 2195260"/>
              <a:gd name="connsiteX3" fmla="*/ 8514049 w 8514049"/>
              <a:gd name="connsiteY3" fmla="*/ 0 h 2195260"/>
              <a:gd name="connsiteX4" fmla="*/ 5832382 w 8514049"/>
              <a:gd name="connsiteY4" fmla="*/ 2195260 h 2195260"/>
              <a:gd name="connsiteX5" fmla="*/ 209314 w 8514049"/>
              <a:gd name="connsiteY5" fmla="*/ 2195260 h 219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14049" h="2195260">
                <a:moveTo>
                  <a:pt x="0" y="837109"/>
                </a:moveTo>
                <a:lnTo>
                  <a:pt x="6240843" y="352487"/>
                </a:lnTo>
                <a:lnTo>
                  <a:pt x="6421651" y="196645"/>
                </a:lnTo>
                <a:lnTo>
                  <a:pt x="8514049" y="0"/>
                </a:lnTo>
                <a:lnTo>
                  <a:pt x="5832382" y="2195260"/>
                </a:lnTo>
                <a:lnTo>
                  <a:pt x="209314" y="2195260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384460" y="4738207"/>
            <a:ext cx="4763604" cy="5767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Subtítulo de la presentación</a:t>
            </a:r>
          </a:p>
        </p:txBody>
      </p:sp>
      <p:sp>
        <p:nvSpPr>
          <p:cNvPr id="18" name="21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384460" y="5454129"/>
            <a:ext cx="4763468" cy="4327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s-ES"/>
              <a:t>Fecha</a:t>
            </a:r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84460" y="3645023"/>
            <a:ext cx="4763604" cy="10081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2700" b="1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s-ES"/>
              <a:t>Título de la presentación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85337176-BD36-4C18-8450-3A72C0339CB4}"/>
              </a:ext>
            </a:extLst>
          </p:cNvPr>
          <p:cNvCxnSpPr>
            <a:cxnSpLocks/>
          </p:cNvCxnSpPr>
          <p:nvPr userDrawn="1"/>
        </p:nvCxnSpPr>
        <p:spPr>
          <a:xfrm>
            <a:off x="375658" y="4653136"/>
            <a:ext cx="478523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F60A80F9-AB66-444B-9F10-03F73C21F701}"/>
              </a:ext>
            </a:extLst>
          </p:cNvPr>
          <p:cNvSpPr/>
          <p:nvPr userDrawn="1"/>
        </p:nvSpPr>
        <p:spPr>
          <a:xfrm rot="14536795">
            <a:off x="5470462" y="2152845"/>
            <a:ext cx="3059500" cy="6451098"/>
          </a:xfrm>
          <a:custGeom>
            <a:avLst/>
            <a:gdLst>
              <a:gd name="connsiteX0" fmla="*/ 3059500 w 3059500"/>
              <a:gd name="connsiteY0" fmla="*/ 6451098 h 6451098"/>
              <a:gd name="connsiteX1" fmla="*/ 0 w 3059500"/>
              <a:gd name="connsiteY1" fmla="*/ 4843457 h 6451098"/>
              <a:gd name="connsiteX2" fmla="*/ 793198 w 3059500"/>
              <a:gd name="connsiteY2" fmla="*/ 1446374 h 6451098"/>
              <a:gd name="connsiteX3" fmla="*/ 1553208 w 3059500"/>
              <a:gd name="connsiteY3" fmla="*/ 0 h 645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9500" h="6451098">
                <a:moveTo>
                  <a:pt x="3059500" y="6451098"/>
                </a:moveTo>
                <a:lnTo>
                  <a:pt x="0" y="4843457"/>
                </a:lnTo>
                <a:lnTo>
                  <a:pt x="793198" y="1446374"/>
                </a:lnTo>
                <a:lnTo>
                  <a:pt x="1553208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343B589F-9F2E-4779-BBDF-B5623EBF1CB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9578" y="6432000"/>
            <a:ext cx="1780845" cy="323790"/>
          </a:xfrm>
          <a:prstGeom prst="rect">
            <a:avLst/>
          </a:prstGeom>
        </p:spPr>
      </p:pic>
      <p:sp>
        <p:nvSpPr>
          <p:cNvPr id="28" name="Rectángulo 27">
            <a:extLst>
              <a:ext uri="{FF2B5EF4-FFF2-40B4-BE49-F238E27FC236}">
                <a16:creationId xmlns:a16="http://schemas.microsoft.com/office/drawing/2014/main" id="{ED7DE510-7852-4BE7-A1C2-E1FFC1F1A402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29" name="CuadroTexto 15">
            <a:extLst>
              <a:ext uri="{FF2B5EF4-FFF2-40B4-BE49-F238E27FC236}">
                <a16:creationId xmlns:a16="http://schemas.microsoft.com/office/drawing/2014/main" id="{F6D5D86C-B75D-488A-8835-60821F6661A7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2055307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Índic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514462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AF6F07A7-7B1F-4991-8CB9-A3234572F24D}"/>
              </a:ext>
            </a:extLst>
          </p:cNvPr>
          <p:cNvSpPr/>
          <p:nvPr userDrawn="1"/>
        </p:nvSpPr>
        <p:spPr>
          <a:xfrm rot="10680000" flipH="1">
            <a:off x="-28046" y="-153277"/>
            <a:ext cx="8826860" cy="821599"/>
          </a:xfrm>
          <a:custGeom>
            <a:avLst/>
            <a:gdLst>
              <a:gd name="connsiteX0" fmla="*/ 28691 w 8826860"/>
              <a:gd name="connsiteY0" fmla="*/ 821599 h 821599"/>
              <a:gd name="connsiteX1" fmla="*/ 8826860 w 8826860"/>
              <a:gd name="connsiteY1" fmla="*/ 514360 h 821599"/>
              <a:gd name="connsiteX2" fmla="*/ 8826860 w 8826860"/>
              <a:gd name="connsiteY2" fmla="*/ 514359 h 821599"/>
              <a:gd name="connsiteX3" fmla="*/ 28691 w 8826860"/>
              <a:gd name="connsiteY3" fmla="*/ 821598 h 821599"/>
              <a:gd name="connsiteX4" fmla="*/ 8844 w 8826860"/>
              <a:gd name="connsiteY4" fmla="*/ 253241 h 821599"/>
              <a:gd name="connsiteX5" fmla="*/ 8292744 w 8826860"/>
              <a:gd name="connsiteY5" fmla="*/ 0 h 821599"/>
              <a:gd name="connsiteX6" fmla="*/ 0 w 8826860"/>
              <a:gd name="connsiteY6" fmla="*/ 0 h 8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6860" h="821599">
                <a:moveTo>
                  <a:pt x="28691" y="821599"/>
                </a:moveTo>
                <a:lnTo>
                  <a:pt x="8826860" y="514360"/>
                </a:lnTo>
                <a:lnTo>
                  <a:pt x="8826860" y="514359"/>
                </a:lnTo>
                <a:lnTo>
                  <a:pt x="28691" y="821598"/>
                </a:lnTo>
                <a:lnTo>
                  <a:pt x="8844" y="253241"/>
                </a:lnTo>
                <a:lnTo>
                  <a:pt x="82927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D757F954-3FA8-4895-94D3-2A3BF7120129}"/>
              </a:ext>
            </a:extLst>
          </p:cNvPr>
          <p:cNvSpPr/>
          <p:nvPr userDrawn="1"/>
        </p:nvSpPr>
        <p:spPr>
          <a:xfrm rot="10680000" flipH="1">
            <a:off x="-26293" y="-155366"/>
            <a:ext cx="8941223" cy="719153"/>
          </a:xfrm>
          <a:custGeom>
            <a:avLst/>
            <a:gdLst>
              <a:gd name="connsiteX0" fmla="*/ 4938008 w 8941223"/>
              <a:gd name="connsiteY0" fmla="*/ 0 h 719153"/>
              <a:gd name="connsiteX1" fmla="*/ 0 w 8941223"/>
              <a:gd name="connsiteY1" fmla="*/ 0 h 719153"/>
              <a:gd name="connsiteX2" fmla="*/ 5266 w 8941223"/>
              <a:gd name="connsiteY2" fmla="*/ 150795 h 719153"/>
              <a:gd name="connsiteX3" fmla="*/ 25113 w 8941223"/>
              <a:gd name="connsiteY3" fmla="*/ 719153 h 719153"/>
              <a:gd name="connsiteX4" fmla="*/ 8941223 w 8941223"/>
              <a:gd name="connsiteY4" fmla="*/ 407795 h 719153"/>
              <a:gd name="connsiteX5" fmla="*/ 8941223 w 8941223"/>
              <a:gd name="connsiteY5" fmla="*/ 407795 h 719153"/>
              <a:gd name="connsiteX6" fmla="*/ 25114 w 8941223"/>
              <a:gd name="connsiteY6" fmla="*/ 719152 h 719153"/>
              <a:gd name="connsiteX7" fmla="*/ 6637 w 8941223"/>
              <a:gd name="connsiteY7" fmla="*/ 190049 h 71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41223" h="719153">
                <a:moveTo>
                  <a:pt x="4938008" y="0"/>
                </a:moveTo>
                <a:lnTo>
                  <a:pt x="0" y="0"/>
                </a:lnTo>
                <a:lnTo>
                  <a:pt x="5266" y="150795"/>
                </a:lnTo>
                <a:close/>
                <a:moveTo>
                  <a:pt x="25113" y="719153"/>
                </a:moveTo>
                <a:lnTo>
                  <a:pt x="8941223" y="407795"/>
                </a:lnTo>
                <a:lnTo>
                  <a:pt x="8941223" y="407795"/>
                </a:lnTo>
                <a:lnTo>
                  <a:pt x="25114" y="719152"/>
                </a:lnTo>
                <a:lnTo>
                  <a:pt x="6637" y="1900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8AACA53-106B-4472-9D00-ECA91BC25551}"/>
              </a:ext>
            </a:extLst>
          </p:cNvPr>
          <p:cNvSpPr/>
          <p:nvPr userDrawn="1"/>
        </p:nvSpPr>
        <p:spPr>
          <a:xfrm rot="10785060" flipH="1">
            <a:off x="-12299" y="-19580"/>
            <a:ext cx="9014457" cy="568698"/>
          </a:xfrm>
          <a:custGeom>
            <a:avLst/>
            <a:gdLst>
              <a:gd name="connsiteX0" fmla="*/ 2472 w 9014457"/>
              <a:gd name="connsiteY0" fmla="*/ 568698 h 568698"/>
              <a:gd name="connsiteX1" fmla="*/ 9014457 w 9014457"/>
              <a:gd name="connsiteY1" fmla="*/ 529533 h 568698"/>
              <a:gd name="connsiteX2" fmla="*/ 8927788 w 9014457"/>
              <a:gd name="connsiteY2" fmla="*/ 0 h 568698"/>
              <a:gd name="connsiteX3" fmla="*/ 0 w 9014457"/>
              <a:gd name="connsiteY3" fmla="*/ 0 h 5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4457" h="568698">
                <a:moveTo>
                  <a:pt x="2472" y="568698"/>
                </a:moveTo>
                <a:lnTo>
                  <a:pt x="9014457" y="529533"/>
                </a:lnTo>
                <a:lnTo>
                  <a:pt x="89277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45145C93-3CB9-42B5-AB02-012CAD888E4C}"/>
              </a:ext>
            </a:extLst>
          </p:cNvPr>
          <p:cNvSpPr/>
          <p:nvPr userDrawn="1"/>
        </p:nvSpPr>
        <p:spPr>
          <a:xfrm rot="10785060" flipH="1">
            <a:off x="-11545" y="-19581"/>
            <a:ext cx="9013118" cy="299631"/>
          </a:xfrm>
          <a:custGeom>
            <a:avLst/>
            <a:gdLst>
              <a:gd name="connsiteX0" fmla="*/ 9013118 w 9013118"/>
              <a:gd name="connsiteY0" fmla="*/ 260466 h 299631"/>
              <a:gd name="connsiteX1" fmla="*/ 8970488 w 9013118"/>
              <a:gd name="connsiteY1" fmla="*/ 0 h 299631"/>
              <a:gd name="connsiteX2" fmla="*/ 0 w 9013118"/>
              <a:gd name="connsiteY2" fmla="*/ 38985 h 299631"/>
              <a:gd name="connsiteX3" fmla="*/ 1133 w 9013118"/>
              <a:gd name="connsiteY3" fmla="*/ 299631 h 29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3118" h="299631">
                <a:moveTo>
                  <a:pt x="9013118" y="260466"/>
                </a:moveTo>
                <a:lnTo>
                  <a:pt x="8970488" y="0"/>
                </a:lnTo>
                <a:lnTo>
                  <a:pt x="0" y="38985"/>
                </a:lnTo>
                <a:lnTo>
                  <a:pt x="1133" y="299631"/>
                </a:lnTo>
                <a:close/>
              </a:path>
            </a:pathLst>
          </a:cu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0" name="Forma libre: forma 19">
            <a:extLst>
              <a:ext uri="{FF2B5EF4-FFF2-40B4-BE49-F238E27FC236}">
                <a16:creationId xmlns:a16="http://schemas.microsoft.com/office/drawing/2014/main" id="{32852021-F90F-422A-B58C-81A3D08D2C09}"/>
              </a:ext>
            </a:extLst>
          </p:cNvPr>
          <p:cNvSpPr/>
          <p:nvPr userDrawn="1"/>
        </p:nvSpPr>
        <p:spPr>
          <a:xfrm rot="17863205" flipH="1">
            <a:off x="7875333" y="-681248"/>
            <a:ext cx="1250632" cy="2102819"/>
          </a:xfrm>
          <a:custGeom>
            <a:avLst/>
            <a:gdLst>
              <a:gd name="connsiteX0" fmla="*/ 759637 w 1250632"/>
              <a:gd name="connsiteY0" fmla="*/ 0 h 2102819"/>
              <a:gd name="connsiteX1" fmla="*/ 0 w 1250632"/>
              <a:gd name="connsiteY1" fmla="*/ 1445663 h 2102819"/>
              <a:gd name="connsiteX2" fmla="*/ 1250632 w 1250632"/>
              <a:gd name="connsiteY2" fmla="*/ 2102819 h 210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0632" h="2102819">
                <a:moveTo>
                  <a:pt x="759637" y="0"/>
                </a:moveTo>
                <a:lnTo>
                  <a:pt x="0" y="1445663"/>
                </a:lnTo>
                <a:lnTo>
                  <a:pt x="1250632" y="210281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FD16DF-6861-4D4D-AE59-DBC98ECCE01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9578" y="6432000"/>
            <a:ext cx="1780845" cy="32379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6F782F7-818F-41CB-9698-E011E26EB501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13" name="CuadroTexto 15">
            <a:extLst>
              <a:ext uri="{FF2B5EF4-FFF2-40B4-BE49-F238E27FC236}">
                <a16:creationId xmlns:a16="http://schemas.microsoft.com/office/drawing/2014/main" id="{8AB4082F-01B3-4293-A708-AF3349C61ED5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227774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>
            <a:extLst>
              <a:ext uri="{FF2B5EF4-FFF2-40B4-BE49-F238E27FC236}">
                <a16:creationId xmlns:a16="http://schemas.microsoft.com/office/drawing/2014/main" id="{84E62079-D18D-4018-A12B-BDD165DE82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196773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Diapositiva de think-cell" r:id="rId5" imgW="395" imgH="394" progId="TCLayout.ActiveDocument.1">
                  <p:embed/>
                </p:oleObj>
              </mc:Choice>
              <mc:Fallback>
                <p:oleObj name="Diapositiva de think-cell" r:id="rId5" imgW="395" imgH="394" progId="TCLayout.ActiveDocument.1">
                  <p:embed/>
                  <p:pic>
                    <p:nvPicPr>
                      <p:cNvPr id="3" name="Objeto 2" hidden="1">
                        <a:extLst>
                          <a:ext uri="{FF2B5EF4-FFF2-40B4-BE49-F238E27FC236}">
                            <a16:creationId xmlns:a16="http://schemas.microsoft.com/office/drawing/2014/main" id="{84E62079-D18D-4018-A12B-BDD165DE8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 hidden="1">
            <a:extLst>
              <a:ext uri="{FF2B5EF4-FFF2-40B4-BE49-F238E27FC236}">
                <a16:creationId xmlns:a16="http://schemas.microsoft.com/office/drawing/2014/main" id="{53F74CFE-774D-43F8-BCA3-F1244456F26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2000" b="1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6846D9-1D55-4859-BFE1-A59DBB33D62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1619" y="1916832"/>
            <a:ext cx="8335179" cy="438912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5C72D9-F988-4AB8-B723-B34FC7EEF50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51620" y="935464"/>
            <a:ext cx="8335179" cy="738664"/>
          </a:xfrm>
        </p:spPr>
        <p:txBody>
          <a:bodyPr/>
          <a:lstStyle>
            <a:lvl1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</p:txBody>
      </p:sp>
      <p:sp>
        <p:nvSpPr>
          <p:cNvPr id="37" name="Forma libre: forma 36">
            <a:extLst>
              <a:ext uri="{FF2B5EF4-FFF2-40B4-BE49-F238E27FC236}">
                <a16:creationId xmlns:a16="http://schemas.microsoft.com/office/drawing/2014/main" id="{E2E73D8F-5D29-447B-9E76-6B659A3C6A41}"/>
              </a:ext>
            </a:extLst>
          </p:cNvPr>
          <p:cNvSpPr/>
          <p:nvPr userDrawn="1"/>
        </p:nvSpPr>
        <p:spPr>
          <a:xfrm rot="10680000" flipH="1">
            <a:off x="-28046" y="-153277"/>
            <a:ext cx="8826860" cy="821599"/>
          </a:xfrm>
          <a:custGeom>
            <a:avLst/>
            <a:gdLst>
              <a:gd name="connsiteX0" fmla="*/ 28691 w 8826860"/>
              <a:gd name="connsiteY0" fmla="*/ 821599 h 821599"/>
              <a:gd name="connsiteX1" fmla="*/ 8826860 w 8826860"/>
              <a:gd name="connsiteY1" fmla="*/ 514360 h 821599"/>
              <a:gd name="connsiteX2" fmla="*/ 8826860 w 8826860"/>
              <a:gd name="connsiteY2" fmla="*/ 514359 h 821599"/>
              <a:gd name="connsiteX3" fmla="*/ 28691 w 8826860"/>
              <a:gd name="connsiteY3" fmla="*/ 821598 h 821599"/>
              <a:gd name="connsiteX4" fmla="*/ 8844 w 8826860"/>
              <a:gd name="connsiteY4" fmla="*/ 253241 h 821599"/>
              <a:gd name="connsiteX5" fmla="*/ 8292744 w 8826860"/>
              <a:gd name="connsiteY5" fmla="*/ 0 h 821599"/>
              <a:gd name="connsiteX6" fmla="*/ 0 w 8826860"/>
              <a:gd name="connsiteY6" fmla="*/ 0 h 82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26860" h="821599">
                <a:moveTo>
                  <a:pt x="28691" y="821599"/>
                </a:moveTo>
                <a:lnTo>
                  <a:pt x="8826860" y="514360"/>
                </a:lnTo>
                <a:lnTo>
                  <a:pt x="8826860" y="514359"/>
                </a:lnTo>
                <a:lnTo>
                  <a:pt x="28691" y="821598"/>
                </a:lnTo>
                <a:lnTo>
                  <a:pt x="8844" y="253241"/>
                </a:lnTo>
                <a:lnTo>
                  <a:pt x="82927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8" name="Forma libre: forma 37">
            <a:extLst>
              <a:ext uri="{FF2B5EF4-FFF2-40B4-BE49-F238E27FC236}">
                <a16:creationId xmlns:a16="http://schemas.microsoft.com/office/drawing/2014/main" id="{FD1C8F31-B638-4D58-8796-826FB0893EF8}"/>
              </a:ext>
            </a:extLst>
          </p:cNvPr>
          <p:cNvSpPr/>
          <p:nvPr userDrawn="1"/>
        </p:nvSpPr>
        <p:spPr>
          <a:xfrm rot="10680000" flipH="1">
            <a:off x="-26293" y="-155366"/>
            <a:ext cx="8941223" cy="719153"/>
          </a:xfrm>
          <a:custGeom>
            <a:avLst/>
            <a:gdLst>
              <a:gd name="connsiteX0" fmla="*/ 4938008 w 8941223"/>
              <a:gd name="connsiteY0" fmla="*/ 0 h 719153"/>
              <a:gd name="connsiteX1" fmla="*/ 0 w 8941223"/>
              <a:gd name="connsiteY1" fmla="*/ 0 h 719153"/>
              <a:gd name="connsiteX2" fmla="*/ 5266 w 8941223"/>
              <a:gd name="connsiteY2" fmla="*/ 150795 h 719153"/>
              <a:gd name="connsiteX3" fmla="*/ 25113 w 8941223"/>
              <a:gd name="connsiteY3" fmla="*/ 719153 h 719153"/>
              <a:gd name="connsiteX4" fmla="*/ 8941223 w 8941223"/>
              <a:gd name="connsiteY4" fmla="*/ 407795 h 719153"/>
              <a:gd name="connsiteX5" fmla="*/ 8941223 w 8941223"/>
              <a:gd name="connsiteY5" fmla="*/ 407795 h 719153"/>
              <a:gd name="connsiteX6" fmla="*/ 25114 w 8941223"/>
              <a:gd name="connsiteY6" fmla="*/ 719152 h 719153"/>
              <a:gd name="connsiteX7" fmla="*/ 6637 w 8941223"/>
              <a:gd name="connsiteY7" fmla="*/ 190049 h 71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41223" h="719153">
                <a:moveTo>
                  <a:pt x="4938008" y="0"/>
                </a:moveTo>
                <a:lnTo>
                  <a:pt x="0" y="0"/>
                </a:lnTo>
                <a:lnTo>
                  <a:pt x="5266" y="150795"/>
                </a:lnTo>
                <a:close/>
                <a:moveTo>
                  <a:pt x="25113" y="719153"/>
                </a:moveTo>
                <a:lnTo>
                  <a:pt x="8941223" y="407795"/>
                </a:lnTo>
                <a:lnTo>
                  <a:pt x="8941223" y="407795"/>
                </a:lnTo>
                <a:lnTo>
                  <a:pt x="25114" y="719152"/>
                </a:lnTo>
                <a:lnTo>
                  <a:pt x="6637" y="1900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9" name="Forma libre: forma 38">
            <a:extLst>
              <a:ext uri="{FF2B5EF4-FFF2-40B4-BE49-F238E27FC236}">
                <a16:creationId xmlns:a16="http://schemas.microsoft.com/office/drawing/2014/main" id="{B6F5AAA1-BF41-4371-8E80-30F5317E26FF}"/>
              </a:ext>
            </a:extLst>
          </p:cNvPr>
          <p:cNvSpPr/>
          <p:nvPr userDrawn="1"/>
        </p:nvSpPr>
        <p:spPr>
          <a:xfrm rot="10785060" flipH="1">
            <a:off x="-12299" y="-19580"/>
            <a:ext cx="9014457" cy="568698"/>
          </a:xfrm>
          <a:custGeom>
            <a:avLst/>
            <a:gdLst>
              <a:gd name="connsiteX0" fmla="*/ 2472 w 9014457"/>
              <a:gd name="connsiteY0" fmla="*/ 568698 h 568698"/>
              <a:gd name="connsiteX1" fmla="*/ 9014457 w 9014457"/>
              <a:gd name="connsiteY1" fmla="*/ 529533 h 568698"/>
              <a:gd name="connsiteX2" fmla="*/ 8927788 w 9014457"/>
              <a:gd name="connsiteY2" fmla="*/ 0 h 568698"/>
              <a:gd name="connsiteX3" fmla="*/ 0 w 9014457"/>
              <a:gd name="connsiteY3" fmla="*/ 0 h 56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4457" h="568698">
                <a:moveTo>
                  <a:pt x="2472" y="568698"/>
                </a:moveTo>
                <a:lnTo>
                  <a:pt x="9014457" y="529533"/>
                </a:lnTo>
                <a:lnTo>
                  <a:pt x="89277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A256426E-39C1-480F-8893-51511B7F7BB6}"/>
              </a:ext>
            </a:extLst>
          </p:cNvPr>
          <p:cNvSpPr/>
          <p:nvPr userDrawn="1"/>
        </p:nvSpPr>
        <p:spPr>
          <a:xfrm rot="10785060" flipH="1">
            <a:off x="-11545" y="-19581"/>
            <a:ext cx="9013118" cy="299631"/>
          </a:xfrm>
          <a:custGeom>
            <a:avLst/>
            <a:gdLst>
              <a:gd name="connsiteX0" fmla="*/ 9013118 w 9013118"/>
              <a:gd name="connsiteY0" fmla="*/ 260466 h 299631"/>
              <a:gd name="connsiteX1" fmla="*/ 8970488 w 9013118"/>
              <a:gd name="connsiteY1" fmla="*/ 0 h 299631"/>
              <a:gd name="connsiteX2" fmla="*/ 0 w 9013118"/>
              <a:gd name="connsiteY2" fmla="*/ 38985 h 299631"/>
              <a:gd name="connsiteX3" fmla="*/ 1133 w 9013118"/>
              <a:gd name="connsiteY3" fmla="*/ 299631 h 29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13118" h="299631">
                <a:moveTo>
                  <a:pt x="9013118" y="260466"/>
                </a:moveTo>
                <a:lnTo>
                  <a:pt x="8970488" y="0"/>
                </a:lnTo>
                <a:lnTo>
                  <a:pt x="0" y="38985"/>
                </a:lnTo>
                <a:lnTo>
                  <a:pt x="1133" y="299631"/>
                </a:lnTo>
                <a:close/>
              </a:path>
            </a:pathLst>
          </a:cu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41" name="Forma libre: forma 40">
            <a:extLst>
              <a:ext uri="{FF2B5EF4-FFF2-40B4-BE49-F238E27FC236}">
                <a16:creationId xmlns:a16="http://schemas.microsoft.com/office/drawing/2014/main" id="{2D43060D-A98B-464D-A050-76EB4A80CBC5}"/>
              </a:ext>
            </a:extLst>
          </p:cNvPr>
          <p:cNvSpPr/>
          <p:nvPr userDrawn="1"/>
        </p:nvSpPr>
        <p:spPr>
          <a:xfrm rot="17863205" flipH="1">
            <a:off x="7875333" y="-681248"/>
            <a:ext cx="1250632" cy="2102819"/>
          </a:xfrm>
          <a:custGeom>
            <a:avLst/>
            <a:gdLst>
              <a:gd name="connsiteX0" fmla="*/ 759637 w 1250632"/>
              <a:gd name="connsiteY0" fmla="*/ 0 h 2102819"/>
              <a:gd name="connsiteX1" fmla="*/ 0 w 1250632"/>
              <a:gd name="connsiteY1" fmla="*/ 1445663 h 2102819"/>
              <a:gd name="connsiteX2" fmla="*/ 1250632 w 1250632"/>
              <a:gd name="connsiteY2" fmla="*/ 2102819 h 210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0632" h="2102819">
                <a:moveTo>
                  <a:pt x="759637" y="0"/>
                </a:moveTo>
                <a:lnTo>
                  <a:pt x="0" y="1445663"/>
                </a:lnTo>
                <a:lnTo>
                  <a:pt x="1250632" y="210281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8E6A21A6-EB96-426D-9233-3E6A43A13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34" y="-274036"/>
            <a:ext cx="8865122" cy="1143000"/>
          </a:xfrm>
        </p:spPr>
        <p:txBody>
          <a:bodyPr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DF893BE7-590E-4A33-B8B8-FD3D8B23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82139" y="6356353"/>
            <a:ext cx="2311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D7494A5-159F-4825-A725-037F3947DC1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9578" y="6432000"/>
            <a:ext cx="1780845" cy="323790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051B0031-1CD9-45F0-8E7E-8961853A66F6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18" name="CuadroTexto 15">
            <a:extLst>
              <a:ext uri="{FF2B5EF4-FFF2-40B4-BE49-F238E27FC236}">
                <a16:creationId xmlns:a16="http://schemas.microsoft.com/office/drawing/2014/main" id="{D88EF1E2-F16C-477C-9669-008681EB6099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16159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cias por su aten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to 23" hidden="1">
            <a:extLst>
              <a:ext uri="{FF2B5EF4-FFF2-40B4-BE49-F238E27FC236}">
                <a16:creationId xmlns:a16="http://schemas.microsoft.com/office/drawing/2014/main" id="{81D7397D-C91D-41A4-A686-41955D1D97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716854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Diapositiva de think-cell" r:id="rId4" imgW="395" imgH="394" progId="TCLayout.ActiveDocument.1">
                  <p:embed/>
                </p:oleObj>
              </mc:Choice>
              <mc:Fallback>
                <p:oleObj name="Diapositiva de think-cell" r:id="rId4" imgW="395" imgH="394" progId="TCLayout.ActiveDocument.1">
                  <p:embed/>
                  <p:pic>
                    <p:nvPicPr>
                      <p:cNvPr id="24" name="Objeto 23" hidden="1">
                        <a:extLst>
                          <a:ext uri="{FF2B5EF4-FFF2-40B4-BE49-F238E27FC236}">
                            <a16:creationId xmlns:a16="http://schemas.microsoft.com/office/drawing/2014/main" id="{81D7397D-C91D-41A4-A686-41955D1D97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Forma libre: forma 34">
            <a:extLst>
              <a:ext uri="{FF2B5EF4-FFF2-40B4-BE49-F238E27FC236}">
                <a16:creationId xmlns:a16="http://schemas.microsoft.com/office/drawing/2014/main" id="{2A35B54A-82A2-4A6F-9F50-93AD981FF25F}"/>
              </a:ext>
            </a:extLst>
          </p:cNvPr>
          <p:cNvSpPr/>
          <p:nvPr userDrawn="1"/>
        </p:nvSpPr>
        <p:spPr>
          <a:xfrm rot="2653743">
            <a:off x="5292922" y="1458956"/>
            <a:ext cx="4593994" cy="263354"/>
          </a:xfrm>
          <a:custGeom>
            <a:avLst/>
            <a:gdLst>
              <a:gd name="connsiteX0" fmla="*/ 1281653 w 4593994"/>
              <a:gd name="connsiteY0" fmla="*/ 0 h 263354"/>
              <a:gd name="connsiteX1" fmla="*/ 4337634 w 4593994"/>
              <a:gd name="connsiteY1" fmla="*/ 0 h 263354"/>
              <a:gd name="connsiteX2" fmla="*/ 4426355 w 4593994"/>
              <a:gd name="connsiteY2" fmla="*/ 91142 h 263354"/>
              <a:gd name="connsiteX3" fmla="*/ 0 w 4593994"/>
              <a:gd name="connsiteY3" fmla="*/ 0 h 263354"/>
              <a:gd name="connsiteX4" fmla="*/ 16 w 4593994"/>
              <a:gd name="connsiteY4" fmla="*/ 0 h 263354"/>
              <a:gd name="connsiteX5" fmla="*/ 4593994 w 4593994"/>
              <a:gd name="connsiteY5" fmla="*/ 263353 h 263354"/>
              <a:gd name="connsiteX6" fmla="*/ 4593994 w 4593994"/>
              <a:gd name="connsiteY6" fmla="*/ 263354 h 263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93994" h="263354">
                <a:moveTo>
                  <a:pt x="1281653" y="0"/>
                </a:moveTo>
                <a:lnTo>
                  <a:pt x="4337634" y="0"/>
                </a:lnTo>
                <a:lnTo>
                  <a:pt x="4426355" y="91142"/>
                </a:lnTo>
                <a:close/>
                <a:moveTo>
                  <a:pt x="0" y="0"/>
                </a:moveTo>
                <a:lnTo>
                  <a:pt x="16" y="0"/>
                </a:lnTo>
                <a:lnTo>
                  <a:pt x="4593994" y="263353"/>
                </a:lnTo>
                <a:lnTo>
                  <a:pt x="4593994" y="263354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34" name="Forma libre: forma 33">
            <a:extLst>
              <a:ext uri="{FF2B5EF4-FFF2-40B4-BE49-F238E27FC236}">
                <a16:creationId xmlns:a16="http://schemas.microsoft.com/office/drawing/2014/main" id="{735770AD-F899-4F63-9F59-3C47D5BFE539}"/>
              </a:ext>
            </a:extLst>
          </p:cNvPr>
          <p:cNvSpPr/>
          <p:nvPr userDrawn="1"/>
        </p:nvSpPr>
        <p:spPr>
          <a:xfrm rot="2753350">
            <a:off x="5425189" y="1545628"/>
            <a:ext cx="4456081" cy="167283"/>
          </a:xfrm>
          <a:custGeom>
            <a:avLst/>
            <a:gdLst>
              <a:gd name="connsiteX0" fmla="*/ 39933 w 4456081"/>
              <a:gd name="connsiteY0" fmla="*/ 0 h 167283"/>
              <a:gd name="connsiteX1" fmla="*/ 4283524 w 4456081"/>
              <a:gd name="connsiteY1" fmla="*/ 1 h 167283"/>
              <a:gd name="connsiteX2" fmla="*/ 4456081 w 4456081"/>
              <a:gd name="connsiteY2" fmla="*/ 167283 h 167283"/>
              <a:gd name="connsiteX3" fmla="*/ 0 w 4456081"/>
              <a:gd name="connsiteY3" fmla="*/ 41193 h 167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6081" h="167283">
                <a:moveTo>
                  <a:pt x="39933" y="0"/>
                </a:moveTo>
                <a:lnTo>
                  <a:pt x="4283524" y="1"/>
                </a:lnTo>
                <a:lnTo>
                  <a:pt x="4456081" y="167283"/>
                </a:lnTo>
                <a:lnTo>
                  <a:pt x="0" y="41193"/>
                </a:lnTo>
                <a:close/>
              </a:path>
            </a:pathLst>
          </a:cu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9" name="Forma libre: forma 28">
            <a:extLst>
              <a:ext uri="{FF2B5EF4-FFF2-40B4-BE49-F238E27FC236}">
                <a16:creationId xmlns:a16="http://schemas.microsoft.com/office/drawing/2014/main" id="{188B82AC-2450-4084-8C3C-2B90D1710E50}"/>
              </a:ext>
            </a:extLst>
          </p:cNvPr>
          <p:cNvSpPr/>
          <p:nvPr userDrawn="1"/>
        </p:nvSpPr>
        <p:spPr>
          <a:xfrm rot="2850599">
            <a:off x="-1172268" y="-94272"/>
            <a:ext cx="11248272" cy="7246564"/>
          </a:xfrm>
          <a:custGeom>
            <a:avLst/>
            <a:gdLst>
              <a:gd name="connsiteX0" fmla="*/ 0 w 11248272"/>
              <a:gd name="connsiteY0" fmla="*/ 4538508 h 7246564"/>
              <a:gd name="connsiteX1" fmla="*/ 4157322 w 11248272"/>
              <a:gd name="connsiteY1" fmla="*/ 0 h 7246564"/>
              <a:gd name="connsiteX2" fmla="*/ 8615189 w 11248272"/>
              <a:gd name="connsiteY2" fmla="*/ 0 h 7246564"/>
              <a:gd name="connsiteX3" fmla="*/ 11248272 w 11248272"/>
              <a:gd name="connsiteY3" fmla="*/ 2411933 h 7246564"/>
              <a:gd name="connsiteX4" fmla="*/ 6819699 w 11248272"/>
              <a:gd name="connsiteY4" fmla="*/ 7246564 h 7246564"/>
              <a:gd name="connsiteX5" fmla="*/ 2956357 w 11248272"/>
              <a:gd name="connsiteY5" fmla="*/ 7246564 h 72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48272" h="7246564">
                <a:moveTo>
                  <a:pt x="0" y="4538508"/>
                </a:moveTo>
                <a:lnTo>
                  <a:pt x="4157322" y="0"/>
                </a:lnTo>
                <a:lnTo>
                  <a:pt x="8615189" y="0"/>
                </a:lnTo>
                <a:lnTo>
                  <a:pt x="11248272" y="2411933"/>
                </a:lnTo>
                <a:lnTo>
                  <a:pt x="6819699" y="7246564"/>
                </a:lnTo>
                <a:lnTo>
                  <a:pt x="2956357" y="7246564"/>
                </a:lnTo>
                <a:close/>
              </a:path>
            </a:pathLst>
          </a:cu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3BF9DB07-1B7F-40C9-BB65-CA527B8E08D8}"/>
              </a:ext>
            </a:extLst>
          </p:cNvPr>
          <p:cNvSpPr/>
          <p:nvPr userDrawn="1"/>
        </p:nvSpPr>
        <p:spPr>
          <a:xfrm rot="2850599">
            <a:off x="-2432127" y="2796095"/>
            <a:ext cx="9663014" cy="3076225"/>
          </a:xfrm>
          <a:custGeom>
            <a:avLst/>
            <a:gdLst>
              <a:gd name="connsiteX0" fmla="*/ 0 w 9663014"/>
              <a:gd name="connsiteY0" fmla="*/ 395965 h 3076225"/>
              <a:gd name="connsiteX1" fmla="*/ 34391 w 9663014"/>
              <a:gd name="connsiteY1" fmla="*/ 358421 h 3076225"/>
              <a:gd name="connsiteX2" fmla="*/ 9663014 w 9663014"/>
              <a:gd name="connsiteY2" fmla="*/ 0 h 3076225"/>
              <a:gd name="connsiteX3" fmla="*/ 6845160 w 9663014"/>
              <a:gd name="connsiteY3" fmla="*/ 3076224 h 3076225"/>
              <a:gd name="connsiteX4" fmla="*/ 2926014 w 9663014"/>
              <a:gd name="connsiteY4" fmla="*/ 3076225 h 30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63014" h="3076225">
                <a:moveTo>
                  <a:pt x="0" y="395965"/>
                </a:moveTo>
                <a:lnTo>
                  <a:pt x="34391" y="358421"/>
                </a:lnTo>
                <a:lnTo>
                  <a:pt x="9663014" y="0"/>
                </a:lnTo>
                <a:lnTo>
                  <a:pt x="6845160" y="3076224"/>
                </a:lnTo>
                <a:lnTo>
                  <a:pt x="2926014" y="3076225"/>
                </a:lnTo>
                <a:close/>
              </a:path>
            </a:pathLst>
          </a:custGeom>
          <a:solidFill>
            <a:schemeClr val="tx2">
              <a:lumMod val="75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9" name="Slide Number Placeholder 17">
            <a:extLst>
              <a:ext uri="{FF2B5EF4-FFF2-40B4-BE49-F238E27FC236}">
                <a16:creationId xmlns:a16="http://schemas.microsoft.com/office/drawing/2014/main" id="{4B31578C-2837-45C4-B575-B7C58CDB8F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64716" y="6309320"/>
            <a:ext cx="36004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ECDAE5-3B81-401B-AAD2-D1C88E068655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B08E120-406B-434A-B324-A7056F63D7C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9578" y="6432000"/>
            <a:ext cx="1780845" cy="32379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2F6C803D-0EF7-4A92-A207-A532513869B9}"/>
              </a:ext>
            </a:extLst>
          </p:cNvPr>
          <p:cNvSpPr/>
          <p:nvPr userDrawn="1"/>
        </p:nvSpPr>
        <p:spPr>
          <a:xfrm>
            <a:off x="0" y="6509540"/>
            <a:ext cx="1199456" cy="1536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sz="1800" b="1">
              <a:solidFill>
                <a:schemeClr val="bg1"/>
              </a:solidFill>
            </a:endParaRPr>
          </a:p>
        </p:txBody>
      </p:sp>
      <p:sp>
        <p:nvSpPr>
          <p:cNvPr id="13" name="CuadroTexto 15">
            <a:extLst>
              <a:ext uri="{FF2B5EF4-FFF2-40B4-BE49-F238E27FC236}">
                <a16:creationId xmlns:a16="http://schemas.microsoft.com/office/drawing/2014/main" id="{3271879A-03EE-4E26-A2C8-F2D14DEFB96B}"/>
              </a:ext>
            </a:extLst>
          </p:cNvPr>
          <p:cNvSpPr txBox="1"/>
          <p:nvPr userDrawn="1"/>
        </p:nvSpPr>
        <p:spPr>
          <a:xfrm>
            <a:off x="-1" y="6463275"/>
            <a:ext cx="1199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00" b="1">
                <a:solidFill>
                  <a:schemeClr val="bg1">
                    <a:lumMod val="50000"/>
                  </a:schemeClr>
                </a:solidFill>
              </a:rPr>
              <a:t>TLP: WHITE</a:t>
            </a:r>
          </a:p>
        </p:txBody>
      </p:sp>
    </p:spTree>
    <p:extLst>
      <p:ext uri="{BB962C8B-B14F-4D97-AF65-F5344CB8AC3E}">
        <p14:creationId xmlns:p14="http://schemas.microsoft.com/office/powerpoint/2010/main" val="274682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vmlDrawing" Target="../drawings/vmlDrawing1.vml"/><Relationship Id="rId5" Type="http://schemas.openxmlformats.org/officeDocument/2006/relationships/theme" Target="../theme/theme1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to 9" hidden="1">
            <a:extLst>
              <a:ext uri="{FF2B5EF4-FFF2-40B4-BE49-F238E27FC236}">
                <a16:creationId xmlns:a16="http://schemas.microsoft.com/office/drawing/2014/main" id="{F5E6567F-0C9E-42E7-BABA-57C9D2BA5D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0760923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iapositiva de think-cell" r:id="rId9" imgW="395" imgH="394" progId="TCLayout.ActiveDocument.1">
                  <p:embed/>
                </p:oleObj>
              </mc:Choice>
              <mc:Fallback>
                <p:oleObj name="Diapositiva de think-cell" r:id="rId9" imgW="395" imgH="394" progId="TCLayout.ActiveDocument.1">
                  <p:embed/>
                  <p:pic>
                    <p:nvPicPr>
                      <p:cNvPr id="10" name="Objeto 9" hidden="1">
                        <a:extLst>
                          <a:ext uri="{FF2B5EF4-FFF2-40B4-BE49-F238E27FC236}">
                            <a16:creationId xmlns:a16="http://schemas.microsoft.com/office/drawing/2014/main" id="{F5E6567F-0C9E-42E7-BABA-57C9D2BA5D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ángulo 8" hidden="1">
            <a:extLst>
              <a:ext uri="{FF2B5EF4-FFF2-40B4-BE49-F238E27FC236}">
                <a16:creationId xmlns:a16="http://schemas.microsoft.com/office/drawing/2014/main" id="{0B5F7854-A00E-4016-B4D9-6304EBD6AAC5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s-ES" sz="33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86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21" r:id="rId3"/>
    <p:sldLayoutId id="2147483716" r:id="rId4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Paloma.martineztordesillas@empresas.justicia.es" TargetMode="External"/><Relationship Id="rId2" Type="http://schemas.openxmlformats.org/officeDocument/2006/relationships/hyperlink" Target="mailto:lucia.morales@mju.es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onfluence.justicia.es/confluence/pages/viewpage.action?pageId=271156965" TargetMode="External"/><Relationship Id="rId4" Type="http://schemas.openxmlformats.org/officeDocument/2006/relationships/hyperlink" Target="https://jira.justicia.es/jira/browse/PR0258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>
          <a:xfrm>
            <a:off x="384458" y="4637495"/>
            <a:ext cx="5915734" cy="532347"/>
          </a:xfrm>
        </p:spPr>
        <p:txBody>
          <a:bodyPr>
            <a:normAutofit/>
          </a:bodyPr>
          <a:lstStyle/>
          <a:p>
            <a:r>
              <a:rPr lang="es-ES_tradnl" dirty="0"/>
              <a:t>Centro de Productos Procesales Servicio Fiscalías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s-ES" dirty="0"/>
              <a:t>18  de Febrero de 2022</a:t>
            </a:r>
            <a:endParaRPr lang="es-ES_tradnl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3"/>
          </p:nvPr>
        </p:nvSpPr>
        <p:spPr>
          <a:xfrm>
            <a:off x="384458" y="3449300"/>
            <a:ext cx="4519887" cy="1109673"/>
          </a:xfrm>
        </p:spPr>
        <p:txBody>
          <a:bodyPr>
            <a:noAutofit/>
          </a:bodyPr>
          <a:lstStyle/>
          <a:p>
            <a:r>
              <a:rPr lang="es-ES_tradnl" sz="2862" dirty="0"/>
              <a:t>Expedientes Gubernativos</a:t>
            </a:r>
            <a:endParaRPr lang="es-ES_tradnl" sz="2862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19 Conector recto"/>
          <p:cNvCxnSpPr/>
          <p:nvPr/>
        </p:nvCxnSpPr>
        <p:spPr>
          <a:xfrm flipH="1">
            <a:off x="5192193" y="2033441"/>
            <a:ext cx="0" cy="259200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5 Marcador de texto"/>
          <p:cNvSpPr txBox="1">
            <a:spLocks/>
          </p:cNvSpPr>
          <p:nvPr/>
        </p:nvSpPr>
        <p:spPr>
          <a:xfrm>
            <a:off x="5212469" y="2033441"/>
            <a:ext cx="3859910" cy="2351811"/>
          </a:xfrm>
          <a:prstGeom prst="rect">
            <a:avLst/>
          </a:prstGeom>
        </p:spPr>
        <p:txBody>
          <a:bodyPr vert="horz" lIns="84406" tIns="42203" rIns="84406" bIns="42203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Introducción</a:t>
            </a:r>
            <a:endParaRPr lang="es-ES" sz="1477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Funcionalidades</a:t>
            </a:r>
            <a:endParaRPr lang="es-ES" sz="1477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1385"/>
              </a:spcBef>
              <a:buClr>
                <a:schemeClr val="accent3"/>
              </a:buClr>
              <a:buSzPct val="150000"/>
            </a:pPr>
            <a:r>
              <a:rPr lang="es-ES" sz="1477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Pantallas</a:t>
            </a:r>
            <a:endParaRPr lang="es-ES" sz="1477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16 CuadroTexto"/>
          <p:cNvSpPr txBox="1"/>
          <p:nvPr/>
        </p:nvSpPr>
        <p:spPr>
          <a:xfrm>
            <a:off x="3726415" y="1998086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cxnSp>
        <p:nvCxnSpPr>
          <p:cNvPr id="28" name="3 Conector recto"/>
          <p:cNvCxnSpPr/>
          <p:nvPr/>
        </p:nvCxnSpPr>
        <p:spPr>
          <a:xfrm>
            <a:off x="5110132" y="2179876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9 CuadroTexto"/>
          <p:cNvSpPr txBox="1"/>
          <p:nvPr/>
        </p:nvSpPr>
        <p:spPr>
          <a:xfrm>
            <a:off x="3726415" y="2414668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cxnSp>
        <p:nvCxnSpPr>
          <p:cNvPr id="30" name="10 Conector recto"/>
          <p:cNvCxnSpPr/>
          <p:nvPr/>
        </p:nvCxnSpPr>
        <p:spPr>
          <a:xfrm>
            <a:off x="5110132" y="2600391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17 CuadroTexto"/>
          <p:cNvSpPr txBox="1"/>
          <p:nvPr/>
        </p:nvSpPr>
        <p:spPr>
          <a:xfrm>
            <a:off x="3731396" y="2831286"/>
            <a:ext cx="1341985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46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cxnSp>
        <p:nvCxnSpPr>
          <p:cNvPr id="43" name="20 Conector recto"/>
          <p:cNvCxnSpPr/>
          <p:nvPr/>
        </p:nvCxnSpPr>
        <p:spPr>
          <a:xfrm>
            <a:off x="5115113" y="3011791"/>
            <a:ext cx="16846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396155CC-034A-4733-A356-E62C9CD1152A}"/>
              </a:ext>
            </a:extLst>
          </p:cNvPr>
          <p:cNvSpPr txBox="1"/>
          <p:nvPr/>
        </p:nvSpPr>
        <p:spPr>
          <a:xfrm>
            <a:off x="63988" y="116632"/>
            <a:ext cx="458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104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01.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Introducción</a:t>
            </a: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52" name="Marcador de contenido 1">
            <a:extLst>
              <a:ext uri="{FF2B5EF4-FFF2-40B4-BE49-F238E27FC236}">
                <a16:creationId xmlns:a16="http://schemas.microsoft.com/office/drawing/2014/main" id="{71E6876F-4337-4297-8A50-43E5BD2AB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841" y="1475184"/>
            <a:ext cx="8335179" cy="5816977"/>
          </a:xfrm>
          <a:noFill/>
        </p:spPr>
        <p:txBody>
          <a:bodyPr wrap="square" rtlCol="0">
            <a:spAutoFit/>
          </a:bodyPr>
          <a:lstStyle/>
          <a:p>
            <a:pPr marL="0" indent="-57151" defTabSz="914400">
              <a:buNone/>
            </a:pPr>
            <a:r>
              <a:rPr lang="es-ES" sz="1600" dirty="0">
                <a:latin typeface="+mn-lt"/>
                <a:cs typeface="+mn-cs"/>
              </a:rPr>
              <a:t>Aplicación que permite centralizar todos los Expedientes Gubernativos, cuyos asuntos  no son procesales en un mismo sistema permitiendo la tramitación de dichos expedientes de forma electrónica.</a:t>
            </a:r>
          </a:p>
          <a:p>
            <a:pPr marL="0" indent="-57151" defTabSz="914400">
              <a:buNone/>
            </a:pPr>
            <a:endParaRPr lang="es-ES" sz="1600" dirty="0">
              <a:latin typeface="+mn-lt"/>
              <a:cs typeface="+mn-cs"/>
            </a:endParaRPr>
          </a:p>
          <a:p>
            <a:pPr marL="0" indent="-57151" defTabSz="914400">
              <a:buNone/>
            </a:pPr>
            <a:r>
              <a:rPr lang="es-ES_tradnl" sz="1600" b="1" dirty="0"/>
              <a:t>Beneficios</a:t>
            </a:r>
          </a:p>
          <a:p>
            <a:pPr marL="0" indent="-57151" defTabSz="914400">
              <a:buNone/>
            </a:pPr>
            <a:endParaRPr lang="es-ES_tradnl" sz="1600" b="1" dirty="0"/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>
                <a:latin typeface="+mn-lt"/>
                <a:cs typeface="+mn-cs"/>
              </a:rPr>
              <a:t>Permite la </a:t>
            </a:r>
            <a:r>
              <a:rPr lang="es-ES" sz="1600" b="1" dirty="0">
                <a:latin typeface="+mn-lt"/>
                <a:cs typeface="+mn-cs"/>
              </a:rPr>
              <a:t>comunicación con todos los órganos del Ministerio Fiscal</a:t>
            </a:r>
            <a:r>
              <a:rPr lang="es-ES" sz="1600" dirty="0">
                <a:latin typeface="+mn-lt"/>
                <a:cs typeface="+mn-cs"/>
              </a:rPr>
              <a:t> para la comunicación de cualquier asunto de ámbito no procesal, permitiendo la </a:t>
            </a:r>
            <a:r>
              <a:rPr lang="es-ES" sz="1600" b="1" dirty="0">
                <a:latin typeface="+mn-lt"/>
                <a:cs typeface="+mn-cs"/>
              </a:rPr>
              <a:t>eliminación del papel</a:t>
            </a:r>
            <a:r>
              <a:rPr lang="es-ES" sz="1600" dirty="0">
                <a:latin typeface="+mn-lt"/>
                <a:cs typeface="+mn-cs"/>
              </a:rPr>
              <a:t>.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>
              <a:latin typeface="+mn-lt"/>
              <a:cs typeface="+mn-cs"/>
            </a:endParaRP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b="1" dirty="0">
                <a:latin typeface="+mn-lt"/>
                <a:cs typeface="+mn-cs"/>
              </a:rPr>
              <a:t>Integración</a:t>
            </a:r>
            <a:r>
              <a:rPr lang="es-ES" sz="1600" dirty="0">
                <a:latin typeface="+mn-lt"/>
                <a:cs typeface="+mn-cs"/>
              </a:rPr>
              <a:t> manual con </a:t>
            </a:r>
            <a:r>
              <a:rPr lang="es-ES" sz="1600" b="1" dirty="0">
                <a:latin typeface="+mn-lt"/>
                <a:cs typeface="+mn-cs"/>
              </a:rPr>
              <a:t>GEISER</a:t>
            </a:r>
            <a:r>
              <a:rPr lang="es-ES" sz="1600" dirty="0">
                <a:latin typeface="+mn-lt"/>
                <a:cs typeface="+mn-cs"/>
              </a:rPr>
              <a:t> al permitir anexar toda la documentación recibida electrónicamente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>
              <a:latin typeface="+mn-lt"/>
              <a:cs typeface="+mn-cs"/>
            </a:endParaRP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dirty="0">
                <a:latin typeface="+mn-lt"/>
                <a:cs typeface="+mn-cs"/>
              </a:rPr>
              <a:t>Permite el </a:t>
            </a:r>
            <a:r>
              <a:rPr lang="es-ES" sz="1600" b="1" dirty="0">
                <a:latin typeface="+mn-lt"/>
                <a:cs typeface="+mn-cs"/>
              </a:rPr>
              <a:t>envío de correos electrónicos </a:t>
            </a:r>
            <a:r>
              <a:rPr lang="es-ES" sz="1600" dirty="0">
                <a:latin typeface="+mn-lt"/>
                <a:cs typeface="+mn-cs"/>
              </a:rPr>
              <a:t>desde la aplicación junto con los documentos asociados al expediente</a:t>
            </a: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endParaRPr lang="es-ES" sz="1600" dirty="0">
              <a:latin typeface="+mn-lt"/>
              <a:cs typeface="+mn-cs"/>
            </a:endParaRPr>
          </a:p>
          <a:p>
            <a:pPr marL="600075" lvl="2" indent="-357189" defTabSz="914400">
              <a:buFont typeface="Wingdings" panose="05000000000000000000" pitchFamily="2" charset="2"/>
              <a:buChar char="q"/>
            </a:pPr>
            <a:r>
              <a:rPr lang="es-ES" sz="1600" b="1" dirty="0">
                <a:latin typeface="+mn-lt"/>
                <a:cs typeface="+mn-cs"/>
              </a:rPr>
              <a:t>Comunicación del Fiscal con la Oficia Fiscal </a:t>
            </a:r>
            <a:r>
              <a:rPr lang="es-ES" sz="1600" dirty="0">
                <a:latin typeface="+mn-lt"/>
                <a:cs typeface="+mn-cs"/>
              </a:rPr>
              <a:t>desde la aplicación</a:t>
            </a:r>
          </a:p>
          <a:p>
            <a:pPr marL="0" indent="-57151" defTabSz="914400">
              <a:buNone/>
            </a:pPr>
            <a:endParaRPr lang="es-ES" sz="1600" dirty="0">
              <a:latin typeface="+mn-lt"/>
              <a:cs typeface="+mn-cs"/>
            </a:endParaRPr>
          </a:p>
          <a:p>
            <a:pPr marL="457200" lvl="1" defTabSz="914400"/>
            <a:endParaRPr lang="es-ES" sz="1800" dirty="0">
              <a:latin typeface="+mn-lt"/>
              <a:cs typeface="+mn-cs"/>
            </a:endParaRPr>
          </a:p>
          <a:p>
            <a:pPr marL="457200" lvl="1" defTabSz="914400"/>
            <a:endParaRPr lang="es-ES" sz="1800" dirty="0">
              <a:latin typeface="+mn-lt"/>
              <a:cs typeface="+mn-cs"/>
            </a:endParaRPr>
          </a:p>
          <a:p>
            <a:pPr marL="457200" lvl="1" defTabSz="914400"/>
            <a:endParaRPr lang="es-ES" sz="1800" dirty="0">
              <a:latin typeface="+mn-lt"/>
              <a:cs typeface="+mn-cs"/>
            </a:endParaRPr>
          </a:p>
        </p:txBody>
      </p:sp>
      <p:sp>
        <p:nvSpPr>
          <p:cNvPr id="76" name="CuadroTexto 75"/>
          <p:cNvSpPr txBox="1"/>
          <p:nvPr/>
        </p:nvSpPr>
        <p:spPr>
          <a:xfrm>
            <a:off x="6409720" y="6427776"/>
            <a:ext cx="449162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50" dirty="0"/>
              <a:t>Futuro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Expedientes Gubernativos</a:t>
            </a:r>
          </a:p>
        </p:txBody>
      </p:sp>
    </p:spTree>
    <p:extLst>
      <p:ext uri="{BB962C8B-B14F-4D97-AF65-F5344CB8AC3E}">
        <p14:creationId xmlns:p14="http://schemas.microsoft.com/office/powerpoint/2010/main" val="1982172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01.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Introducción</a:t>
            </a: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4</a:t>
            </a:fld>
            <a:endParaRPr lang="es-ES" dirty="0"/>
          </a:p>
        </p:txBody>
      </p:sp>
      <p:sp>
        <p:nvSpPr>
          <p:cNvPr id="52" name="Marcador de contenido 1">
            <a:extLst>
              <a:ext uri="{FF2B5EF4-FFF2-40B4-BE49-F238E27FC236}">
                <a16:creationId xmlns:a16="http://schemas.microsoft.com/office/drawing/2014/main" id="{71E6876F-4337-4297-8A50-43E5BD2AB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274" y="1538791"/>
            <a:ext cx="8335179" cy="4616648"/>
          </a:xfrm>
          <a:noFill/>
        </p:spPr>
        <p:txBody>
          <a:bodyPr wrap="square" rtlCol="0">
            <a:spAutoFit/>
          </a:bodyPr>
          <a:lstStyle/>
          <a:p>
            <a:pPr marL="242887" lvl="1" indent="0" defTabSz="914400">
              <a:buNone/>
            </a:pPr>
            <a:endParaRPr lang="es-ES" sz="1800" dirty="0">
              <a:latin typeface="+mn-lt"/>
              <a:cs typeface="+mn-cs"/>
            </a:endParaRPr>
          </a:p>
          <a:p>
            <a:pPr marL="0" indent="-57151" defTabSz="914400">
              <a:buNone/>
            </a:pPr>
            <a:r>
              <a:rPr lang="es-ES" sz="1600" dirty="0">
                <a:latin typeface="+mn-lt"/>
                <a:cs typeface="+mn-cs"/>
              </a:rPr>
              <a:t>Los tipos de expedientes que se permiten registrar son los siguientes:</a:t>
            </a:r>
          </a:p>
          <a:p>
            <a:pPr marL="0" indent="-57151" defTabSz="914400">
              <a:buNone/>
            </a:pPr>
            <a:endParaRPr lang="es-ES" sz="1600" dirty="0">
              <a:latin typeface="+mn-lt"/>
              <a:cs typeface="+mn-cs"/>
            </a:endParaRPr>
          </a:p>
          <a:p>
            <a:pPr marL="528637" lvl="1" indent="-285750" defTabSz="914400">
              <a:buFont typeface="Wingdings" panose="05000000000000000000" pitchFamily="2" charset="2"/>
              <a:buChar char="q"/>
            </a:pPr>
            <a:r>
              <a:rPr lang="es-ES" sz="1600" b="1" dirty="0">
                <a:latin typeface="+mn-lt"/>
                <a:cs typeface="+mn-cs"/>
              </a:rPr>
              <a:t>Gubernativos</a:t>
            </a:r>
            <a:r>
              <a:rPr lang="es-ES" sz="1600" dirty="0">
                <a:latin typeface="+mn-lt"/>
                <a:cs typeface="+mn-cs"/>
              </a:rPr>
              <a:t>, para registrar cualquier petición a la fiscalía de ámbito no procesal, como por ejemplo, juntas y reuniones fiscales, reclamaciones con la administración, … También se permite solicitar la gestión de las daciones de cuentas y prórrogas de diligencias a la Secretaría Técnica</a:t>
            </a:r>
          </a:p>
          <a:p>
            <a:pPr marL="528637" lvl="1" indent="-285750" defTabSz="914400">
              <a:buFont typeface="Wingdings" panose="05000000000000000000" pitchFamily="2" charset="2"/>
              <a:buChar char="q"/>
            </a:pPr>
            <a:r>
              <a:rPr lang="es-ES" sz="1600" b="1" dirty="0">
                <a:latin typeface="+mn-lt"/>
                <a:cs typeface="+mn-cs"/>
              </a:rPr>
              <a:t>Compatibilidad</a:t>
            </a:r>
            <a:r>
              <a:rPr lang="es-ES" sz="1600" dirty="0">
                <a:latin typeface="+mn-lt"/>
                <a:cs typeface="+mn-cs"/>
              </a:rPr>
              <a:t>, para que el Fiscal Jefe solicite la gestión de la compatibilidad de un fiscal en la Inspección Fiscal</a:t>
            </a:r>
          </a:p>
          <a:p>
            <a:pPr marL="528637" lvl="1" indent="-285750" defTabSz="914400">
              <a:buFont typeface="Wingdings" panose="05000000000000000000" pitchFamily="2" charset="2"/>
              <a:buChar char="q"/>
            </a:pPr>
            <a:r>
              <a:rPr lang="es-ES" sz="1600" b="1" dirty="0">
                <a:latin typeface="+mn-lt"/>
                <a:cs typeface="+mn-cs"/>
              </a:rPr>
              <a:t>Comunicación ciudadana</a:t>
            </a:r>
            <a:r>
              <a:rPr lang="es-ES" sz="1600" dirty="0">
                <a:latin typeface="+mn-lt"/>
                <a:cs typeface="+mn-cs"/>
              </a:rPr>
              <a:t>, para registrar los expedientes de peticiones solicitadas por cualquier ciudadano  (quejas y preguntas)</a:t>
            </a:r>
          </a:p>
          <a:p>
            <a:pPr marL="528637" lvl="1" indent="-285750" defTabSz="914400">
              <a:buFont typeface="Wingdings" panose="05000000000000000000" pitchFamily="2" charset="2"/>
              <a:buChar char="q"/>
            </a:pPr>
            <a:r>
              <a:rPr lang="es-ES" sz="1600" b="1" dirty="0">
                <a:latin typeface="+mn-lt"/>
                <a:cs typeface="+mn-cs"/>
              </a:rPr>
              <a:t>Convenios</a:t>
            </a:r>
            <a:r>
              <a:rPr lang="es-ES" sz="1600" dirty="0">
                <a:latin typeface="+mn-lt"/>
                <a:cs typeface="+mn-cs"/>
              </a:rPr>
              <a:t>, para que la fiscalía superior solicite la gestión de un convenio en la Unidad de Apoyo</a:t>
            </a:r>
          </a:p>
          <a:p>
            <a:pPr marL="457200" lvl="1" defTabSz="914400"/>
            <a:endParaRPr lang="es-ES" sz="1800" dirty="0">
              <a:latin typeface="+mn-lt"/>
              <a:cs typeface="+mn-cs"/>
            </a:endParaRPr>
          </a:p>
          <a:p>
            <a:pPr marL="457200" lvl="1" defTabSz="914400"/>
            <a:endParaRPr lang="es-ES" sz="1800" dirty="0">
              <a:latin typeface="+mn-lt"/>
              <a:cs typeface="+mn-cs"/>
            </a:endParaRPr>
          </a:p>
          <a:p>
            <a:pPr marL="457200" lvl="1" defTabSz="914400"/>
            <a:endParaRPr lang="es-ES" sz="1800" dirty="0">
              <a:latin typeface="+mn-lt"/>
              <a:cs typeface="+mn-cs"/>
            </a:endParaRPr>
          </a:p>
        </p:txBody>
      </p:sp>
      <p:sp>
        <p:nvSpPr>
          <p:cNvPr id="76" name="CuadroTexto 75"/>
          <p:cNvSpPr txBox="1"/>
          <p:nvPr/>
        </p:nvSpPr>
        <p:spPr>
          <a:xfrm>
            <a:off x="6409720" y="6427776"/>
            <a:ext cx="449162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50" dirty="0"/>
              <a:t>Futuro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Expedientes Gubernativos</a:t>
            </a:r>
          </a:p>
        </p:txBody>
      </p:sp>
    </p:spTree>
    <p:extLst>
      <p:ext uri="{BB962C8B-B14F-4D97-AF65-F5344CB8AC3E}">
        <p14:creationId xmlns:p14="http://schemas.microsoft.com/office/powerpoint/2010/main" val="1201081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ángulo redondeado 100"/>
          <p:cNvSpPr/>
          <p:nvPr/>
        </p:nvSpPr>
        <p:spPr>
          <a:xfrm>
            <a:off x="287274" y="3992533"/>
            <a:ext cx="8705335" cy="182488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02.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Funcionalidades</a:t>
            </a: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5</a:t>
            </a:fld>
            <a:endParaRPr lang="es-ES" dirty="0"/>
          </a:p>
        </p:txBody>
      </p:sp>
      <p:pic>
        <p:nvPicPr>
          <p:cNvPr id="35" name="Imagen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200" y="1977234"/>
            <a:ext cx="406768" cy="327843"/>
          </a:xfrm>
          <a:prstGeom prst="rect">
            <a:avLst/>
          </a:prstGeom>
        </p:spPr>
      </p:pic>
      <p:grpSp>
        <p:nvGrpSpPr>
          <p:cNvPr id="54" name="Grupo 53"/>
          <p:cNvGrpSpPr/>
          <p:nvPr/>
        </p:nvGrpSpPr>
        <p:grpSpPr>
          <a:xfrm>
            <a:off x="4797674" y="2914873"/>
            <a:ext cx="529081" cy="302898"/>
            <a:chOff x="5761995" y="4575113"/>
            <a:chExt cx="669056" cy="333648"/>
          </a:xfrm>
        </p:grpSpPr>
        <p:sp>
          <p:nvSpPr>
            <p:cNvPr id="47" name="Flecha: a la izquierda y derecha 32">
              <a:extLst>
                <a:ext uri="{FF2B5EF4-FFF2-40B4-BE49-F238E27FC236}">
                  <a16:creationId xmlns:a16="http://schemas.microsoft.com/office/drawing/2014/main" id="{64907DAB-6FB4-4B32-9C66-B0804C31E4D7}"/>
                </a:ext>
              </a:extLst>
            </p:cNvPr>
            <p:cNvSpPr/>
            <p:nvPr/>
          </p:nvSpPr>
          <p:spPr>
            <a:xfrm>
              <a:off x="5761995" y="4729188"/>
              <a:ext cx="355647" cy="4571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1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s-ES" sz="1350"/>
            </a:p>
          </p:txBody>
        </p:sp>
        <p:pic>
          <p:nvPicPr>
            <p:cNvPr id="45" name="Imagen 4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2459" y="4575113"/>
              <a:ext cx="328592" cy="333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1">
              <a:schemeClr val="lt2"/>
            </a:fillRef>
            <a:effectRef idx="0">
              <a:scrgbClr r="0" g="0" b="0"/>
            </a:effectRef>
            <a:fontRef idx="major"/>
          </p:style>
        </p:pic>
      </p:grpSp>
      <p:grpSp>
        <p:nvGrpSpPr>
          <p:cNvPr id="68" name="Grupo 67"/>
          <p:cNvGrpSpPr/>
          <p:nvPr/>
        </p:nvGrpSpPr>
        <p:grpSpPr>
          <a:xfrm>
            <a:off x="4338971" y="4792979"/>
            <a:ext cx="418523" cy="417201"/>
            <a:chOff x="841387" y="2663374"/>
            <a:chExt cx="480182" cy="480181"/>
          </a:xfrm>
        </p:grpSpPr>
        <p:pic>
          <p:nvPicPr>
            <p:cNvPr id="69" name="Imagen 6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87" y="2663374"/>
              <a:ext cx="480182" cy="480181"/>
            </a:xfrm>
            <a:prstGeom prst="rect">
              <a:avLst/>
            </a:prstGeom>
          </p:spPr>
        </p:pic>
        <p:grpSp>
          <p:nvGrpSpPr>
            <p:cNvPr id="70" name="Grupo 69"/>
            <p:cNvGrpSpPr/>
            <p:nvPr/>
          </p:nvGrpSpPr>
          <p:grpSpPr>
            <a:xfrm>
              <a:off x="879239" y="2743552"/>
              <a:ext cx="404480" cy="240520"/>
              <a:chOff x="1585412" y="2683361"/>
              <a:chExt cx="404480" cy="240520"/>
            </a:xfrm>
          </p:grpSpPr>
          <p:sp>
            <p:nvSpPr>
              <p:cNvPr id="71" name="Rectángulo 70"/>
              <p:cNvSpPr/>
              <p:nvPr/>
            </p:nvSpPr>
            <p:spPr>
              <a:xfrm>
                <a:off x="1585412" y="2683361"/>
                <a:ext cx="404480" cy="2405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s-ES" sz="1350"/>
              </a:p>
            </p:txBody>
          </p:sp>
          <p:pic>
            <p:nvPicPr>
              <p:cNvPr id="72" name="Imagen 71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85413" y="2720340"/>
                <a:ext cx="404478" cy="115780"/>
              </a:xfrm>
              <a:prstGeom prst="rect">
                <a:avLst/>
              </a:prstGeom>
            </p:spPr>
          </p:pic>
        </p:grpSp>
      </p:grpSp>
      <p:pic>
        <p:nvPicPr>
          <p:cNvPr id="73" name="Imagen 7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370" y="4076368"/>
            <a:ext cx="303868" cy="359680"/>
          </a:xfrm>
          <a:prstGeom prst="rect">
            <a:avLst/>
          </a:prstGeom>
        </p:spPr>
      </p:pic>
      <p:pic>
        <p:nvPicPr>
          <p:cNvPr id="74" name="Picture 2" descr="GEISER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840" y="4999810"/>
            <a:ext cx="577591" cy="13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CuadroTexto 75"/>
          <p:cNvSpPr txBox="1"/>
          <p:nvPr/>
        </p:nvSpPr>
        <p:spPr>
          <a:xfrm>
            <a:off x="6409720" y="6427776"/>
            <a:ext cx="449162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50" dirty="0"/>
              <a:t>Futuro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 rot="16200000">
            <a:off x="-197884" y="2553026"/>
            <a:ext cx="1499493" cy="347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D3E4B"/>
                </a:solidFill>
              </a:rPr>
              <a:t>Actualmente</a:t>
            </a:r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1292549" y="2000147"/>
            <a:ext cx="22216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EXPEDIENTE ELECTRÓNICO</a:t>
            </a:r>
            <a:endParaRPr lang="es-ES" sz="1400" dirty="0">
              <a:solidFill>
                <a:schemeClr val="tx2"/>
              </a:solidFill>
            </a:endParaRP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826603" y="2351087"/>
            <a:ext cx="25200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Registro y tramitación de expedientes con asuntos no procesales de las fiscalías</a:t>
            </a:r>
          </a:p>
        </p:txBody>
      </p:sp>
      <p:sp>
        <p:nvSpPr>
          <p:cNvPr id="82" name="Rectángulo 81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4000973" y="1998807"/>
            <a:ext cx="198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OTRAS FISCALÍAS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3606228" y="2327318"/>
            <a:ext cx="25200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Comunicación de una fiscalía hacia otras a través de los expedientes combinados</a:t>
            </a:r>
          </a:p>
        </p:txBody>
      </p:sp>
      <p:sp>
        <p:nvSpPr>
          <p:cNvPr id="84" name="Rectángulo 83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6692846" y="2005543"/>
            <a:ext cx="198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FIRMA ELECTRÓNICA</a:t>
            </a:r>
          </a:p>
        </p:txBody>
      </p:sp>
      <p:sp>
        <p:nvSpPr>
          <p:cNvPr id="85" name="Rectángulo 84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2023338" y="2931468"/>
            <a:ext cx="198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CORREO ELECTRÓNICO</a:t>
            </a:r>
          </a:p>
        </p:txBody>
      </p:sp>
      <p:sp>
        <p:nvSpPr>
          <p:cNvPr id="86" name="Rectángulo 85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5326750" y="2861428"/>
            <a:ext cx="21896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OFICINA FISCAL - FISCALIA</a:t>
            </a:r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6330763" y="2326761"/>
            <a:ext cx="25200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Realiza la firma electrónica con CSV sobre el documento principal de un  trámite</a:t>
            </a:r>
          </a:p>
        </p:txBody>
      </p:sp>
      <p:sp>
        <p:nvSpPr>
          <p:cNvPr id="88" name="CuadroTexto 87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1546664" y="3255315"/>
            <a:ext cx="25200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Enviar correos electrónicos con adjuntos desde un expediente</a:t>
            </a:r>
          </a:p>
        </p:txBody>
      </p:sp>
      <p:sp>
        <p:nvSpPr>
          <p:cNvPr id="89" name="CuadroTexto 88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4271897" y="3230434"/>
            <a:ext cx="293774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Comunicación entre la Oficina Fiscal con el Fiscal responsable asignado a un expediente</a:t>
            </a:r>
          </a:p>
        </p:txBody>
      </p:sp>
      <p:sp>
        <p:nvSpPr>
          <p:cNvPr id="90" name="CuadroTexto 89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 rot="16200000">
            <a:off x="-162977" y="4652309"/>
            <a:ext cx="1499493" cy="347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rgbClr val="0D3E4B"/>
                </a:solidFill>
              </a:rPr>
              <a:t>En el futro</a:t>
            </a:r>
          </a:p>
        </p:txBody>
      </p:sp>
      <p:sp>
        <p:nvSpPr>
          <p:cNvPr id="91" name="Rectángulo 90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1590629" y="4131925"/>
            <a:ext cx="198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MODELOS</a:t>
            </a:r>
          </a:p>
        </p:txBody>
      </p:sp>
      <p:sp>
        <p:nvSpPr>
          <p:cNvPr id="92" name="CuadroTexto 91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826603" y="4425305"/>
            <a:ext cx="264380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Generación de documentos asociados a los trámites a partir de modelos</a:t>
            </a:r>
          </a:p>
        </p:txBody>
      </p:sp>
      <p:sp>
        <p:nvSpPr>
          <p:cNvPr id="93" name="Rectángulo 92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2104431" y="4905838"/>
            <a:ext cx="198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OFICINA REGISTRO</a:t>
            </a:r>
          </a:p>
        </p:txBody>
      </p:sp>
      <p:sp>
        <p:nvSpPr>
          <p:cNvPr id="94" name="Rectángulo 93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4198804" y="4160283"/>
            <a:ext cx="21896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ESTADÍSTICAS</a:t>
            </a:r>
          </a:p>
        </p:txBody>
      </p:sp>
      <p:sp>
        <p:nvSpPr>
          <p:cNvPr id="95" name="Rectángulo 94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6858882" y="4093436"/>
            <a:ext cx="21896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CUADRO DE MANDO</a:t>
            </a:r>
          </a:p>
        </p:txBody>
      </p:sp>
      <p:sp>
        <p:nvSpPr>
          <p:cNvPr id="96" name="Rectángulo 95">
            <a:extLst>
              <a:ext uri="{FF2B5EF4-FFF2-40B4-BE49-F238E27FC236}">
                <a16:creationId xmlns:a16="http://schemas.microsoft.com/office/drawing/2014/main" id="{F834F47A-DE32-4E7D-904A-AC7461FB7ADC}"/>
              </a:ext>
            </a:extLst>
          </p:cNvPr>
          <p:cNvSpPr/>
          <p:nvPr/>
        </p:nvSpPr>
        <p:spPr>
          <a:xfrm>
            <a:off x="4746036" y="4818788"/>
            <a:ext cx="21896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CONSEJO FISCAL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3698465" y="4417406"/>
            <a:ext cx="231344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Explotación de los datos registrados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6435653" y="4430510"/>
            <a:ext cx="2313446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Envío de los datos de la aplicación al cuadro de mando para su posterior análisis</a:t>
            </a:r>
          </a:p>
        </p:txBody>
      </p:sp>
      <p:sp>
        <p:nvSpPr>
          <p:cNvPr id="99" name="CuadroTexto 98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1440628" y="5184252"/>
            <a:ext cx="2643803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Integración con la oficina de registro en la entrada y salida de documentos asociada a un expediente</a:t>
            </a:r>
          </a:p>
        </p:txBody>
      </p:sp>
      <p:sp>
        <p:nvSpPr>
          <p:cNvPr id="100" name="CuadroTexto 99">
            <a:extLst>
              <a:ext uri="{FF2B5EF4-FFF2-40B4-BE49-F238E27FC236}">
                <a16:creationId xmlns:a16="http://schemas.microsoft.com/office/drawing/2014/main" id="{D3780CED-2D62-42B6-9085-AD7F0E525F74}"/>
              </a:ext>
            </a:extLst>
          </p:cNvPr>
          <p:cNvSpPr txBox="1"/>
          <p:nvPr/>
        </p:nvSpPr>
        <p:spPr>
          <a:xfrm>
            <a:off x="4261947" y="5158483"/>
            <a:ext cx="2643803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"/>
              </a:spcAft>
            </a:pPr>
            <a:r>
              <a:rPr lang="es-ES" sz="1050" i="1" dirty="0">
                <a:latin typeface="+mj-lt"/>
              </a:rPr>
              <a:t>Permite la integración con la aplicación de Consejo Fiscal  para la solicitudes de compatibilidades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287274" y="1883529"/>
            <a:ext cx="8705335" cy="190253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2" name="Imagen 6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35" y="4131925"/>
            <a:ext cx="682768" cy="333963"/>
          </a:xfrm>
          <a:prstGeom prst="rect">
            <a:avLst/>
          </a:prstGeom>
        </p:spPr>
      </p:pic>
      <p:pic>
        <p:nvPicPr>
          <p:cNvPr id="56" name="Imagen 5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570" y="4097757"/>
            <a:ext cx="355178" cy="355178"/>
          </a:xfrm>
          <a:prstGeom prst="rect">
            <a:avLst/>
          </a:prstGeom>
        </p:spPr>
      </p:pic>
      <p:pic>
        <p:nvPicPr>
          <p:cNvPr id="102" name="Imagen 10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01098" y="2837208"/>
            <a:ext cx="576651" cy="420949"/>
          </a:xfrm>
          <a:prstGeom prst="rect">
            <a:avLst/>
          </a:prstGeom>
        </p:spPr>
      </p:pic>
      <p:pic>
        <p:nvPicPr>
          <p:cNvPr id="103" name="Picture 10" descr="Logo documento vector, gráfico vectorial, imágenes de Logo documento  vectoriales de stock | Depositphotos®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70" y="1949938"/>
            <a:ext cx="474926" cy="46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Imagen 10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315" y="1963876"/>
            <a:ext cx="405259" cy="390062"/>
          </a:xfrm>
          <a:prstGeom prst="rect">
            <a:avLst/>
          </a:prstGeom>
        </p:spPr>
      </p:pic>
      <p:pic>
        <p:nvPicPr>
          <p:cNvPr id="105" name="Imagen 10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593" y="2855327"/>
            <a:ext cx="343225" cy="319113"/>
          </a:xfrm>
          <a:prstGeom prst="rect">
            <a:avLst/>
          </a:prstGeom>
        </p:spPr>
      </p:pic>
      <p:sp>
        <p:nvSpPr>
          <p:cNvPr id="49" name="CuadroTexto 48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Funcionalidades de la aplicación</a:t>
            </a:r>
          </a:p>
        </p:txBody>
      </p:sp>
    </p:spTree>
    <p:extLst>
      <p:ext uri="{BB962C8B-B14F-4D97-AF65-F5344CB8AC3E}">
        <p14:creationId xmlns:p14="http://schemas.microsoft.com/office/powerpoint/2010/main" val="921678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167841" y="951964"/>
            <a:ext cx="8824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D3E4B"/>
                </a:solidFill>
              </a:rPr>
              <a:t>Pantallas de la aplicación</a:t>
            </a:r>
          </a:p>
        </p:txBody>
      </p:sp>
      <p:sp>
        <p:nvSpPr>
          <p:cNvPr id="9" name="Título 3"/>
          <p:cNvSpPr>
            <a:spLocks noGrp="1"/>
          </p:cNvSpPr>
          <p:nvPr>
            <p:ph type="title"/>
          </p:nvPr>
        </p:nvSpPr>
        <p:spPr>
          <a:xfrm>
            <a:off x="59634" y="-274036"/>
            <a:ext cx="8865122" cy="1143000"/>
          </a:xfrm>
        </p:spPr>
        <p:txBody>
          <a:bodyPr/>
          <a:lstStyle/>
          <a:p>
            <a:r>
              <a:rPr lang="es-ES" dirty="0" smtClean="0"/>
              <a:t>03.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Pantallas</a:t>
            </a:r>
            <a:endParaRPr lang="es-ES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1957710"/>
            <a:ext cx="2949575" cy="150423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167940"/>
            <a:ext cx="3110971" cy="156141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959" y="1791009"/>
            <a:ext cx="3042708" cy="118030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0664" y="3137693"/>
            <a:ext cx="3282950" cy="100396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6653" y="4484492"/>
            <a:ext cx="3110971" cy="1403034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987129" y="1574956"/>
            <a:ext cx="14759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D3E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Registro</a:t>
            </a:r>
            <a:endParaRPr lang="en-GB" sz="2800" dirty="0">
              <a:solidFill>
                <a:srgbClr val="0D3E4B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987129" y="3860163"/>
            <a:ext cx="14759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D3E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Buscador</a:t>
            </a:r>
            <a:endParaRPr lang="en-GB" sz="2800" dirty="0">
              <a:solidFill>
                <a:srgbClr val="0D3E4B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5161770" y="1482318"/>
            <a:ext cx="25453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D3E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Comunicación entra Fiscalías</a:t>
            </a:r>
            <a:endParaRPr lang="en-GB" sz="2800" dirty="0">
              <a:solidFill>
                <a:srgbClr val="0D3E4B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5199295" y="2795824"/>
            <a:ext cx="14759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D3E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Firma</a:t>
            </a:r>
            <a:endParaRPr lang="en-GB" sz="2800" dirty="0">
              <a:solidFill>
                <a:srgbClr val="0D3E4B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B0D9660-0D69-4529-85A3-4E804801CDC4}"/>
              </a:ext>
            </a:extLst>
          </p:cNvPr>
          <p:cNvSpPr txBox="1"/>
          <p:nvPr/>
        </p:nvSpPr>
        <p:spPr>
          <a:xfrm>
            <a:off x="5199294" y="4154148"/>
            <a:ext cx="18380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0D3E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Oficina Fiscal - Fiscal</a:t>
            </a:r>
            <a:endParaRPr lang="en-GB" sz="2800" dirty="0">
              <a:solidFill>
                <a:srgbClr val="0D3E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751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texto">
            <a:extLst>
              <a:ext uri="{FF2B5EF4-FFF2-40B4-BE49-F238E27FC236}">
                <a16:creationId xmlns:a16="http://schemas.microsoft.com/office/drawing/2014/main" id="{D77EB1B5-E57D-4AED-829B-7FD7BAC2C7B0}"/>
              </a:ext>
            </a:extLst>
          </p:cNvPr>
          <p:cNvSpPr txBox="1">
            <a:spLocks/>
          </p:cNvSpPr>
          <p:nvPr/>
        </p:nvSpPr>
        <p:spPr>
          <a:xfrm>
            <a:off x="1187624" y="1196752"/>
            <a:ext cx="5088136" cy="3642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4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000"/>
              </a:lnSpc>
              <a:defRPr/>
            </a:pPr>
            <a:r>
              <a:rPr lang="es-ES" sz="72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Gracias por su atención</a:t>
            </a:r>
          </a:p>
        </p:txBody>
      </p:sp>
      <p:sp>
        <p:nvSpPr>
          <p:cNvPr id="4" name="Subtitle 9">
            <a:extLst>
              <a:ext uri="{FF2B5EF4-FFF2-40B4-BE49-F238E27FC236}">
                <a16:creationId xmlns:a16="http://schemas.microsoft.com/office/drawing/2014/main" id="{53687200-5D3B-4816-B030-C1A8C088074D}"/>
              </a:ext>
            </a:extLst>
          </p:cNvPr>
          <p:cNvSpPr txBox="1">
            <a:spLocks/>
          </p:cNvSpPr>
          <p:nvPr/>
        </p:nvSpPr>
        <p:spPr bwMode="auto">
          <a:xfrm>
            <a:off x="1259631" y="3212976"/>
            <a:ext cx="7665883" cy="1153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es-ES_tradnl" sz="1662" b="1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</a:rPr>
              <a:t>Lucía Morales Sánchez  (RUP)</a:t>
            </a: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es-ES_tradnl" sz="1662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  <a:hlinkClick r:id="rId2"/>
              </a:rPr>
              <a:t>lucia.morales@mju.es</a:t>
            </a:r>
            <a:endParaRPr lang="es-ES_tradnl" sz="1662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endParaRPr lang="es-ES_tradnl" sz="1662" b="1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es-ES_tradnl" sz="1662" b="1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</a:rPr>
              <a:t>Paloma Martínez Tordesillas (</a:t>
            </a:r>
            <a:r>
              <a:rPr lang="es-ES_tradnl" sz="1662" b="1" dirty="0" err="1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</a:rPr>
              <a:t>RUPe</a:t>
            </a:r>
            <a:r>
              <a:rPr lang="es-ES_tradnl" sz="1662" b="1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fi-FI" sz="1662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  <a:hlinkClick r:id="rId3"/>
              </a:rPr>
              <a:t>Paloma.martineztordesillas@empresas.justicia.es</a:t>
            </a:r>
            <a:endParaRPr lang="fi-FI" sz="1662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endParaRPr lang="fi-FI" sz="1662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fi-FI" sz="1662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</a:rPr>
              <a:t>Proyecto Jira: </a:t>
            </a:r>
            <a:r>
              <a:rPr lang="fi-FI" sz="1662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  <a:hlinkClick r:id="rId4"/>
              </a:rPr>
              <a:t>https://jira.justicia.es/jira/browse/PR0258-1</a:t>
            </a:r>
            <a:endParaRPr lang="fi-FI" sz="1662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r>
              <a:rPr lang="fi-FI" sz="1662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</a:rPr>
              <a:t>Confluence: </a:t>
            </a:r>
            <a:r>
              <a:rPr lang="fi-FI" sz="1662" dirty="0">
                <a:solidFill>
                  <a:schemeClr val="bg1"/>
                </a:solidFill>
                <a:latin typeface="Arial Narrow" panose="020B0606020202030204" pitchFamily="34" charset="0"/>
                <a:cs typeface="Kartika" panose="02020503030404060203" pitchFamily="18" charset="0"/>
                <a:hlinkClick r:id="rId5"/>
              </a:rPr>
              <a:t>https://confluence.justicia.es/confluence/pages/viewpage.action?pageId=271156965</a:t>
            </a:r>
            <a:endParaRPr lang="fi-FI" sz="1662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</a:pPr>
            <a:endParaRPr lang="es-ES" sz="1662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es-ES" sz="1477" dirty="0">
              <a:solidFill>
                <a:schemeClr val="bg1"/>
              </a:solidFill>
              <a:latin typeface="Arial Narrow" panose="020B0606020202030204" pitchFamily="34" charset="0"/>
              <a:cs typeface="Kartika" panose="0202050303040406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0932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Xlff.M44OqM.AMO.ppAh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WpHxhW1g7IzdtHS1uQt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DGTDAJ">
      <a:dk1>
        <a:srgbClr val="323C47"/>
      </a:dk1>
      <a:lt1>
        <a:srgbClr val="FFFFFF"/>
      </a:lt1>
      <a:dk2>
        <a:srgbClr val="074E8E"/>
      </a:dk2>
      <a:lt2>
        <a:srgbClr val="E3F1FD"/>
      </a:lt2>
      <a:accent1>
        <a:srgbClr val="FFC400"/>
      </a:accent1>
      <a:accent2>
        <a:srgbClr val="0B6B0D"/>
      </a:accent2>
      <a:accent3>
        <a:srgbClr val="137ADB"/>
      </a:accent3>
      <a:accent4>
        <a:srgbClr val="F05C1D"/>
      </a:accent4>
      <a:accent5>
        <a:srgbClr val="F90C27"/>
      </a:accent5>
      <a:accent6>
        <a:srgbClr val="00B050"/>
      </a:accent6>
      <a:hlink>
        <a:srgbClr val="137ADB"/>
      </a:hlink>
      <a:folHlink>
        <a:srgbClr val="F2F2F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2291F10DA7BFA43804A3F10779231E3" ma:contentTypeVersion="10" ma:contentTypeDescription="Crear nuevo documento." ma:contentTypeScope="" ma:versionID="d6766a6ef9733ef091d9b8a7302f7063">
  <xsd:schema xmlns:xsd="http://www.w3.org/2001/XMLSchema" xmlns:xs="http://www.w3.org/2001/XMLSchema" xmlns:p="http://schemas.microsoft.com/office/2006/metadata/properties" xmlns:ns2="fcfaaa7b-664e-46b3-93ca-b1ef05990a14" xmlns:ns3="0c0b5c83-5b86-46c3-b34c-e524f81e498a" targetNamespace="http://schemas.microsoft.com/office/2006/metadata/properties" ma:root="true" ma:fieldsID="97660807df30d09c12642f13822c7d32" ns2:_="" ns3:_="">
    <xsd:import namespace="fcfaaa7b-664e-46b3-93ca-b1ef05990a14"/>
    <xsd:import namespace="0c0b5c83-5b86-46c3-b34c-e524f81e49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faaa7b-664e-46b3-93ca-b1ef05990a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0b5c83-5b86-46c3-b34c-e524f81e498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5413DDA-F7BF-4ED0-B418-B62B1429777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3036A1-3E4F-4B70-928A-4BC81FB1872C}">
  <ds:schemaRefs>
    <ds:schemaRef ds:uri="0c0b5c83-5b86-46c3-b34c-e524f81e498a"/>
    <ds:schemaRef ds:uri="fcfaaa7b-664e-46b3-93ca-b1ef05990a1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34BDE75-8990-445E-A5CF-3A4967CD8EEE}">
  <ds:schemaRefs>
    <ds:schemaRef ds:uri="fcfaaa7b-664e-46b3-93ca-b1ef05990a14"/>
    <ds:schemaRef ds:uri="http://schemas.microsoft.com/office/2006/documentManagement/types"/>
    <ds:schemaRef ds:uri="http://purl.org/dc/elements/1.1/"/>
    <ds:schemaRef ds:uri="http://schemas.microsoft.com/office/2006/metadata/properties"/>
    <ds:schemaRef ds:uri="0c0b5c83-5b86-46c3-b34c-e524f81e498a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2332</TotalTime>
  <Words>448</Words>
  <Application>Microsoft Office PowerPoint</Application>
  <PresentationFormat>Presentación en pantalla (4:3)</PresentationFormat>
  <Paragraphs>85</Paragraphs>
  <Slides>7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7" baseType="lpstr">
      <vt:lpstr>MS PGothic</vt:lpstr>
      <vt:lpstr>Arial</vt:lpstr>
      <vt:lpstr>Arial Narrow</vt:lpstr>
      <vt:lpstr>Calibri</vt:lpstr>
      <vt:lpstr>Kartika</vt:lpstr>
      <vt:lpstr>Times New Roman</vt:lpstr>
      <vt:lpstr>Verdana</vt:lpstr>
      <vt:lpstr>Wingdings</vt:lpstr>
      <vt:lpstr>Tema de Office</vt:lpstr>
      <vt:lpstr>Diapositiva de think-cell</vt:lpstr>
      <vt:lpstr>Presentación de PowerPoint</vt:lpstr>
      <vt:lpstr>Presentación de PowerPoint</vt:lpstr>
      <vt:lpstr>01. Introducción</vt:lpstr>
      <vt:lpstr>01. Introducción</vt:lpstr>
      <vt:lpstr>02. Funcionalidades</vt:lpstr>
      <vt:lpstr>03. Pantallas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presentaciones</dc:creator>
  <cp:lastModifiedBy>Lopez Barral, Javier</cp:lastModifiedBy>
  <cp:revision>158</cp:revision>
  <cp:lastPrinted>2016-06-29T10:24:36Z</cp:lastPrinted>
  <dcterms:created xsi:type="dcterms:W3CDTF">2012-05-17T08:07:55Z</dcterms:created>
  <dcterms:modified xsi:type="dcterms:W3CDTF">2022-06-15T11:40:26Z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0x01010022291F10DA7BFA43804A3F10779231E3</vt:lpwstr>
  </property>
</Properties>
</file>