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277" r:id="rId5"/>
    <p:sldId id="1482" r:id="rId6"/>
    <p:sldId id="1508" r:id="rId7"/>
    <p:sldId id="1536" r:id="rId8"/>
    <p:sldId id="1537" r:id="rId9"/>
    <p:sldId id="1512" r:id="rId10"/>
    <p:sldId id="1538" r:id="rId11"/>
    <p:sldId id="1518" r:id="rId12"/>
    <p:sldId id="1471" r:id="rId13"/>
  </p:sldIdLst>
  <p:sldSz cx="9144000" cy="6858000" type="screen4x3"/>
  <p:notesSz cx="6881813" cy="9296400"/>
  <p:custDataLst>
    <p:tags r:id="rId1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77"/>
            <p14:sldId id="1482"/>
            <p14:sldId id="1508"/>
            <p14:sldId id="1536"/>
            <p14:sldId id="1537"/>
            <p14:sldId id="1512"/>
            <p14:sldId id="1538"/>
            <p14:sldId id="1518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pos="1655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  <p:cmAuthor id="3" name="Óscar Palomo Díaz" initials="ÓPD" lastIdx="14" clrIdx="2">
    <p:extLst>
      <p:ext uri="{19B8F6BF-5375-455C-9EA6-DF929625EA0E}">
        <p15:presenceInfo xmlns:p15="http://schemas.microsoft.com/office/powerpoint/2012/main" userId="S::oscar.palomo@mju.es::d3c55112-9a8d-4689-970a-c1931af4e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061"/>
    <a:srgbClr val="99D5E2"/>
    <a:srgbClr val="0D3E4B"/>
    <a:srgbClr val="394451"/>
    <a:srgbClr val="465362"/>
    <a:srgbClr val="0B5395"/>
    <a:srgbClr val="FAB41E"/>
    <a:srgbClr val="666666"/>
    <a:srgbClr val="043A6C"/>
    <a:srgbClr val="EC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463" autoAdjust="0"/>
  </p:normalViewPr>
  <p:slideViewPr>
    <p:cSldViewPr snapToGrid="0">
      <p:cViewPr varScale="1">
        <p:scale>
          <a:sx n="67" d="100"/>
          <a:sy n="67" d="100"/>
        </p:scale>
        <p:origin x="1260" y="52"/>
      </p:cViewPr>
      <p:guideLst>
        <p:guide pos="204"/>
        <p:guide pos="1655"/>
        <p:guide pos="2154"/>
        <p:guide orient="horz" pos="2614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7EB5-2971-424E-A29F-EDDE4D18392D}" type="datetimeFigureOut">
              <a:rPr lang="es-ES" smtClean="0"/>
              <a:pPr/>
              <a:t>27/12/2023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1BC7-D3D6-4F53-88A4-79556D8EED24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018" y="4416311"/>
            <a:ext cx="5505778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765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43B589F-9F2E-4779-BBDF-B5623EBF1C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FD16DF-6861-4D4D-AE59-DBC98ECCE0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7494A5-159F-4825-A725-037F3947DC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4" name="Objeto 23" hidden="1">
                        <a:extLst>
                          <a:ext uri="{FF2B5EF4-FFF2-40B4-BE49-F238E27FC236}">
                            <a16:creationId xmlns:a16="http://schemas.microsoft.com/office/drawing/2014/main" id="{81D7397D-C91D-41A4-A686-41955D1D9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08E120-406B-434A-B324-A7056F63D7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8" imgW="395" imgH="394" progId="TCLayout.ActiveDocument.1">
                  <p:embed/>
                </p:oleObj>
              </mc:Choice>
              <mc:Fallback>
                <p:oleObj name="Diapositiva de think-cell" r:id="rId8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384458" y="4637495"/>
            <a:ext cx="5915734" cy="532347"/>
          </a:xfrm>
        </p:spPr>
        <p:txBody>
          <a:bodyPr>
            <a:normAutofit/>
          </a:bodyPr>
          <a:lstStyle/>
          <a:p>
            <a:r>
              <a:rPr lang="es-ES_tradnl" dirty="0"/>
              <a:t>Centro de Productos Procesales Servicio Fiscalías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dirty="0"/>
              <a:t>18  de Febrero de 2022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84458" y="3449300"/>
            <a:ext cx="4519887" cy="1109673"/>
          </a:xfrm>
        </p:spPr>
        <p:txBody>
          <a:bodyPr>
            <a:noAutofit/>
          </a:bodyPr>
          <a:lstStyle/>
          <a:p>
            <a:r>
              <a:rPr lang="es-ES" sz="2862" dirty="0"/>
              <a:t>Víctimas Vulnerables del Ministerio Fiscal</a:t>
            </a:r>
            <a:endParaRPr lang="es-ES_tradnl" sz="28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00962" y="2052316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Funcionalidades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Pantallas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436315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6220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7 CuadroTexto"/>
          <p:cNvSpPr txBox="1"/>
          <p:nvPr/>
        </p:nvSpPr>
        <p:spPr>
          <a:xfrm>
            <a:off x="3731396" y="2852933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43" name="20 Conector recto"/>
          <p:cNvCxnSpPr/>
          <p:nvPr/>
        </p:nvCxnSpPr>
        <p:spPr>
          <a:xfrm>
            <a:off x="5115113" y="30334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6F543-B371-4209-BA6B-B74A0E19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solidFill>
                  <a:srgbClr val="0D3E4B"/>
                </a:solidFill>
              </a:defRPr>
            </a:lvl1pPr>
          </a:lstStyle>
          <a:p>
            <a:r>
              <a:rPr lang="es-ES" dirty="0"/>
              <a:t>Víctimas Vulnerables del Ministerio Fiscal</a:t>
            </a:r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D6EBDE-0920-4679-8566-0DF68AA35E41}"/>
              </a:ext>
            </a:extLst>
          </p:cNvPr>
          <p:cNvSpPr txBox="1"/>
          <p:nvPr/>
        </p:nvSpPr>
        <p:spPr>
          <a:xfrm>
            <a:off x="167840" y="1688385"/>
            <a:ext cx="8756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D3E4B"/>
                </a:solidFill>
              </a:rPr>
              <a:t>Aplicación para el registro de víctimas vulnerables </a:t>
            </a:r>
            <a:r>
              <a:rPr lang="es-ES" sz="1600" dirty="0">
                <a:solidFill>
                  <a:srgbClr val="0D3E4B"/>
                </a:solidFill>
              </a:rPr>
              <a:t>inmersas en procedimientos judiciales que proporcione al Ministerio Fiscal la posibilidad de conocer en tiempo real la situación de éstas, a efectos de poder promover la adopción de medidas para su protección y la explotación de los datos a través  de estadísticas.</a:t>
            </a:r>
          </a:p>
          <a:p>
            <a:endParaRPr lang="es-ES" sz="1600" dirty="0">
              <a:solidFill>
                <a:srgbClr val="0D3E4B"/>
              </a:solidFill>
            </a:endParaRPr>
          </a:p>
          <a:p>
            <a:r>
              <a:rPr lang="es-ES_tradnl" sz="1600" b="1" dirty="0"/>
              <a:t>Beneficios</a:t>
            </a:r>
          </a:p>
          <a:p>
            <a:endParaRPr lang="es-ES_tradnl" sz="1600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sz="1600" b="1" dirty="0"/>
              <a:t>Punto único de consulta </a:t>
            </a:r>
            <a:r>
              <a:rPr lang="es-ES" sz="1600" dirty="0"/>
              <a:t>para las fiscalías dependiendo de la jerarquización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sz="1600" b="1" dirty="0"/>
              <a:t>Homogeneización de los datos </a:t>
            </a:r>
            <a:r>
              <a:rPr lang="es-ES" sz="1600" dirty="0"/>
              <a:t>en todo el territorio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sz="1600" b="1" dirty="0"/>
              <a:t>Obtener el número de victimas </a:t>
            </a:r>
            <a:r>
              <a:rPr lang="es-ES" sz="1600" dirty="0"/>
              <a:t>del territorio simplemente con un botón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>
              <a:solidFill>
                <a:srgbClr val="0D3E4B"/>
              </a:solidFill>
            </a:endParaRPr>
          </a:p>
          <a:p>
            <a:endParaRPr lang="es-ES" sz="1600" dirty="0">
              <a:solidFill>
                <a:srgbClr val="0D3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5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6F543-B371-4209-BA6B-B74A0E19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 </a:t>
            </a:r>
            <a:r>
              <a:rPr lang="es-ES" dirty="0"/>
              <a:t>Introducción</a:t>
            </a:r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solidFill>
                  <a:srgbClr val="0D3E4B"/>
                </a:solidFill>
              </a:defRPr>
            </a:lvl1pPr>
          </a:lstStyle>
          <a:p>
            <a:r>
              <a:rPr lang="es-ES" dirty="0"/>
              <a:t>Información víctimas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6EBDE-0920-4679-8566-0DF68AA35E41}"/>
              </a:ext>
            </a:extLst>
          </p:cNvPr>
          <p:cNvSpPr txBox="1"/>
          <p:nvPr/>
        </p:nvSpPr>
        <p:spPr>
          <a:xfrm>
            <a:off x="235693" y="1475184"/>
            <a:ext cx="87569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D3E4B"/>
                </a:solidFill>
              </a:rPr>
              <a:t>Para cada una de las victimas se registra en el sistema la siguiente información:</a:t>
            </a:r>
          </a:p>
          <a:p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Datos del procedimiento -&gt; Asunto, el órgano judicial, el número del procedimiento.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Circunstancias personales -&gt; minoría/mayoría de edad, si tiene alguna discapacidad y en el caso de no ser testigo protegido su filiación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Tipos de delitos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Las medidas cautelares (civiles y penales) y de protección adoptadas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Asistencia que ha recibido la victima (médica, asistencia jurídica gratuita, etc.)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Notificación de las resoluciones dictadas en el procedimiento , y por lo tanto si se ha respetado su derecho a ser informada.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D3E4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D3E4B"/>
                </a:solidFill>
              </a:rPr>
              <a:t>Si ha sido indemnizada y el estado de dicha indemnización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D3E4B"/>
              </a:solidFill>
            </a:endParaRPr>
          </a:p>
          <a:p>
            <a:endParaRPr lang="es-ES" sz="1600" dirty="0">
              <a:solidFill>
                <a:srgbClr val="0D3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2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00962" y="2052316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Funcionalidades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Pantallas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436315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6220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7 CuadroTexto"/>
          <p:cNvSpPr txBox="1"/>
          <p:nvPr/>
        </p:nvSpPr>
        <p:spPr>
          <a:xfrm>
            <a:off x="3731396" y="2852933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43" name="20 Conector recto"/>
          <p:cNvCxnSpPr/>
          <p:nvPr/>
        </p:nvCxnSpPr>
        <p:spPr>
          <a:xfrm>
            <a:off x="5115113" y="30334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D6EBDE-0920-4679-8566-0DF68AA35E41}"/>
              </a:ext>
            </a:extLst>
          </p:cNvPr>
          <p:cNvSpPr txBox="1"/>
          <p:nvPr/>
        </p:nvSpPr>
        <p:spPr>
          <a:xfrm>
            <a:off x="406400" y="1367140"/>
            <a:ext cx="7656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solidFill>
                <a:srgbClr val="0D3E4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D3E4B"/>
                </a:solidFill>
              </a:rPr>
              <a:t>Contiene funcionalidad de registro, buscador, estadísticas y auditoría de datos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D3E4B"/>
                </a:solidFill>
              </a:rPr>
              <a:t>Aplicación accesible para todas las fiscalías en todo el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D3E4B"/>
                </a:solidFill>
              </a:rPr>
              <a:t>Uso de tablas normalizadas bajo la norma técnica del  CTEAJE a través de la integración con ECD para la obtención dicha información.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D3E4B"/>
                </a:solidFill>
              </a:rPr>
              <a:t>Acceso desde el escritorio integrado proporcionando SSO con el resto de aplicaciones.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D3E4B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Funcionalidades de la aplicación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287274" y="4665014"/>
            <a:ext cx="8705335" cy="14225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/>
          <p:cNvGrpSpPr/>
          <p:nvPr/>
        </p:nvGrpSpPr>
        <p:grpSpPr>
          <a:xfrm>
            <a:off x="2405019" y="4832182"/>
            <a:ext cx="418523" cy="417201"/>
            <a:chOff x="841387" y="2663374"/>
            <a:chExt cx="480182" cy="480181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7" y="2663374"/>
              <a:ext cx="480182" cy="480181"/>
            </a:xfrm>
            <a:prstGeom prst="rect">
              <a:avLst/>
            </a:prstGeom>
          </p:spPr>
        </p:pic>
        <p:grpSp>
          <p:nvGrpSpPr>
            <p:cNvPr id="37" name="Grupo 36"/>
            <p:cNvGrpSpPr/>
            <p:nvPr/>
          </p:nvGrpSpPr>
          <p:grpSpPr>
            <a:xfrm>
              <a:off x="879239" y="2743552"/>
              <a:ext cx="404480" cy="240520"/>
              <a:chOff x="1585412" y="2683361"/>
              <a:chExt cx="404480" cy="240520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1585412" y="2683361"/>
                <a:ext cx="404480" cy="240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350"/>
              </a:p>
            </p:txBody>
          </p:sp>
          <p:pic>
            <p:nvPicPr>
              <p:cNvPr id="39" name="Imagen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413" y="2720340"/>
                <a:ext cx="404478" cy="115780"/>
              </a:xfrm>
              <a:prstGeom prst="rect">
                <a:avLst/>
              </a:prstGeom>
            </p:spPr>
          </p:pic>
        </p:grp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6" y="4872235"/>
            <a:ext cx="303868" cy="359680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205950" y="3523291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D3E4B"/>
                </a:solidFill>
              </a:rPr>
              <a:t>Actualmente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710767" y="3507855"/>
            <a:ext cx="2221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REGISTRO VÍCTIMA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2244821" y="3816460"/>
            <a:ext cx="21851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Registro datos procedimiento e información asociada a una víctima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62977" y="5109509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D3E4B"/>
                </a:solidFill>
              </a:rPr>
              <a:t>En el futro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5576104" y="3476689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ESTADÍSTICAS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5622748" y="4889303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CUADRO DE MANDO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5075765" y="3733812"/>
            <a:ext cx="23134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Explotación de los datos registrados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5199519" y="5226377"/>
            <a:ext cx="231344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Envío de los datos de la aplicación al cuadro de mando para su posterior análisis</a:t>
            </a:r>
          </a:p>
        </p:txBody>
      </p:sp>
      <p:sp>
        <p:nvSpPr>
          <p:cNvPr id="64" name="Rectángulo redondeado 63"/>
          <p:cNvSpPr/>
          <p:nvPr/>
        </p:nvSpPr>
        <p:spPr>
          <a:xfrm>
            <a:off x="287274" y="3194247"/>
            <a:ext cx="8705335" cy="1271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70" y="3414163"/>
            <a:ext cx="355178" cy="355178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2244821" y="5249383"/>
            <a:ext cx="2313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Integración con otras aplicación procesales para completar los datos de luna víctima y procedimientos asociados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790552" y="4772644"/>
            <a:ext cx="2189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APLICACIONES PROCESALES</a:t>
            </a:r>
          </a:p>
          <a:p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70" name="Título 1">
            <a:extLst>
              <a:ext uri="{FF2B5EF4-FFF2-40B4-BE49-F238E27FC236}">
                <a16:creationId xmlns:a16="http://schemas.microsoft.com/office/drawing/2014/main" id="{9EC6F543-B371-4209-BA6B-B74A0E1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/>
          <a:lstStyle/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Funcionalidades</a:t>
            </a:r>
            <a:endParaRPr lang="en-GB" dirty="0"/>
          </a:p>
        </p:txBody>
      </p:sp>
      <p:pic>
        <p:nvPicPr>
          <p:cNvPr id="71" name="Picture 10" descr="Logo documento vector, gráfico vectorial, imágenes de Logo documento  vectoriales de stock |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31" y="3414163"/>
            <a:ext cx="474926" cy="4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8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00962" y="2052316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Funcionalidades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Pantallas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436315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6220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7 CuadroTexto"/>
          <p:cNvSpPr txBox="1"/>
          <p:nvPr/>
        </p:nvSpPr>
        <p:spPr>
          <a:xfrm>
            <a:off x="3731396" y="2852933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43" name="20 Conector recto"/>
          <p:cNvCxnSpPr/>
          <p:nvPr/>
        </p:nvCxnSpPr>
        <p:spPr>
          <a:xfrm>
            <a:off x="5115113" y="3033438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3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75" y="1913674"/>
            <a:ext cx="4146450" cy="2146136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9746" y="2058088"/>
            <a:ext cx="3787053" cy="185730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03. Pantallas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7" y="4413802"/>
            <a:ext cx="3757613" cy="16347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562862" y="1558184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endParaRPr lang="en-GB" sz="2800" b="1" dirty="0">
              <a:solidFill>
                <a:srgbClr val="0D3E4B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5211226" y="1665068"/>
            <a:ext cx="2046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Búsqueda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Pantallas de la aplicación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2454208" y="5336223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D3E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Estadísticas</a:t>
            </a:r>
            <a:endParaRPr lang="en-GB" sz="1400" b="1" dirty="0">
              <a:solidFill>
                <a:srgbClr val="0D3E4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4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187624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291F10DA7BFA43804A3F10779231E3" ma:contentTypeVersion="10" ma:contentTypeDescription="Crear nuevo documento." ma:contentTypeScope="" ma:versionID="d6766a6ef9733ef091d9b8a7302f7063">
  <xsd:schema xmlns:xsd="http://www.w3.org/2001/XMLSchema" xmlns:xs="http://www.w3.org/2001/XMLSchema" xmlns:p="http://schemas.microsoft.com/office/2006/metadata/properties" xmlns:ns2="fcfaaa7b-664e-46b3-93ca-b1ef05990a14" xmlns:ns3="0c0b5c83-5b86-46c3-b34c-e524f81e498a" targetNamespace="http://schemas.microsoft.com/office/2006/metadata/properties" ma:root="true" ma:fieldsID="97660807df30d09c12642f13822c7d32" ns2:_="" ns3:_="">
    <xsd:import namespace="fcfaaa7b-664e-46b3-93ca-b1ef05990a14"/>
    <xsd:import namespace="0c0b5c83-5b86-46c3-b34c-e524f81e4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aa7b-664e-46b3-93ca-b1ef05990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5c83-5b86-46c3-b34c-e524f81e4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BDE75-8990-445E-A5CF-3A4967CD8EEE}">
  <ds:schemaRefs>
    <ds:schemaRef ds:uri="http://schemas.microsoft.com/office/2006/documentManagement/types"/>
    <ds:schemaRef ds:uri="fcfaaa7b-664e-46b3-93ca-b1ef05990a1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c0b5c83-5b86-46c3-b34c-e524f81e49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036A1-3E4F-4B70-928A-4BC81FB1872C}">
  <ds:schemaRefs>
    <ds:schemaRef ds:uri="0c0b5c83-5b86-46c3-b34c-e524f81e498a"/>
    <ds:schemaRef ds:uri="fcfaaa7b-664e-46b3-93ca-b1ef05990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388</Words>
  <Application>Microsoft Office PowerPoint</Application>
  <PresentationFormat>Presentación en pantalla (4:3)</PresentationFormat>
  <Paragraphs>80</Paragraphs>
  <Slides>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Diapositiva de think-cell</vt:lpstr>
      <vt:lpstr>Presentación de PowerPoint</vt:lpstr>
      <vt:lpstr>Presentación de PowerPoint</vt:lpstr>
      <vt:lpstr>01. Introducción</vt:lpstr>
      <vt:lpstr>01. Introducción</vt:lpstr>
      <vt:lpstr>Presentación de PowerPoint</vt:lpstr>
      <vt:lpstr>02. Funcionalidades</vt:lpstr>
      <vt:lpstr>Presentación de PowerPoint</vt:lpstr>
      <vt:lpstr>03. Pantallas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Lucía Morales Sánchez</cp:lastModifiedBy>
  <cp:revision>160</cp:revision>
  <cp:lastPrinted>2016-06-29T10:24:36Z</cp:lastPrinted>
  <dcterms:created xsi:type="dcterms:W3CDTF">2012-05-17T08:07:55Z</dcterms:created>
  <dcterms:modified xsi:type="dcterms:W3CDTF">2023-12-27T12:54:23Z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0x01010022291F10DA7BFA43804A3F10779231E3</vt:lpwstr>
  </property>
</Properties>
</file>