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ink/ink1.xml" ContentType="application/inkml+xml"/>
  <Override PartName="/ppt/ink/ink2.xml" ContentType="application/inkml+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7" r:id="rId2"/>
    <p:sldId id="309" r:id="rId3"/>
    <p:sldId id="308" r:id="rId4"/>
    <p:sldId id="324" r:id="rId5"/>
    <p:sldId id="383" r:id="rId6"/>
    <p:sldId id="311" r:id="rId7"/>
    <p:sldId id="374" r:id="rId8"/>
    <p:sldId id="375" r:id="rId9"/>
    <p:sldId id="312" r:id="rId10"/>
    <p:sldId id="318" r:id="rId11"/>
    <p:sldId id="319" r:id="rId12"/>
    <p:sldId id="317" r:id="rId13"/>
    <p:sldId id="377" r:id="rId14"/>
    <p:sldId id="376" r:id="rId15"/>
    <p:sldId id="378" r:id="rId16"/>
    <p:sldId id="379" r:id="rId17"/>
    <p:sldId id="381" r:id="rId18"/>
    <p:sldId id="380" r:id="rId19"/>
    <p:sldId id="382" r:id="rId20"/>
    <p:sldId id="386" r:id="rId21"/>
    <p:sldId id="384" r:id="rId22"/>
    <p:sldId id="385" r:id="rId23"/>
    <p:sldId id="322" r:id="rId24"/>
    <p:sldId id="310" r:id="rId25"/>
    <p:sldId id="373" r:id="rId26"/>
  </p:sldIdLst>
  <p:sldSz cx="9906000" cy="6858000" type="A4"/>
  <p:notesSz cx="6858000" cy="9144000"/>
  <p:custDataLst>
    <p:tags r:id="rId2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3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Rodríguez Gallego" initials="CRG" lastIdx="1" clrIdx="0">
    <p:extLst>
      <p:ext uri="{19B8F6BF-5375-455C-9EA6-DF929625EA0E}">
        <p15:presenceInfo xmlns:p15="http://schemas.microsoft.com/office/powerpoint/2012/main" userId="Cristina Rodríguez Galle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A6C"/>
    <a:srgbClr val="FF9F00"/>
    <a:srgbClr val="000000"/>
    <a:srgbClr val="286296"/>
    <a:srgbClr val="02284D"/>
    <a:srgbClr val="FF00FF"/>
    <a:srgbClr val="FFD289"/>
    <a:srgbClr val="F9CE45"/>
    <a:srgbClr val="F6F494"/>
    <a:srgbClr val="EEE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97" autoAdjust="0"/>
    <p:restoredTop sz="93844" autoAdjust="0"/>
  </p:normalViewPr>
  <p:slideViewPr>
    <p:cSldViewPr>
      <p:cViewPr>
        <p:scale>
          <a:sx n="70" d="100"/>
          <a:sy n="70" d="100"/>
        </p:scale>
        <p:origin x="2030" y="206"/>
      </p:cViewPr>
      <p:guideLst>
        <p:guide orient="horz" pos="4065"/>
        <p:guide pos="308"/>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26.19775" units="1/cm"/>
          <inkml:channelProperty channel="Y" name="resolution" value="434.78262" units="1/cm"/>
          <inkml:channelProperty channel="F" name="resolution" value="0" units="1/dev"/>
          <inkml:channelProperty channel="T" name="resolution" value="1" units="1/dev"/>
        </inkml:channelProperties>
      </inkml:inkSource>
      <inkml:timestamp xml:id="ts0" timeString="2015-02-19T10:27:59.67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3 0,'0'35'1'0,"0"-39"-2"16,0 4-1-16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26.19775" units="1/cm"/>
          <inkml:channelProperty channel="Y" name="resolution" value="434.78262" units="1/cm"/>
          <inkml:channelProperty channel="F" name="resolution" value="0" units="1/dev"/>
          <inkml:channelProperty channel="T" name="resolution" value="1" units="1/dev"/>
        </inkml:channelProperties>
      </inkml:inkSource>
      <inkml:timestamp xml:id="ts0" timeString="2015-03-09T17:42:40.367"/>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3 0,'0'35'1'0,"0"-39"-2"16,0 4-1-16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CF584-ADCF-40DD-AE41-63EAF64C7844}" type="datetimeFigureOut">
              <a:rPr lang="es-ES" smtClean="0"/>
              <a:t>13/07/2021</a:t>
            </a:fld>
            <a:endParaRPr lang="es-ES"/>
          </a:p>
        </p:txBody>
      </p:sp>
      <p:sp>
        <p:nvSpPr>
          <p:cNvPr id="4" name="3 Marcador de imagen de diapositiva"/>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454FD-CA04-475D-B3C1-D4B78E0F09C7}" type="slidenum">
              <a:rPr lang="es-ES" smtClean="0"/>
              <a:t>‹Nº›</a:t>
            </a:fld>
            <a:endParaRPr lang="es-ES"/>
          </a:p>
        </p:txBody>
      </p:sp>
    </p:spTree>
    <p:extLst>
      <p:ext uri="{BB962C8B-B14F-4D97-AF65-F5344CB8AC3E}">
        <p14:creationId xmlns:p14="http://schemas.microsoft.com/office/powerpoint/2010/main" val="425014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F5454FD-CA04-475D-B3C1-D4B78E0F09C7}" type="slidenum">
              <a:rPr lang="es-ES" smtClean="0"/>
              <a:t>3</a:t>
            </a:fld>
            <a:endParaRPr lang="es-ES"/>
          </a:p>
        </p:txBody>
      </p:sp>
    </p:spTree>
    <p:extLst>
      <p:ext uri="{BB962C8B-B14F-4D97-AF65-F5344CB8AC3E}">
        <p14:creationId xmlns:p14="http://schemas.microsoft.com/office/powerpoint/2010/main" val="181677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5454FD-CA04-475D-B3C1-D4B78E0F09C7}" type="slidenum">
              <a:rPr lang="es-ES" smtClean="0"/>
              <a:t>4</a:t>
            </a:fld>
            <a:endParaRPr lang="es-ES"/>
          </a:p>
        </p:txBody>
      </p:sp>
    </p:spTree>
    <p:extLst>
      <p:ext uri="{BB962C8B-B14F-4D97-AF65-F5344CB8AC3E}">
        <p14:creationId xmlns:p14="http://schemas.microsoft.com/office/powerpoint/2010/main" val="123698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5454FD-CA04-475D-B3C1-D4B78E0F09C7}" type="slidenum">
              <a:rPr lang="es-ES" smtClean="0"/>
              <a:t>10</a:t>
            </a:fld>
            <a:endParaRPr lang="es-ES"/>
          </a:p>
        </p:txBody>
      </p:sp>
    </p:spTree>
    <p:extLst>
      <p:ext uri="{BB962C8B-B14F-4D97-AF65-F5344CB8AC3E}">
        <p14:creationId xmlns:p14="http://schemas.microsoft.com/office/powerpoint/2010/main" val="57762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5454FD-CA04-475D-B3C1-D4B78E0F09C7}" type="slidenum">
              <a:rPr lang="es-ES" smtClean="0"/>
              <a:t>11</a:t>
            </a:fld>
            <a:endParaRPr lang="es-ES"/>
          </a:p>
        </p:txBody>
      </p:sp>
    </p:spTree>
    <p:extLst>
      <p:ext uri="{BB962C8B-B14F-4D97-AF65-F5344CB8AC3E}">
        <p14:creationId xmlns:p14="http://schemas.microsoft.com/office/powerpoint/2010/main" val="333149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5454FD-CA04-475D-B3C1-D4B78E0F09C7}" type="slidenum">
              <a:rPr lang="es-ES" smtClean="0"/>
              <a:t>12</a:t>
            </a:fld>
            <a:endParaRPr lang="es-ES"/>
          </a:p>
        </p:txBody>
      </p:sp>
    </p:spTree>
    <p:extLst>
      <p:ext uri="{BB962C8B-B14F-4D97-AF65-F5344CB8AC3E}">
        <p14:creationId xmlns:p14="http://schemas.microsoft.com/office/powerpoint/2010/main" val="34982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5454FD-CA04-475D-B3C1-D4B78E0F09C7}" type="slidenum">
              <a:rPr lang="es-ES" smtClean="0"/>
              <a:t>20</a:t>
            </a:fld>
            <a:endParaRPr lang="es-ES"/>
          </a:p>
        </p:txBody>
      </p:sp>
    </p:spTree>
    <p:extLst>
      <p:ext uri="{BB962C8B-B14F-4D97-AF65-F5344CB8AC3E}">
        <p14:creationId xmlns:p14="http://schemas.microsoft.com/office/powerpoint/2010/main" val="414819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5454FD-CA04-475D-B3C1-D4B78E0F09C7}" type="slidenum">
              <a:rPr lang="es-ES" smtClean="0"/>
              <a:t>23</a:t>
            </a:fld>
            <a:endParaRPr lang="es-ES"/>
          </a:p>
        </p:txBody>
      </p:sp>
    </p:spTree>
    <p:extLst>
      <p:ext uri="{BB962C8B-B14F-4D97-AF65-F5344CB8AC3E}">
        <p14:creationId xmlns:p14="http://schemas.microsoft.com/office/powerpoint/2010/main" val="690284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emf"/><Relationship Id="rId4" Type="http://schemas.openxmlformats.org/officeDocument/2006/relationships/customXml" Target="../ink/ink2.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17" name="18 Marcador de texto"/>
          <p:cNvSpPr>
            <a:spLocks noGrp="1"/>
          </p:cNvSpPr>
          <p:nvPr>
            <p:ph type="body" sz="quarter" idx="11" hasCustomPrompt="1"/>
          </p:nvPr>
        </p:nvSpPr>
        <p:spPr>
          <a:xfrm>
            <a:off x="416496" y="4738203"/>
            <a:ext cx="4321175" cy="576709"/>
          </a:xfrm>
          <a:prstGeom prst="rect">
            <a:avLst/>
          </a:prstGeom>
        </p:spPr>
        <p:txBody>
          <a:bodyPr>
            <a:normAutofit/>
          </a:bodyPr>
          <a:lstStyle>
            <a:lvl1pPr marL="0" indent="0" algn="l">
              <a:buNone/>
              <a:defRPr sz="2400">
                <a:solidFill>
                  <a:schemeClr val="tx1"/>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s-ES" dirty="0"/>
              <a:t>Subtítulo de la presentación</a:t>
            </a:r>
          </a:p>
        </p:txBody>
      </p:sp>
      <p:sp>
        <p:nvSpPr>
          <p:cNvPr id="18" name="21 Marcador de texto"/>
          <p:cNvSpPr>
            <a:spLocks noGrp="1"/>
          </p:cNvSpPr>
          <p:nvPr>
            <p:ph type="body" sz="quarter" idx="12" hasCustomPrompt="1"/>
          </p:nvPr>
        </p:nvSpPr>
        <p:spPr>
          <a:xfrm>
            <a:off x="416496" y="5454129"/>
            <a:ext cx="4321051" cy="432742"/>
          </a:xfrm>
          <a:prstGeom prst="rect">
            <a:avLst/>
          </a:prstGeom>
        </p:spPr>
        <p:txBody>
          <a:bodyPr>
            <a:normAutofit/>
          </a:bodyPr>
          <a:lstStyle>
            <a:lvl1pPr marL="0" indent="0" algn="l">
              <a:buNone/>
              <a:defRPr sz="1800">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a:t>
            </a:r>
          </a:p>
        </p:txBody>
      </p:sp>
      <p:cxnSp>
        <p:nvCxnSpPr>
          <p:cNvPr id="5" name="Conector recto 4"/>
          <p:cNvCxnSpPr/>
          <p:nvPr userDrawn="1"/>
        </p:nvCxnSpPr>
        <p:spPr>
          <a:xfrm flipH="1">
            <a:off x="416496" y="6165304"/>
            <a:ext cx="90730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18 Marcador de texto"/>
          <p:cNvSpPr>
            <a:spLocks noGrp="1"/>
          </p:cNvSpPr>
          <p:nvPr>
            <p:ph type="body" sz="quarter" idx="13" hasCustomPrompt="1"/>
          </p:nvPr>
        </p:nvSpPr>
        <p:spPr>
          <a:xfrm>
            <a:off x="416496" y="3450991"/>
            <a:ext cx="4321175" cy="1202146"/>
          </a:xfrm>
          <a:prstGeom prst="rect">
            <a:avLst/>
          </a:prstGeom>
        </p:spPr>
        <p:txBody>
          <a:bodyPr>
            <a:normAutofit/>
          </a:bodyPr>
          <a:lstStyle>
            <a:lvl1pPr marL="0" indent="0" algn="l">
              <a:buNone/>
              <a:defRPr sz="3600" b="1" baseline="0">
                <a:solidFill>
                  <a:schemeClr val="tx2"/>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s-ES" dirty="0"/>
              <a:t>Título de la presentación</a:t>
            </a: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4013" y="188640"/>
            <a:ext cx="5859944" cy="4987056"/>
          </a:xfrm>
          <a:prstGeom prst="rect">
            <a:avLst/>
          </a:prstGeom>
        </p:spPr>
      </p:pic>
      <p:pic>
        <p:nvPicPr>
          <p:cNvPr id="9" name="Imagen 8"/>
          <p:cNvPicPr>
            <a:picLocks noChangeAspect="1"/>
          </p:cNvPicPr>
          <p:nvPr userDrawn="1"/>
        </p:nvPicPr>
        <p:blipFill>
          <a:blip r:embed="rId3"/>
          <a:stretch>
            <a:fillRect/>
          </a:stretch>
        </p:blipFill>
        <p:spPr>
          <a:xfrm>
            <a:off x="416496" y="6304378"/>
            <a:ext cx="1922400" cy="320400"/>
          </a:xfrm>
          <a:prstGeom prst="rect">
            <a:avLst/>
          </a:prstGeom>
        </p:spPr>
      </p:pic>
      <p:pic>
        <p:nvPicPr>
          <p:cNvPr id="12" name="Gráfico 27">
            <a:extLst>
              <a:ext uri="{FF2B5EF4-FFF2-40B4-BE49-F238E27FC236}">
                <a16:creationId xmlns:a16="http://schemas.microsoft.com/office/drawing/2014/main" id="{60D3307F-E7E5-4591-88C1-0EEA4DA8CB5A}"/>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33316" y="0"/>
            <a:ext cx="569337" cy="1124742"/>
          </a:xfrm>
          <a:prstGeom prst="rect">
            <a:avLst/>
          </a:prstGeom>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sp>
        <p:nvSpPr>
          <p:cNvPr id="5" name="1 Título"/>
          <p:cNvSpPr txBox="1">
            <a:spLocks/>
          </p:cNvSpPr>
          <p:nvPr userDrawn="1"/>
        </p:nvSpPr>
        <p:spPr>
          <a:xfrm>
            <a:off x="-7549" y="20742"/>
            <a:ext cx="9913550" cy="787996"/>
          </a:xfrm>
          <a:prstGeom prst="rect">
            <a:avLst/>
          </a:prstGeom>
        </p:spPr>
        <p:txBody>
          <a:bodyPr vert="horz" lIns="180000" tIns="46800" rIns="180000" bIns="45720" rtlCol="0" anchor="ctr">
            <a:noAutofit/>
          </a:bodyPr>
          <a:lstStyle>
            <a:lvl1pPr algn="just">
              <a:defRPr sz="2400" b="1" cap="all" baseline="0">
                <a:solidFill>
                  <a:schemeClr val="tx1"/>
                </a:solidFill>
                <a:latin typeface="+mj-lt"/>
                <a:ea typeface="Verdana" pitchFamily="34" charset="0"/>
                <a:cs typeface="Verdana" pitchFamily="34" charset="0"/>
              </a:defRPr>
            </a:lvl1pPr>
          </a:lstStyle>
          <a:p>
            <a:pPr>
              <a:spcBef>
                <a:spcPct val="0"/>
              </a:spcBef>
              <a:tabLst>
                <a:tab pos="2238375" algn="l"/>
              </a:tabLst>
              <a:defRPr/>
            </a:pPr>
            <a:r>
              <a:rPr lang="es-ES" sz="3200" dirty="0">
                <a:solidFill>
                  <a:schemeClr val="tx2"/>
                </a:solidFill>
                <a:latin typeface="Arial" pitchFamily="34" charset="0"/>
                <a:cs typeface="Arial" pitchFamily="34" charset="0"/>
              </a:rPr>
              <a:t>índice</a:t>
            </a:r>
          </a:p>
        </p:txBody>
      </p:sp>
      <p:cxnSp>
        <p:nvCxnSpPr>
          <p:cNvPr id="9" name="8 Conector recto"/>
          <p:cNvCxnSpPr/>
          <p:nvPr userDrawn="1"/>
        </p:nvCxnSpPr>
        <p:spPr>
          <a:xfrm>
            <a:off x="0" y="746775"/>
            <a:ext cx="990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12" y="808738"/>
            <a:ext cx="4451261" cy="6049262"/>
          </a:xfrm>
          <a:prstGeom prst="rect">
            <a:avLst/>
          </a:prstGeom>
        </p:spPr>
      </p:pic>
      <p:sp>
        <p:nvSpPr>
          <p:cNvPr id="10" name="7 Rectángulo"/>
          <p:cNvSpPr/>
          <p:nvPr userDrawn="1"/>
        </p:nvSpPr>
        <p:spPr>
          <a:xfrm>
            <a:off x="-7549" y="808737"/>
            <a:ext cx="5304343" cy="6049263"/>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27">
            <a:extLst>
              <a:ext uri="{FF2B5EF4-FFF2-40B4-BE49-F238E27FC236}">
                <a16:creationId xmlns:a16="http://schemas.microsoft.com/office/drawing/2014/main" id="{7287A332-BF1D-4460-B4EF-8C534F43833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280161" y="-8334"/>
            <a:ext cx="361839" cy="653434"/>
          </a:xfrm>
          <a:prstGeom prst="rect">
            <a:avLst/>
          </a:prstGeom>
          <a:effectLst/>
        </p:spPr>
      </p:pic>
      <p:sp>
        <p:nvSpPr>
          <p:cNvPr id="11" name="Rectángulo 10">
            <a:extLst>
              <a:ext uri="{FF2B5EF4-FFF2-40B4-BE49-F238E27FC236}">
                <a16:creationId xmlns:a16="http://schemas.microsoft.com/office/drawing/2014/main" id="{D2BE196B-9101-44B5-8322-B84F489D7951}"/>
              </a:ext>
            </a:extLst>
          </p:cNvPr>
          <p:cNvSpPr/>
          <p:nvPr userDrawn="1"/>
        </p:nvSpPr>
        <p:spPr>
          <a:xfrm>
            <a:off x="8817492" y="-1"/>
            <a:ext cx="936104" cy="653435"/>
          </a:xfrm>
          <a:prstGeom prst="rect">
            <a:avLst/>
          </a:prstGeom>
          <a:solidFill>
            <a:srgbClr val="FFFFFF">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4149" y="692696"/>
            <a:ext cx="990185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0"/>
            <a:ext cx="9906000" cy="855063"/>
          </a:xfrm>
          <a:prstGeom prst="rect">
            <a:avLst/>
          </a:prstGeom>
        </p:spPr>
        <p:txBody>
          <a:bodyPr>
            <a:noAutofit/>
          </a:bodyPr>
          <a:lstStyle>
            <a:lvl1pPr algn="just">
              <a:defRPr sz="2400" b="1" cap="all" baseline="0">
                <a:solidFill>
                  <a:schemeClr val="tx2"/>
                </a:solidFill>
                <a:latin typeface="+mj-lt"/>
                <a:ea typeface="Verdana" pitchFamily="34" charset="0"/>
                <a:cs typeface="Verdana" pitchFamily="34" charset="0"/>
              </a:defRPr>
            </a:lvl1pPr>
          </a:lstStyle>
          <a:p>
            <a:pPr>
              <a:tabLst>
                <a:tab pos="2238375" algn="l"/>
              </a:tabLst>
            </a:pPr>
            <a:r>
              <a:rPr lang="es-ES" sz="2000"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8455" y="774230"/>
            <a:ext cx="9803535" cy="710555"/>
          </a:xfrm>
          <a:prstGeom prst="rect">
            <a:avLst/>
          </a:prstGeom>
        </p:spPr>
        <p:txBody>
          <a:bodyPr vert="horz" lIns="91440" tIns="45720" rIns="91440" bIns="45720"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500" i="1" dirty="0">
              <a:latin typeface="Arial" panose="020B0604020202020204" pitchFamily="34" charset="0"/>
              <a:ea typeface="+mn-ea"/>
              <a:cs typeface="Arial" panose="020B0604020202020204" pitchFamily="34" charset="0"/>
            </a:endParaRPr>
          </a:p>
        </p:txBody>
      </p:sp>
      <p:sp>
        <p:nvSpPr>
          <p:cNvPr id="18" name="5 Marcador de número de diapositiva"/>
          <p:cNvSpPr>
            <a:spLocks noGrp="1"/>
          </p:cNvSpPr>
          <p:nvPr>
            <p:ph type="sldNum" sz="quarter" idx="12"/>
          </p:nvPr>
        </p:nvSpPr>
        <p:spPr>
          <a:xfrm>
            <a:off x="7478137"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8" name="13 Marcador de texto"/>
          <p:cNvSpPr>
            <a:spLocks noGrp="1"/>
          </p:cNvSpPr>
          <p:nvPr>
            <p:ph type="body" sz="quarter" idx="10" hasCustomPrompt="1"/>
          </p:nvPr>
        </p:nvSpPr>
        <p:spPr>
          <a:xfrm>
            <a:off x="238694" y="1032487"/>
            <a:ext cx="9409612" cy="4392612"/>
          </a:xfrm>
          <a:prstGeom prst="rect">
            <a:avLst/>
          </a:prstGeom>
        </p:spPr>
        <p:txBody>
          <a:bodyPr/>
          <a:lstStyle>
            <a:lvl1pPr marL="0" indent="0">
              <a:buNone/>
              <a:defRPr sz="1600"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800"/>
            </a:lvl2pPr>
            <a:lvl3pPr>
              <a:buFont typeface="Wingdings" pitchFamily="2" charset="2"/>
              <a:buChar char="Ø"/>
              <a:defRPr sz="2400"/>
            </a:lvl3pPr>
            <a:lvl4pPr>
              <a:buFont typeface="Arial" pitchFamily="34" charset="0"/>
              <a:buChar char="•"/>
              <a:defRPr sz="2000"/>
            </a:lvl4pPr>
            <a:lvl5pPr>
              <a:buFont typeface="Courier New" pitchFamily="49" charset="0"/>
              <a:buChar char="o"/>
              <a:defRPr sz="1800"/>
            </a:lvl5pPr>
          </a:lstStyle>
          <a:p>
            <a:pPr lvl="0"/>
            <a:r>
              <a:rPr lang="es-ES" dirty="0"/>
              <a:t>Texto</a:t>
            </a:r>
          </a:p>
        </p:txBody>
      </p:sp>
      <p:pic>
        <p:nvPicPr>
          <p:cNvPr id="11" name="Imagen 10"/>
          <p:cNvPicPr>
            <a:picLocks noChangeAspect="1"/>
          </p:cNvPicPr>
          <p:nvPr userDrawn="1"/>
        </p:nvPicPr>
        <p:blipFill>
          <a:blip r:embed="rId2"/>
          <a:stretch>
            <a:fillRect/>
          </a:stretch>
        </p:blipFill>
        <p:spPr>
          <a:xfrm>
            <a:off x="3728864" y="6347258"/>
            <a:ext cx="2114640" cy="352440"/>
          </a:xfrm>
          <a:prstGeom prst="rect">
            <a:avLst/>
          </a:prstGeom>
        </p:spPr>
      </p:pic>
      <p:pic>
        <p:nvPicPr>
          <p:cNvPr id="12" name="Gráfico 27">
            <a:extLst>
              <a:ext uri="{FF2B5EF4-FFF2-40B4-BE49-F238E27FC236}">
                <a16:creationId xmlns:a16="http://schemas.microsoft.com/office/drawing/2014/main" id="{4C811F2F-29A9-4633-A3C7-C74CCDB0AC4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280161" y="-8334"/>
            <a:ext cx="361839" cy="653434"/>
          </a:xfrm>
          <a:prstGeom prst="rect">
            <a:avLst/>
          </a:prstGeom>
          <a:effectLst/>
        </p:spPr>
      </p:pic>
      <p:sp>
        <p:nvSpPr>
          <p:cNvPr id="13" name="Rectángulo 12">
            <a:extLst>
              <a:ext uri="{FF2B5EF4-FFF2-40B4-BE49-F238E27FC236}">
                <a16:creationId xmlns:a16="http://schemas.microsoft.com/office/drawing/2014/main" id="{E596A038-4098-42DD-9B89-3E89DF3C25F9}"/>
              </a:ext>
            </a:extLst>
          </p:cNvPr>
          <p:cNvSpPr/>
          <p:nvPr userDrawn="1"/>
        </p:nvSpPr>
        <p:spPr>
          <a:xfrm>
            <a:off x="8817492" y="-1"/>
            <a:ext cx="936104" cy="653435"/>
          </a:xfrm>
          <a:prstGeom prst="rect">
            <a:avLst/>
          </a:prstGeom>
          <a:solidFill>
            <a:srgbClr val="FFFFFF">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830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nal">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Entrada de lápiz 54"/>
              <p14:cNvContentPartPr/>
              <p14:nvPr userDrawn="1"/>
            </p14:nvContentPartPr>
            <p14:xfrm>
              <a:off x="864411" y="3828418"/>
              <a:ext cx="0" cy="12960"/>
            </p14:xfrm>
          </p:contentPart>
        </mc:Choice>
        <mc:Fallback xmlns="">
          <p:pic>
            <p:nvPicPr>
              <p:cNvPr id="10" name="Entrada de lápiz 54"/>
              <p:cNvPicPr/>
              <p:nvPr/>
            </p:nvPicPr>
            <p:blipFill>
              <a:blip r:embed="rId3"/>
              <a:stretch>
                <a:fillRect/>
              </a:stretch>
            </p:blipFill>
            <p:spPr>
              <a:xfrm>
                <a:off x="797918" y="3824458"/>
                <a:ext cx="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Entrada de lápiz 54"/>
              <p14:cNvContentPartPr/>
              <p14:nvPr userDrawn="1"/>
            </p14:nvContentPartPr>
            <p14:xfrm>
              <a:off x="864411" y="3828418"/>
              <a:ext cx="0" cy="12960"/>
            </p14:xfrm>
          </p:contentPart>
        </mc:Choice>
        <mc:Fallback xmlns="">
          <p:pic>
            <p:nvPicPr>
              <p:cNvPr id="4" name="Entrada de lápiz 54"/>
              <p:cNvPicPr/>
              <p:nvPr/>
            </p:nvPicPr>
            <p:blipFill>
              <a:blip r:embed="rId6"/>
              <a:stretch>
                <a:fillRect/>
              </a:stretch>
            </p:blipFill>
            <p:spPr>
              <a:xfrm>
                <a:off x="864411" y="3824458"/>
                <a:ext cx="0" cy="20880"/>
              </a:xfrm>
              <a:prstGeom prst="rect">
                <a:avLst/>
              </a:prstGeom>
            </p:spPr>
          </p:pic>
        </mc:Fallback>
      </mc:AlternateContent>
      <p:pic>
        <p:nvPicPr>
          <p:cNvPr id="2" name="Imagen 1"/>
          <p:cNvPicPr>
            <a:picLocks noChangeAspect="1"/>
          </p:cNvPicPr>
          <p:nvPr userDrawn="1"/>
        </p:nvPicPr>
        <p:blipFill rotWithShape="1">
          <a:blip r:embed="rId7">
            <a:extLst>
              <a:ext uri="{28A0092B-C50C-407E-A947-70E740481C1C}">
                <a14:useLocalDpi xmlns:a14="http://schemas.microsoft.com/office/drawing/2010/main" val="0"/>
              </a:ext>
            </a:extLst>
          </a:blip>
          <a:srcRect r="10733" b="9702"/>
          <a:stretch/>
        </p:blipFill>
        <p:spPr>
          <a:xfrm>
            <a:off x="6233592" y="665312"/>
            <a:ext cx="3672408" cy="6192688"/>
          </a:xfrm>
          <a:prstGeom prst="rect">
            <a:avLst/>
          </a:prstGeom>
        </p:spPr>
      </p:pic>
      <p:pic>
        <p:nvPicPr>
          <p:cNvPr id="7" name="Imagen 6"/>
          <p:cNvPicPr>
            <a:picLocks noChangeAspect="1"/>
          </p:cNvPicPr>
          <p:nvPr userDrawn="1"/>
        </p:nvPicPr>
        <p:blipFill>
          <a:blip r:embed="rId8"/>
          <a:stretch>
            <a:fillRect/>
          </a:stretch>
        </p:blipFill>
        <p:spPr>
          <a:xfrm>
            <a:off x="200472" y="6263052"/>
            <a:ext cx="2499120" cy="416520"/>
          </a:xfrm>
          <a:prstGeom prst="rect">
            <a:avLst/>
          </a:prstGeom>
        </p:spPr>
      </p:pic>
      <p:pic>
        <p:nvPicPr>
          <p:cNvPr id="6" name="Gráfico 27">
            <a:extLst>
              <a:ext uri="{FF2B5EF4-FFF2-40B4-BE49-F238E27FC236}">
                <a16:creationId xmlns:a16="http://schemas.microsoft.com/office/drawing/2014/main" id="{9BECAD34-9423-4852-AA44-2BF21785EB41}"/>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433316" y="0"/>
            <a:ext cx="569337" cy="1124742"/>
          </a:xfrm>
          <a:prstGeom prst="rect">
            <a:avLst/>
          </a:prstGeom>
          <a:effectLst/>
        </p:spPr>
      </p:pic>
    </p:spTree>
    <p:extLst>
      <p:ext uri="{BB962C8B-B14F-4D97-AF65-F5344CB8AC3E}">
        <p14:creationId xmlns:p14="http://schemas.microsoft.com/office/powerpoint/2010/main" val="127468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6 Objeto" hidden="1"/>
          <p:cNvGraphicFramePr>
            <a:graphicFrameLocks noChangeAspect="1"/>
          </p:cNvGraphicFramePr>
          <p:nvPr>
            <p:custDataLst>
              <p:tags r:id="rId7"/>
            </p:custDataLst>
            <p:extLst>
              <p:ext uri="{D42A27DB-BD31-4B8C-83A1-F6EECF244321}">
                <p14:modId xmlns:p14="http://schemas.microsoft.com/office/powerpoint/2010/main" val="323723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8" name="Diapositiva de think-cell" r:id="rId8" imgW="270" imgH="270" progId="TCLayout.ActiveDocument.1">
                  <p:embed/>
                </p:oleObj>
              </mc:Choice>
              <mc:Fallback>
                <p:oleObj name="Diapositiva de think-cell"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5" r:id="rId2"/>
    <p:sldLayoutId id="2147483674" r:id="rId3"/>
    <p:sldLayoutId id="214748367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36.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3.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3.xml"/><Relationship Id="rId7" Type="http://schemas.openxmlformats.org/officeDocument/2006/relationships/image" Target="../media/image39.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2.bin"/><Relationship Id="rId10" Type="http://schemas.openxmlformats.org/officeDocument/2006/relationships/image" Target="../media/image42.png"/><Relationship Id="rId4" Type="http://schemas.openxmlformats.org/officeDocument/2006/relationships/notesSlide" Target="../notesSlides/notesSlide4.xml"/><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8.png"/><Relationship Id="rId7" Type="http://schemas.openxmlformats.org/officeDocument/2006/relationships/image" Target="../media/image45.png"/><Relationship Id="rId12"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svg"/><Relationship Id="rId11" Type="http://schemas.openxmlformats.org/officeDocument/2006/relationships/image" Target="../media/image26.png"/><Relationship Id="rId5" Type="http://schemas.openxmlformats.org/officeDocument/2006/relationships/image" Target="../media/image43.png"/><Relationship Id="rId10" Type="http://schemas.openxmlformats.org/officeDocument/2006/relationships/image" Target="../media/image21.svg"/><Relationship Id="rId4" Type="http://schemas.openxmlformats.org/officeDocument/2006/relationships/image" Target="../media/image29.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3.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44.svg"/><Relationship Id="rId9" Type="http://schemas.openxmlformats.org/officeDocument/2006/relationships/image" Target="../media/image73.sv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0.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uan.bravo@mju.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image" Target="../media/image27.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6.png"/><Relationship Id="rId11" Type="http://schemas.openxmlformats.org/officeDocument/2006/relationships/image" Target="../media/image29.svg"/><Relationship Id="rId5" Type="http://schemas.openxmlformats.org/officeDocument/2006/relationships/image" Target="../media/image8.emf"/><Relationship Id="rId10" Type="http://schemas.openxmlformats.org/officeDocument/2006/relationships/image" Target="../media/image28.png"/><Relationship Id="rId4" Type="http://schemas.openxmlformats.org/officeDocument/2006/relationships/oleObject" Target="../embeddings/oleObject2.bin"/><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image" Target="../media/image31.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image" Target="../media/image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3.xml"/><Relationship Id="rId7" Type="http://schemas.openxmlformats.org/officeDocument/2006/relationships/image" Target="../media/image3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3.png"/><Relationship Id="rId5" Type="http://schemas.openxmlformats.org/officeDocument/2006/relationships/image" Target="../media/image8.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2"/>
          </p:nvPr>
        </p:nvSpPr>
        <p:spPr>
          <a:xfrm>
            <a:off x="416496" y="5360130"/>
            <a:ext cx="4321051" cy="432742"/>
          </a:xfrm>
        </p:spPr>
        <p:txBody>
          <a:bodyPr/>
          <a:lstStyle/>
          <a:p>
            <a:r>
              <a:rPr lang="es-ES" dirty="0"/>
              <a:t>Junio 2021</a:t>
            </a:r>
            <a:endParaRPr lang="es-ES_tradnl" dirty="0"/>
          </a:p>
        </p:txBody>
      </p:sp>
      <p:sp>
        <p:nvSpPr>
          <p:cNvPr id="6" name="Marcador de texto 5"/>
          <p:cNvSpPr>
            <a:spLocks noGrp="1"/>
          </p:cNvSpPr>
          <p:nvPr>
            <p:ph type="body" sz="quarter" idx="13"/>
          </p:nvPr>
        </p:nvSpPr>
        <p:spPr>
          <a:xfrm>
            <a:off x="272480" y="1902782"/>
            <a:ext cx="5544616" cy="1202146"/>
          </a:xfrm>
        </p:spPr>
        <p:txBody>
          <a:bodyPr>
            <a:normAutofit/>
          </a:bodyPr>
          <a:lstStyle/>
          <a:p>
            <a:r>
              <a:rPr lang="es-ES" dirty="0"/>
              <a:t>Sistema de Archivos</a:t>
            </a:r>
            <a:endParaRPr lang="es-ES_tradnl" dirty="0"/>
          </a:p>
        </p:txBody>
      </p:sp>
      <p:pic>
        <p:nvPicPr>
          <p:cNvPr id="5" name="Imagen 4">
            <a:extLst>
              <a:ext uri="{FF2B5EF4-FFF2-40B4-BE49-F238E27FC236}">
                <a16:creationId xmlns:a16="http://schemas.microsoft.com/office/drawing/2014/main" id="{F903C82D-2FC3-4C34-B8B7-D0A0BCCD5466}"/>
              </a:ext>
            </a:extLst>
          </p:cNvPr>
          <p:cNvPicPr>
            <a:picLocks noChangeAspect="1"/>
          </p:cNvPicPr>
          <p:nvPr/>
        </p:nvPicPr>
        <p:blipFill>
          <a:blip r:embed="rId2"/>
          <a:stretch>
            <a:fillRect/>
          </a:stretch>
        </p:blipFill>
        <p:spPr>
          <a:xfrm>
            <a:off x="1496616" y="2503855"/>
            <a:ext cx="2641736" cy="24131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82" name="Diapositiva de think-cell" r:id="rId5" imgW="360" imgH="360" progId="TCLayout.ActiveDocument.1">
                  <p:embed/>
                </p:oleObj>
              </mc:Choice>
              <mc:Fallback>
                <p:oleObj name="Diapositiva de think-cell" r:id="rId5" imgW="360" imgH="360" progId="TCLayout.ActiveDocument.1">
                  <p:embed/>
                  <p:pic>
                    <p:nvPicPr>
                      <p:cNvPr id="700425"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p:txBody>
          <a:bodyPr/>
          <a:lstStyle/>
          <a:p>
            <a:r>
              <a:rPr lang="es-ES" sz="2000" dirty="0">
                <a:latin typeface="Arial" panose="020B0604020202020204" pitchFamily="34" charset="0"/>
                <a:cs typeface="Arial" panose="020B0604020202020204" pitchFamily="34" charset="0"/>
              </a:rPr>
              <a:t>Ciclo préstamo – Custodia externa parte II</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10</a:t>
            </a:fld>
            <a:endParaRPr lang="es-ES" sz="1200"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5F9F6F0A-A30C-43DC-83CC-7B6112D5C0C3}"/>
              </a:ext>
            </a:extLst>
          </p:cNvPr>
          <p:cNvPicPr>
            <a:picLocks noChangeAspect="1"/>
          </p:cNvPicPr>
          <p:nvPr/>
        </p:nvPicPr>
        <p:blipFill rotWithShape="1">
          <a:blip r:embed="rId7"/>
          <a:srcRect l="13651"/>
          <a:stretch/>
        </p:blipFill>
        <p:spPr>
          <a:xfrm>
            <a:off x="629363" y="1198720"/>
            <a:ext cx="5010206" cy="1014387"/>
          </a:xfrm>
          <a:prstGeom prst="rect">
            <a:avLst/>
          </a:prstGeom>
          <a:noFill/>
          <a:ln w="12700">
            <a:solidFill>
              <a:schemeClr val="accent1">
                <a:shade val="50000"/>
              </a:schemeClr>
            </a:solidFill>
          </a:ln>
        </p:spPr>
      </p:pic>
      <p:sp>
        <p:nvSpPr>
          <p:cNvPr id="17" name="CuadroTexto 16">
            <a:extLst>
              <a:ext uri="{FF2B5EF4-FFF2-40B4-BE49-F238E27FC236}">
                <a16:creationId xmlns:a16="http://schemas.microsoft.com/office/drawing/2014/main" id="{CB1F7702-07EE-4A28-A988-421850F3E8A1}"/>
              </a:ext>
            </a:extLst>
          </p:cNvPr>
          <p:cNvSpPr txBox="1"/>
          <p:nvPr/>
        </p:nvSpPr>
        <p:spPr>
          <a:xfrm>
            <a:off x="448875" y="857835"/>
            <a:ext cx="3313279" cy="276999"/>
          </a:xfrm>
          <a:prstGeom prst="rect">
            <a:avLst/>
          </a:prstGeom>
          <a:noFill/>
        </p:spPr>
        <p:txBody>
          <a:bodyPr wrap="none" rtlCol="0">
            <a:spAutoFit/>
          </a:bodyPr>
          <a:lstStyle/>
          <a:p>
            <a:r>
              <a:rPr lang="es-ES" sz="1200" b="1" dirty="0">
                <a:solidFill>
                  <a:schemeClr val="bg2">
                    <a:lumMod val="75000"/>
                  </a:schemeClr>
                </a:solidFill>
              </a:rPr>
              <a:t>ARCHIVO – SALIDAS: Validar Documentos</a:t>
            </a:r>
          </a:p>
        </p:txBody>
      </p:sp>
      <p:grpSp>
        <p:nvGrpSpPr>
          <p:cNvPr id="3" name="Grupo 2">
            <a:extLst>
              <a:ext uri="{FF2B5EF4-FFF2-40B4-BE49-F238E27FC236}">
                <a16:creationId xmlns:a16="http://schemas.microsoft.com/office/drawing/2014/main" id="{84864C49-C798-4681-8B5C-75FED9A6F29A}"/>
              </a:ext>
            </a:extLst>
          </p:cNvPr>
          <p:cNvGrpSpPr/>
          <p:nvPr/>
        </p:nvGrpSpPr>
        <p:grpSpPr>
          <a:xfrm>
            <a:off x="6335444" y="1107810"/>
            <a:ext cx="3370084" cy="1201822"/>
            <a:chOff x="6191428" y="1052736"/>
            <a:chExt cx="3370084" cy="1201822"/>
          </a:xfrm>
        </p:grpSpPr>
        <p:sp>
          <p:nvSpPr>
            <p:cNvPr id="18" name="Rectángulo 17">
              <a:extLst>
                <a:ext uri="{FF2B5EF4-FFF2-40B4-BE49-F238E27FC236}">
                  <a16:creationId xmlns:a16="http://schemas.microsoft.com/office/drawing/2014/main" id="{085F9859-EE69-4A9D-A885-50DA00A8C067}"/>
                </a:ext>
              </a:extLst>
            </p:cNvPr>
            <p:cNvSpPr/>
            <p:nvPr/>
          </p:nvSpPr>
          <p:spPr>
            <a:xfrm>
              <a:off x="6191428" y="1052736"/>
              <a:ext cx="3370084" cy="12018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El servicio de custodia suministra dos ficheros Excel para cotejar los documentos que van a repartirse con los que realmente se entregan y el sistema lo validará. Si la validación es correcta: </a:t>
              </a:r>
            </a:p>
            <a:p>
              <a:pPr marL="685800" lvl="1" indent="-228600">
                <a:buFont typeface="Arial" panose="020B0604020202020204" pitchFamily="34" charset="0"/>
                <a:buChar char="•"/>
              </a:pPr>
              <a:r>
                <a:rPr lang="es-ES" sz="900" dirty="0">
                  <a:solidFill>
                    <a:srgbClr val="000000"/>
                  </a:solidFill>
                </a:rPr>
                <a:t>Correo a empresa de CE con el Excel adjunto</a:t>
              </a:r>
            </a:p>
            <a:p>
              <a:pPr marL="685800" lvl="1" indent="-228600">
                <a:buFont typeface="Arial" panose="020B0604020202020204" pitchFamily="34" charset="0"/>
                <a:buChar char="•"/>
              </a:pPr>
              <a:r>
                <a:rPr lang="es-ES" sz="900" dirty="0">
                  <a:solidFill>
                    <a:srgbClr val="000000"/>
                  </a:solidFill>
                </a:rPr>
                <a:t>Finalización del préstamo “Prestado”.</a:t>
              </a:r>
            </a:p>
          </p:txBody>
        </p:sp>
        <p:sp>
          <p:nvSpPr>
            <p:cNvPr id="19" name="Elipse 18">
              <a:extLst>
                <a:ext uri="{FF2B5EF4-FFF2-40B4-BE49-F238E27FC236}">
                  <a16:creationId xmlns:a16="http://schemas.microsoft.com/office/drawing/2014/main" id="{C7480845-4171-4519-AEB2-1831BA8A186B}"/>
                </a:ext>
              </a:extLst>
            </p:cNvPr>
            <p:cNvSpPr/>
            <p:nvPr/>
          </p:nvSpPr>
          <p:spPr>
            <a:xfrm>
              <a:off x="6249144" y="1118640"/>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grpSp>
      <p:grpSp>
        <p:nvGrpSpPr>
          <p:cNvPr id="9" name="Grupo 8">
            <a:extLst>
              <a:ext uri="{FF2B5EF4-FFF2-40B4-BE49-F238E27FC236}">
                <a16:creationId xmlns:a16="http://schemas.microsoft.com/office/drawing/2014/main" id="{3B1F6625-D5FE-4E66-A618-A2F1565490FB}"/>
              </a:ext>
            </a:extLst>
          </p:cNvPr>
          <p:cNvGrpSpPr/>
          <p:nvPr/>
        </p:nvGrpSpPr>
        <p:grpSpPr>
          <a:xfrm>
            <a:off x="6328713" y="4625429"/>
            <a:ext cx="3293498" cy="1053313"/>
            <a:chOff x="5097016" y="4490722"/>
            <a:chExt cx="3293498" cy="1053313"/>
          </a:xfrm>
        </p:grpSpPr>
        <p:sp>
          <p:nvSpPr>
            <p:cNvPr id="21" name="Rectángulo 20">
              <a:extLst>
                <a:ext uri="{FF2B5EF4-FFF2-40B4-BE49-F238E27FC236}">
                  <a16:creationId xmlns:a16="http://schemas.microsoft.com/office/drawing/2014/main" id="{F1FBC6BA-48B1-4020-9309-819DDFE7F81C}"/>
                </a:ext>
              </a:extLst>
            </p:cNvPr>
            <p:cNvSpPr/>
            <p:nvPr/>
          </p:nvSpPr>
          <p:spPr>
            <a:xfrm>
              <a:off x="5097016" y="4490722"/>
              <a:ext cx="3293498" cy="10533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Desde el Visor HORUS se confirma la visualización de la correcta ejecución del préstamo que pasa a estar en posesión del órgano solicitante.</a:t>
              </a:r>
            </a:p>
            <a:p>
              <a:pPr marL="171450" indent="-171450">
                <a:buFont typeface="Wingdings" panose="05000000000000000000" pitchFamily="2" charset="2"/>
                <a:buChar char="ü"/>
              </a:pPr>
              <a:r>
                <a:rPr lang="es-ES" sz="900" dirty="0">
                  <a:solidFill>
                    <a:srgbClr val="000000"/>
                  </a:solidFill>
                </a:rPr>
                <a:t>Desde la pestaña “Documentos en Posesión” se podrá solicitar la devolución del mismo.</a:t>
              </a:r>
            </a:p>
          </p:txBody>
        </p:sp>
        <p:sp>
          <p:nvSpPr>
            <p:cNvPr id="22" name="Elipse 21">
              <a:extLst>
                <a:ext uri="{FF2B5EF4-FFF2-40B4-BE49-F238E27FC236}">
                  <a16:creationId xmlns:a16="http://schemas.microsoft.com/office/drawing/2014/main" id="{1ABADA3E-CE2D-4725-8417-1105896EBC5B}"/>
                </a:ext>
              </a:extLst>
            </p:cNvPr>
            <p:cNvSpPr/>
            <p:nvPr/>
          </p:nvSpPr>
          <p:spPr>
            <a:xfrm>
              <a:off x="5170248" y="452601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grpSp>
      <p:sp>
        <p:nvSpPr>
          <p:cNvPr id="23" name="CuadroTexto 22">
            <a:extLst>
              <a:ext uri="{FF2B5EF4-FFF2-40B4-BE49-F238E27FC236}">
                <a16:creationId xmlns:a16="http://schemas.microsoft.com/office/drawing/2014/main" id="{53607EB3-4DB5-40F3-812D-2A26C03545E4}"/>
              </a:ext>
            </a:extLst>
          </p:cNvPr>
          <p:cNvSpPr txBox="1"/>
          <p:nvPr/>
        </p:nvSpPr>
        <p:spPr>
          <a:xfrm>
            <a:off x="454886" y="2364828"/>
            <a:ext cx="5359159" cy="276999"/>
          </a:xfrm>
          <a:prstGeom prst="rect">
            <a:avLst/>
          </a:prstGeom>
          <a:noFill/>
        </p:spPr>
        <p:txBody>
          <a:bodyPr wrap="none" rtlCol="0">
            <a:spAutoFit/>
          </a:bodyPr>
          <a:lstStyle/>
          <a:p>
            <a:r>
              <a:rPr lang="es-ES" sz="1200" b="1" dirty="0">
                <a:solidFill>
                  <a:schemeClr val="bg2">
                    <a:lumMod val="75000"/>
                  </a:schemeClr>
                </a:solidFill>
              </a:rPr>
              <a:t>Visor Horus – Sol. Documentos al Archivo”: Visualización del préstamo</a:t>
            </a:r>
          </a:p>
        </p:txBody>
      </p:sp>
      <p:cxnSp>
        <p:nvCxnSpPr>
          <p:cNvPr id="16" name="Conector recto de flecha 15">
            <a:extLst>
              <a:ext uri="{FF2B5EF4-FFF2-40B4-BE49-F238E27FC236}">
                <a16:creationId xmlns:a16="http://schemas.microsoft.com/office/drawing/2014/main" id="{994BA2E5-BD19-4051-AD8B-E11917260F83}"/>
              </a:ext>
            </a:extLst>
          </p:cNvPr>
          <p:cNvCxnSpPr>
            <a:cxnSpLocks/>
            <a:stCxn id="15" idx="3"/>
            <a:endCxn id="18" idx="1"/>
          </p:cNvCxnSpPr>
          <p:nvPr/>
        </p:nvCxnSpPr>
        <p:spPr>
          <a:xfrm>
            <a:off x="5639569" y="1705914"/>
            <a:ext cx="695875" cy="2807"/>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a:extLst>
              <a:ext uri="{FF2B5EF4-FFF2-40B4-BE49-F238E27FC236}">
                <a16:creationId xmlns:a16="http://schemas.microsoft.com/office/drawing/2014/main" id="{7CD18DAD-0DFC-4F11-896E-3136374232CB}"/>
              </a:ext>
            </a:extLst>
          </p:cNvPr>
          <p:cNvCxnSpPr>
            <a:cxnSpLocks/>
            <a:stCxn id="4" idx="3"/>
            <a:endCxn id="21" idx="1"/>
          </p:cNvCxnSpPr>
          <p:nvPr/>
        </p:nvCxnSpPr>
        <p:spPr>
          <a:xfrm>
            <a:off x="4953000" y="4052834"/>
            <a:ext cx="1375713" cy="10992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1EE8F3F8-89A9-49C2-B807-D54E51069B10}"/>
              </a:ext>
            </a:extLst>
          </p:cNvPr>
          <p:cNvCxnSpPr>
            <a:cxnSpLocks/>
            <a:stCxn id="5" idx="2"/>
            <a:endCxn id="21" idx="0"/>
          </p:cNvCxnSpPr>
          <p:nvPr/>
        </p:nvCxnSpPr>
        <p:spPr>
          <a:xfrm>
            <a:off x="7221252" y="3873027"/>
            <a:ext cx="754210" cy="7524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FFEF8A07-FEA2-412D-AD3F-9CE6659DA590}"/>
              </a:ext>
            </a:extLst>
          </p:cNvPr>
          <p:cNvPicPr>
            <a:picLocks noChangeAspect="1"/>
          </p:cNvPicPr>
          <p:nvPr/>
        </p:nvPicPr>
        <p:blipFill rotWithShape="1">
          <a:blip r:embed="rId8"/>
          <a:srcRect l="33312" t="29975" r="22225" b="46988"/>
          <a:stretch/>
        </p:blipFill>
        <p:spPr>
          <a:xfrm>
            <a:off x="5169024" y="2732267"/>
            <a:ext cx="4104456" cy="1140760"/>
          </a:xfrm>
          <a:prstGeom prst="rect">
            <a:avLst/>
          </a:prstGeom>
          <a:ln w="12700">
            <a:solidFill>
              <a:srgbClr val="FF9F00"/>
            </a:solidFill>
          </a:ln>
        </p:spPr>
      </p:pic>
      <p:pic>
        <p:nvPicPr>
          <p:cNvPr id="4" name="Imagen 3">
            <a:extLst>
              <a:ext uri="{FF2B5EF4-FFF2-40B4-BE49-F238E27FC236}">
                <a16:creationId xmlns:a16="http://schemas.microsoft.com/office/drawing/2014/main" id="{2A5902AC-B6F8-41DE-9FF1-89C9521099FF}"/>
              </a:ext>
            </a:extLst>
          </p:cNvPr>
          <p:cNvPicPr>
            <a:picLocks noChangeAspect="1"/>
          </p:cNvPicPr>
          <p:nvPr/>
        </p:nvPicPr>
        <p:blipFill rotWithShape="1">
          <a:blip r:embed="rId9"/>
          <a:srcRect l="38527" t="27101" r="12926" b="15987"/>
          <a:stretch/>
        </p:blipFill>
        <p:spPr>
          <a:xfrm>
            <a:off x="668897" y="2705713"/>
            <a:ext cx="4284103" cy="2694242"/>
          </a:xfrm>
          <a:prstGeom prst="rect">
            <a:avLst/>
          </a:prstGeom>
          <a:ln w="12700">
            <a:solidFill>
              <a:srgbClr val="FF9F00"/>
            </a:solidFill>
          </a:ln>
        </p:spPr>
      </p:pic>
    </p:spTree>
    <p:extLst>
      <p:ext uri="{BB962C8B-B14F-4D97-AF65-F5344CB8AC3E}">
        <p14:creationId xmlns:p14="http://schemas.microsoft.com/office/powerpoint/2010/main" val="186096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06" name="Diapositiva de think-cell" r:id="rId5" imgW="360" imgH="360" progId="TCLayout.ActiveDocument.1">
                  <p:embed/>
                </p:oleObj>
              </mc:Choice>
              <mc:Fallback>
                <p:oleObj name="Diapositiva de think-cell" r:id="rId5" imgW="360" imgH="360" progId="TCLayout.ActiveDocument.1">
                  <p:embed/>
                  <p:pic>
                    <p:nvPicPr>
                      <p:cNvPr id="700425"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a:xfrm>
            <a:off x="22622" y="248557"/>
            <a:ext cx="9906000" cy="855063"/>
          </a:xfrm>
        </p:spPr>
        <p:txBody>
          <a:bodyPr/>
          <a:lstStyle/>
          <a:p>
            <a:r>
              <a:rPr lang="es-ES" sz="2000" dirty="0">
                <a:latin typeface="Arial" panose="020B0604020202020204" pitchFamily="34" charset="0"/>
                <a:cs typeface="Arial" panose="020B0604020202020204" pitchFamily="34" charset="0"/>
              </a:rPr>
              <a:t>Ciclo DEVOLUCIÓN – Custodia Externa </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11</a:t>
            </a:fld>
            <a:endParaRPr lang="es-ES" sz="1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BD974F3-5BED-4F36-8FD0-1DF614689FA0}"/>
              </a:ext>
            </a:extLst>
          </p:cNvPr>
          <p:cNvSpPr txBox="1"/>
          <p:nvPr/>
        </p:nvSpPr>
        <p:spPr>
          <a:xfrm>
            <a:off x="441638" y="789787"/>
            <a:ext cx="3926524" cy="276999"/>
          </a:xfrm>
          <a:prstGeom prst="rect">
            <a:avLst/>
          </a:prstGeom>
          <a:noFill/>
        </p:spPr>
        <p:txBody>
          <a:bodyPr wrap="none" rtlCol="0">
            <a:spAutoFit/>
          </a:bodyPr>
          <a:lstStyle/>
          <a:p>
            <a:r>
              <a:rPr lang="es-ES" sz="1200" b="1" dirty="0">
                <a:solidFill>
                  <a:schemeClr val="bg2">
                    <a:lumMod val="75000"/>
                  </a:schemeClr>
                </a:solidFill>
              </a:rPr>
              <a:t>Visor Horus – Documentos en Posesión: Devolver</a:t>
            </a:r>
          </a:p>
        </p:txBody>
      </p:sp>
      <p:pic>
        <p:nvPicPr>
          <p:cNvPr id="7" name="Imagen 6" descr="Interfaz de usuario gráfica, Texto, Aplicación, Chat o mensaje de texto, Correo electrónico&#10;&#10;Descripción generada automáticamente">
            <a:extLst>
              <a:ext uri="{FF2B5EF4-FFF2-40B4-BE49-F238E27FC236}">
                <a16:creationId xmlns:a16="http://schemas.microsoft.com/office/drawing/2014/main" id="{C435CF4B-4A07-4204-B692-AD2EE05ED528}"/>
              </a:ext>
            </a:extLst>
          </p:cNvPr>
          <p:cNvPicPr>
            <a:picLocks noChangeAspect="1"/>
          </p:cNvPicPr>
          <p:nvPr/>
        </p:nvPicPr>
        <p:blipFill>
          <a:blip r:embed="rId7"/>
          <a:stretch>
            <a:fillRect/>
          </a:stretch>
        </p:blipFill>
        <p:spPr>
          <a:xfrm>
            <a:off x="5010727" y="869743"/>
            <a:ext cx="3542673" cy="1357072"/>
          </a:xfrm>
          <a:prstGeom prst="rect">
            <a:avLst/>
          </a:prstGeom>
          <a:ln w="12700">
            <a:solidFill>
              <a:srgbClr val="FF9F00"/>
            </a:solidFill>
          </a:ln>
        </p:spPr>
      </p:pic>
      <p:sp>
        <p:nvSpPr>
          <p:cNvPr id="11" name="Rectángulo 10">
            <a:extLst>
              <a:ext uri="{FF2B5EF4-FFF2-40B4-BE49-F238E27FC236}">
                <a16:creationId xmlns:a16="http://schemas.microsoft.com/office/drawing/2014/main" id="{D46D93EA-D8FB-468C-95E3-DDE1C4A8A948}"/>
              </a:ext>
            </a:extLst>
          </p:cNvPr>
          <p:cNvSpPr/>
          <p:nvPr/>
        </p:nvSpPr>
        <p:spPr>
          <a:xfrm>
            <a:off x="5148591" y="2590990"/>
            <a:ext cx="3293498" cy="109953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Desde  la pestaña “Documentos en Posesión” se solicita la devolución de los </a:t>
            </a:r>
            <a:r>
              <a:rPr lang="es-ES" sz="900" dirty="0" err="1">
                <a:solidFill>
                  <a:srgbClr val="000000"/>
                </a:solidFill>
              </a:rPr>
              <a:t>docs</a:t>
            </a:r>
            <a:r>
              <a:rPr lang="es-ES" sz="900" dirty="0">
                <a:solidFill>
                  <a:srgbClr val="000000"/>
                </a:solidFill>
              </a:rPr>
              <a:t>/escritos, en posesión del Órgano, seleccionándolo y pulsando en “Devolver”</a:t>
            </a:r>
          </a:p>
          <a:p>
            <a:pPr marL="171450" indent="-171450">
              <a:buFont typeface="Wingdings" panose="05000000000000000000" pitchFamily="2" charset="2"/>
              <a:buChar char="ü"/>
            </a:pPr>
            <a:r>
              <a:rPr lang="es-ES" sz="900" dirty="0">
                <a:solidFill>
                  <a:srgbClr val="000000"/>
                </a:solidFill>
              </a:rPr>
              <a:t>Desde la pestaña “Sol Documentos al Archivo” se podrá visualizar la devolución solicitada. (“Devolución Pendiente”).</a:t>
            </a:r>
          </a:p>
        </p:txBody>
      </p:sp>
      <p:sp>
        <p:nvSpPr>
          <p:cNvPr id="12" name="Elipse 11">
            <a:extLst>
              <a:ext uri="{FF2B5EF4-FFF2-40B4-BE49-F238E27FC236}">
                <a16:creationId xmlns:a16="http://schemas.microsoft.com/office/drawing/2014/main" id="{CC6EB313-0B81-4728-A67C-3600BD0AA5C8}"/>
              </a:ext>
            </a:extLst>
          </p:cNvPr>
          <p:cNvSpPr/>
          <p:nvPr/>
        </p:nvSpPr>
        <p:spPr>
          <a:xfrm>
            <a:off x="5213789" y="262101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
        <p:nvSpPr>
          <p:cNvPr id="17" name="CuadroTexto 16">
            <a:extLst>
              <a:ext uri="{FF2B5EF4-FFF2-40B4-BE49-F238E27FC236}">
                <a16:creationId xmlns:a16="http://schemas.microsoft.com/office/drawing/2014/main" id="{F90EA4DF-3DF7-4E4B-94B3-C7637BF2E04C}"/>
              </a:ext>
            </a:extLst>
          </p:cNvPr>
          <p:cNvSpPr txBox="1"/>
          <p:nvPr/>
        </p:nvSpPr>
        <p:spPr>
          <a:xfrm>
            <a:off x="441638" y="3724424"/>
            <a:ext cx="3483198" cy="276999"/>
          </a:xfrm>
          <a:prstGeom prst="rect">
            <a:avLst/>
          </a:prstGeom>
          <a:noFill/>
        </p:spPr>
        <p:txBody>
          <a:bodyPr wrap="none" rtlCol="0">
            <a:spAutoFit/>
          </a:bodyPr>
          <a:lstStyle/>
          <a:p>
            <a:r>
              <a:rPr lang="es-ES" sz="1200" b="1" dirty="0">
                <a:solidFill>
                  <a:schemeClr val="bg2">
                    <a:lumMod val="75000"/>
                  </a:schemeClr>
                </a:solidFill>
              </a:rPr>
              <a:t>ARCHIVO- ENTRADAS: Validar Devoluciones</a:t>
            </a:r>
          </a:p>
        </p:txBody>
      </p:sp>
      <p:sp>
        <p:nvSpPr>
          <p:cNvPr id="18" name="Rectángulo 17">
            <a:extLst>
              <a:ext uri="{FF2B5EF4-FFF2-40B4-BE49-F238E27FC236}">
                <a16:creationId xmlns:a16="http://schemas.microsoft.com/office/drawing/2014/main" id="{02889A36-D238-45A2-9DE6-C52A1C2771D4}"/>
              </a:ext>
            </a:extLst>
          </p:cNvPr>
          <p:cNvSpPr/>
          <p:nvPr/>
        </p:nvSpPr>
        <p:spPr>
          <a:xfrm>
            <a:off x="5939476" y="4139864"/>
            <a:ext cx="3293498" cy="147477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s-ES" sz="900" dirty="0">
                <a:solidFill>
                  <a:srgbClr val="000000"/>
                </a:solidFill>
              </a:rPr>
              <a:t>Se presentan todas las solicitudes pendientes de validar.</a:t>
            </a:r>
          </a:p>
          <a:p>
            <a:pPr marL="171450" indent="-171450">
              <a:buFont typeface="Wingdings" panose="05000000000000000000" pitchFamily="2" charset="2"/>
              <a:buChar char="ü"/>
            </a:pPr>
            <a:r>
              <a:rPr lang="es-ES" sz="900" dirty="0">
                <a:solidFill>
                  <a:srgbClr val="000000"/>
                </a:solidFill>
              </a:rPr>
              <a:t>Se selecciona el </a:t>
            </a:r>
            <a:r>
              <a:rPr lang="es-ES" sz="900" dirty="0" err="1">
                <a:solidFill>
                  <a:srgbClr val="000000"/>
                </a:solidFill>
              </a:rPr>
              <a:t>doc</a:t>
            </a:r>
            <a:r>
              <a:rPr lang="es-ES" sz="900" dirty="0">
                <a:solidFill>
                  <a:srgbClr val="000000"/>
                </a:solidFill>
              </a:rPr>
              <a:t>/escrito que se quiere devolver y se pulsa en “Validar y Enviar”</a:t>
            </a:r>
          </a:p>
          <a:p>
            <a:pPr marL="628650" lvl="1" indent="-171450">
              <a:buFont typeface="Arial" panose="020B0604020202020204" pitchFamily="34" charset="0"/>
              <a:buChar char="•"/>
            </a:pPr>
            <a:r>
              <a:rPr lang="es-ES" sz="900" dirty="0">
                <a:solidFill>
                  <a:srgbClr val="000000"/>
                </a:solidFill>
              </a:rPr>
              <a:t>Correo automático con los datos de la devolución</a:t>
            </a:r>
          </a:p>
          <a:p>
            <a:pPr marL="628650" lvl="1" indent="-171450">
              <a:buFont typeface="Arial" panose="020B0604020202020204" pitchFamily="34" charset="0"/>
              <a:buChar char="•"/>
            </a:pPr>
            <a:r>
              <a:rPr lang="es-ES" sz="900" dirty="0">
                <a:solidFill>
                  <a:srgbClr val="000000"/>
                </a:solidFill>
              </a:rPr>
              <a:t>Cambio de estados</a:t>
            </a:r>
          </a:p>
          <a:p>
            <a:pPr marL="628650" lvl="1" indent="-171450">
              <a:buFont typeface="Arial" panose="020B0604020202020204" pitchFamily="34" charset="0"/>
              <a:buChar char="•"/>
            </a:pPr>
            <a:r>
              <a:rPr lang="es-ES" sz="900" dirty="0">
                <a:solidFill>
                  <a:srgbClr val="000000"/>
                </a:solidFill>
              </a:rPr>
              <a:t>El documento está libre para volver a solicitar en préstamo.</a:t>
            </a:r>
          </a:p>
        </p:txBody>
      </p:sp>
      <p:sp>
        <p:nvSpPr>
          <p:cNvPr id="19" name="Elipse 18">
            <a:extLst>
              <a:ext uri="{FF2B5EF4-FFF2-40B4-BE49-F238E27FC236}">
                <a16:creationId xmlns:a16="http://schemas.microsoft.com/office/drawing/2014/main" id="{03436300-A389-4B18-BEC7-403F17EB56EB}"/>
              </a:ext>
            </a:extLst>
          </p:cNvPr>
          <p:cNvSpPr/>
          <p:nvPr/>
        </p:nvSpPr>
        <p:spPr>
          <a:xfrm>
            <a:off x="6011365" y="4174557"/>
            <a:ext cx="165771" cy="157680"/>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21" name="Conector recto de flecha 20">
            <a:extLst>
              <a:ext uri="{FF2B5EF4-FFF2-40B4-BE49-F238E27FC236}">
                <a16:creationId xmlns:a16="http://schemas.microsoft.com/office/drawing/2014/main" id="{BA7D9218-959F-4B9D-85E3-060DABFAB518}"/>
              </a:ext>
            </a:extLst>
          </p:cNvPr>
          <p:cNvCxnSpPr>
            <a:cxnSpLocks/>
            <a:stCxn id="4" idx="2"/>
            <a:endCxn id="11" idx="1"/>
          </p:cNvCxnSpPr>
          <p:nvPr/>
        </p:nvCxnSpPr>
        <p:spPr>
          <a:xfrm>
            <a:off x="2677490" y="2856578"/>
            <a:ext cx="2471101" cy="284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Imagen 3" descr="Interfaz de usuario gráfica, Texto, Aplicación, Correo electrónico&#10;&#10;Descripción generada automáticamente">
            <a:extLst>
              <a:ext uri="{FF2B5EF4-FFF2-40B4-BE49-F238E27FC236}">
                <a16:creationId xmlns:a16="http://schemas.microsoft.com/office/drawing/2014/main" id="{D037F4A3-3029-4F21-848A-F0E5D270A4E6}"/>
              </a:ext>
            </a:extLst>
          </p:cNvPr>
          <p:cNvPicPr>
            <a:picLocks noChangeAspect="1"/>
          </p:cNvPicPr>
          <p:nvPr/>
        </p:nvPicPr>
        <p:blipFill>
          <a:blip r:embed="rId8"/>
          <a:stretch>
            <a:fillRect/>
          </a:stretch>
        </p:blipFill>
        <p:spPr>
          <a:xfrm>
            <a:off x="673026" y="1052561"/>
            <a:ext cx="4008928" cy="1804017"/>
          </a:xfrm>
          <a:prstGeom prst="rect">
            <a:avLst/>
          </a:prstGeom>
          <a:ln w="12700">
            <a:solidFill>
              <a:srgbClr val="FF9F00"/>
            </a:solidFill>
          </a:ln>
        </p:spPr>
      </p:pic>
      <p:cxnSp>
        <p:nvCxnSpPr>
          <p:cNvPr id="22" name="Conector recto de flecha 21">
            <a:extLst>
              <a:ext uri="{FF2B5EF4-FFF2-40B4-BE49-F238E27FC236}">
                <a16:creationId xmlns:a16="http://schemas.microsoft.com/office/drawing/2014/main" id="{04102589-9332-4025-9C34-3E6FF6DA0F06}"/>
              </a:ext>
            </a:extLst>
          </p:cNvPr>
          <p:cNvCxnSpPr>
            <a:cxnSpLocks/>
            <a:stCxn id="7" idx="2"/>
            <a:endCxn id="11" idx="0"/>
          </p:cNvCxnSpPr>
          <p:nvPr/>
        </p:nvCxnSpPr>
        <p:spPr>
          <a:xfrm>
            <a:off x="6782064" y="2226815"/>
            <a:ext cx="13276" cy="3641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4" name="Grupo 23">
            <a:extLst>
              <a:ext uri="{FF2B5EF4-FFF2-40B4-BE49-F238E27FC236}">
                <a16:creationId xmlns:a16="http://schemas.microsoft.com/office/drawing/2014/main" id="{5F0B04FA-B19D-414B-99A1-275C8EE21CE6}"/>
              </a:ext>
            </a:extLst>
          </p:cNvPr>
          <p:cNvGrpSpPr/>
          <p:nvPr/>
        </p:nvGrpSpPr>
        <p:grpSpPr>
          <a:xfrm>
            <a:off x="673026" y="4118236"/>
            <a:ext cx="4930378" cy="1502066"/>
            <a:chOff x="22622" y="4087174"/>
            <a:chExt cx="4930378" cy="1502066"/>
          </a:xfrm>
        </p:grpSpPr>
        <p:pic>
          <p:nvPicPr>
            <p:cNvPr id="14" name="Imagen 13" descr="Interfaz de usuario gráfica, Aplicación&#10;&#10;Descripción generada automáticamente">
              <a:extLst>
                <a:ext uri="{FF2B5EF4-FFF2-40B4-BE49-F238E27FC236}">
                  <a16:creationId xmlns:a16="http://schemas.microsoft.com/office/drawing/2014/main" id="{D473844B-CCC7-4596-B024-5F820EFDD4EA}"/>
                </a:ext>
              </a:extLst>
            </p:cNvPr>
            <p:cNvPicPr>
              <a:picLocks noChangeAspect="1"/>
            </p:cNvPicPr>
            <p:nvPr/>
          </p:nvPicPr>
          <p:blipFill>
            <a:blip r:embed="rId9"/>
            <a:stretch>
              <a:fillRect/>
            </a:stretch>
          </p:blipFill>
          <p:spPr>
            <a:xfrm>
              <a:off x="22622" y="4087174"/>
              <a:ext cx="4558904" cy="1142145"/>
            </a:xfrm>
            <a:prstGeom prst="rect">
              <a:avLst/>
            </a:prstGeom>
          </p:spPr>
        </p:pic>
        <p:pic>
          <p:nvPicPr>
            <p:cNvPr id="20" name="Imagen 19" descr="Imagen que contiene Texto&#10;&#10;Descripción generada automáticamente">
              <a:extLst>
                <a:ext uri="{FF2B5EF4-FFF2-40B4-BE49-F238E27FC236}">
                  <a16:creationId xmlns:a16="http://schemas.microsoft.com/office/drawing/2014/main" id="{D4E540B6-81CA-48DB-9392-7763BB89E2ED}"/>
                </a:ext>
              </a:extLst>
            </p:cNvPr>
            <p:cNvPicPr>
              <a:picLocks noChangeAspect="1"/>
            </p:cNvPicPr>
            <p:nvPr/>
          </p:nvPicPr>
          <p:blipFill>
            <a:blip r:embed="rId10"/>
            <a:stretch>
              <a:fillRect/>
            </a:stretch>
          </p:blipFill>
          <p:spPr>
            <a:xfrm>
              <a:off x="3599168" y="5325522"/>
              <a:ext cx="1353832" cy="184016"/>
            </a:xfrm>
            <a:prstGeom prst="rect">
              <a:avLst/>
            </a:prstGeom>
          </p:spPr>
        </p:pic>
        <p:sp>
          <p:nvSpPr>
            <p:cNvPr id="23" name="Rectángulo 22">
              <a:extLst>
                <a:ext uri="{FF2B5EF4-FFF2-40B4-BE49-F238E27FC236}">
                  <a16:creationId xmlns:a16="http://schemas.microsoft.com/office/drawing/2014/main" id="{472F5A3E-F34B-4652-87EE-6529E766B56E}"/>
                </a:ext>
              </a:extLst>
            </p:cNvPr>
            <p:cNvSpPr/>
            <p:nvPr/>
          </p:nvSpPr>
          <p:spPr>
            <a:xfrm>
              <a:off x="22622" y="4087174"/>
              <a:ext cx="4570338" cy="1502066"/>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27" name="Conector recto de flecha 26">
            <a:extLst>
              <a:ext uri="{FF2B5EF4-FFF2-40B4-BE49-F238E27FC236}">
                <a16:creationId xmlns:a16="http://schemas.microsoft.com/office/drawing/2014/main" id="{8F08EF2B-F88B-40FD-BEFE-FDF5FCEAA3C9}"/>
              </a:ext>
            </a:extLst>
          </p:cNvPr>
          <p:cNvCxnSpPr>
            <a:cxnSpLocks/>
            <a:stCxn id="23" idx="3"/>
            <a:endCxn id="18" idx="1"/>
          </p:cNvCxnSpPr>
          <p:nvPr/>
        </p:nvCxnSpPr>
        <p:spPr>
          <a:xfrm>
            <a:off x="5243364" y="4869269"/>
            <a:ext cx="696112" cy="798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105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4D240C6-3AC9-4BDE-B1B0-969EC01C536C}"/>
              </a:ext>
            </a:extLst>
          </p:cNvPr>
          <p:cNvSpPr>
            <a:spLocks noGrp="1"/>
          </p:cNvSpPr>
          <p:nvPr>
            <p:ph type="sldNum" sz="quarter" idx="12"/>
          </p:nvPr>
        </p:nvSpPr>
        <p:spPr/>
        <p:txBody>
          <a:bodyPr/>
          <a:lstStyle/>
          <a:p>
            <a:fld id="{F72BFCD6-C37F-4D4F-B6AD-71D3A36D527F}" type="slidenum">
              <a:rPr lang="es-ES" smtClean="0"/>
              <a:pPr/>
              <a:t>12</a:t>
            </a:fld>
            <a:endParaRPr lang="es-ES" dirty="0"/>
          </a:p>
        </p:txBody>
      </p:sp>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855063"/>
          </a:xfrm>
        </p:spPr>
        <p:txBody>
          <a:bodyPr/>
          <a:lstStyle/>
          <a:p>
            <a:r>
              <a:rPr lang="es-ES" sz="2000" dirty="0"/>
              <a:t>Flujo de entradas/Salidas con Custodia interna</a:t>
            </a:r>
          </a:p>
        </p:txBody>
      </p:sp>
      <p:sp>
        <p:nvSpPr>
          <p:cNvPr id="5" name="Marcador de número de diapositiva 2">
            <a:extLst>
              <a:ext uri="{FF2B5EF4-FFF2-40B4-BE49-F238E27FC236}">
                <a16:creationId xmlns:a16="http://schemas.microsoft.com/office/drawing/2014/main" id="{DB7292E6-42A7-4AEF-A15E-D47B0ADA6DE7}"/>
              </a:ext>
            </a:extLst>
          </p:cNvPr>
          <p:cNvSpPr txBox="1">
            <a:spLocks/>
          </p:cNvSpPr>
          <p:nvPr/>
        </p:nvSpPr>
        <p:spPr>
          <a:xfrm>
            <a:off x="7478137" y="6356353"/>
            <a:ext cx="2311400" cy="365125"/>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mtClean="0"/>
              <a:pPr/>
              <a:t>12</a:t>
            </a:fld>
            <a:endParaRPr lang="es-ES" dirty="0"/>
          </a:p>
        </p:txBody>
      </p:sp>
      <p:sp>
        <p:nvSpPr>
          <p:cNvPr id="6" name="Elipse 5">
            <a:extLst>
              <a:ext uri="{FF2B5EF4-FFF2-40B4-BE49-F238E27FC236}">
                <a16:creationId xmlns:a16="http://schemas.microsoft.com/office/drawing/2014/main" id="{E5DF812C-FEC8-4BA4-B5D6-170448208B62}"/>
              </a:ext>
            </a:extLst>
          </p:cNvPr>
          <p:cNvSpPr/>
          <p:nvPr/>
        </p:nvSpPr>
        <p:spPr>
          <a:xfrm>
            <a:off x="107343" y="1052736"/>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7" name="Gráfico 6" descr="Documento">
            <a:extLst>
              <a:ext uri="{FF2B5EF4-FFF2-40B4-BE49-F238E27FC236}">
                <a16:creationId xmlns:a16="http://schemas.microsoft.com/office/drawing/2014/main" id="{54AAF5D3-0DA1-417A-B1F1-A52B37115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086" y="1188106"/>
            <a:ext cx="586636" cy="586636"/>
          </a:xfrm>
          <a:prstGeom prst="rect">
            <a:avLst/>
          </a:prstGeom>
        </p:spPr>
      </p:pic>
      <p:sp>
        <p:nvSpPr>
          <p:cNvPr id="9" name="CuadroTexto 8">
            <a:extLst>
              <a:ext uri="{FF2B5EF4-FFF2-40B4-BE49-F238E27FC236}">
                <a16:creationId xmlns:a16="http://schemas.microsoft.com/office/drawing/2014/main" id="{0E0D2787-317E-4688-A661-BDA0AC332923}"/>
              </a:ext>
            </a:extLst>
          </p:cNvPr>
          <p:cNvSpPr txBox="1"/>
          <p:nvPr/>
        </p:nvSpPr>
        <p:spPr>
          <a:xfrm>
            <a:off x="327444" y="1714993"/>
            <a:ext cx="639919" cy="246221"/>
          </a:xfrm>
          <a:prstGeom prst="rect">
            <a:avLst/>
          </a:prstGeom>
          <a:noFill/>
        </p:spPr>
        <p:txBody>
          <a:bodyPr wrap="none" rtlCol="0">
            <a:spAutoFit/>
          </a:bodyPr>
          <a:lstStyle/>
          <a:p>
            <a:r>
              <a:rPr lang="es-ES" sz="1000" dirty="0"/>
              <a:t>Escritos</a:t>
            </a:r>
          </a:p>
        </p:txBody>
      </p:sp>
      <p:cxnSp>
        <p:nvCxnSpPr>
          <p:cNvPr id="10" name="Conector recto 9">
            <a:extLst>
              <a:ext uri="{FF2B5EF4-FFF2-40B4-BE49-F238E27FC236}">
                <a16:creationId xmlns:a16="http://schemas.microsoft.com/office/drawing/2014/main" id="{5947A1C3-419E-4F80-8384-0D6739624526}"/>
              </a:ext>
            </a:extLst>
          </p:cNvPr>
          <p:cNvCxnSpPr>
            <a:cxnSpLocks/>
          </p:cNvCxnSpPr>
          <p:nvPr/>
        </p:nvCxnSpPr>
        <p:spPr>
          <a:xfrm flipV="1">
            <a:off x="1193691" y="1560779"/>
            <a:ext cx="7363655" cy="93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F70283DE-CDA2-49BC-94FA-6A2253C64C62}"/>
              </a:ext>
            </a:extLst>
          </p:cNvPr>
          <p:cNvCxnSpPr/>
          <p:nvPr/>
        </p:nvCxnSpPr>
        <p:spPr>
          <a:xfrm flipV="1">
            <a:off x="1609055" y="928191"/>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CE278D6A-623B-4A32-92D7-2AD889A6D660}"/>
              </a:ext>
            </a:extLst>
          </p:cNvPr>
          <p:cNvSpPr/>
          <p:nvPr/>
        </p:nvSpPr>
        <p:spPr>
          <a:xfrm>
            <a:off x="1527362" y="78186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grpSp>
        <p:nvGrpSpPr>
          <p:cNvPr id="13" name="Grupo 12">
            <a:extLst>
              <a:ext uri="{FF2B5EF4-FFF2-40B4-BE49-F238E27FC236}">
                <a16:creationId xmlns:a16="http://schemas.microsoft.com/office/drawing/2014/main" id="{66CCE587-55D3-485E-832A-4E77AC3132E6}"/>
              </a:ext>
            </a:extLst>
          </p:cNvPr>
          <p:cNvGrpSpPr/>
          <p:nvPr/>
        </p:nvGrpSpPr>
        <p:grpSpPr>
          <a:xfrm>
            <a:off x="7827330" y="5872506"/>
            <a:ext cx="1613013" cy="796853"/>
            <a:chOff x="7342466" y="5805264"/>
            <a:chExt cx="1613013" cy="796853"/>
          </a:xfrm>
        </p:grpSpPr>
        <p:pic>
          <p:nvPicPr>
            <p:cNvPr id="14" name="Gráfico 13" descr="Hombre">
              <a:extLst>
                <a:ext uri="{FF2B5EF4-FFF2-40B4-BE49-F238E27FC236}">
                  <a16:creationId xmlns:a16="http://schemas.microsoft.com/office/drawing/2014/main" id="{00548A3C-FF49-49FD-9406-1DB1149DF5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5289" y="5949280"/>
              <a:ext cx="405874" cy="428409"/>
            </a:xfrm>
            <a:prstGeom prst="rect">
              <a:avLst/>
            </a:prstGeom>
          </p:spPr>
        </p:pic>
        <p:pic>
          <p:nvPicPr>
            <p:cNvPr id="15" name="Gráfico 14" descr="Hombre">
              <a:extLst>
                <a:ext uri="{FF2B5EF4-FFF2-40B4-BE49-F238E27FC236}">
                  <a16:creationId xmlns:a16="http://schemas.microsoft.com/office/drawing/2014/main" id="{665968D0-4AC6-4F4B-87C1-C3D48BB728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7976" y="6025488"/>
              <a:ext cx="337656" cy="356403"/>
            </a:xfrm>
            <a:prstGeom prst="rect">
              <a:avLst/>
            </a:prstGeom>
          </p:spPr>
        </p:pic>
        <p:sp>
          <p:nvSpPr>
            <p:cNvPr id="16" name="CuadroTexto 15">
              <a:extLst>
                <a:ext uri="{FF2B5EF4-FFF2-40B4-BE49-F238E27FC236}">
                  <a16:creationId xmlns:a16="http://schemas.microsoft.com/office/drawing/2014/main" id="{044A28EB-681B-4232-9DF8-4043A48DF434}"/>
                </a:ext>
              </a:extLst>
            </p:cNvPr>
            <p:cNvSpPr txBox="1"/>
            <p:nvPr/>
          </p:nvSpPr>
          <p:spPr>
            <a:xfrm>
              <a:off x="8307407" y="6374711"/>
              <a:ext cx="648072" cy="227406"/>
            </a:xfrm>
            <a:prstGeom prst="rect">
              <a:avLst/>
            </a:prstGeom>
            <a:noFill/>
          </p:spPr>
          <p:txBody>
            <a:bodyPr wrap="square" rtlCol="0">
              <a:spAutoFit/>
            </a:bodyPr>
            <a:lstStyle/>
            <a:p>
              <a:r>
                <a:rPr lang="es-ES" sz="800" b="1" dirty="0"/>
                <a:t>Operario</a:t>
              </a:r>
            </a:p>
          </p:txBody>
        </p:sp>
        <p:sp>
          <p:nvSpPr>
            <p:cNvPr id="17" name="CuadroTexto 16">
              <a:extLst>
                <a:ext uri="{FF2B5EF4-FFF2-40B4-BE49-F238E27FC236}">
                  <a16:creationId xmlns:a16="http://schemas.microsoft.com/office/drawing/2014/main" id="{62243E31-B36D-4816-B913-F7F644CBB420}"/>
                </a:ext>
              </a:extLst>
            </p:cNvPr>
            <p:cNvSpPr txBox="1"/>
            <p:nvPr/>
          </p:nvSpPr>
          <p:spPr>
            <a:xfrm>
              <a:off x="7342466" y="6374711"/>
              <a:ext cx="994910" cy="227406"/>
            </a:xfrm>
            <a:prstGeom prst="rect">
              <a:avLst/>
            </a:prstGeom>
            <a:noFill/>
          </p:spPr>
          <p:txBody>
            <a:bodyPr wrap="square" rtlCol="0">
              <a:spAutoFit/>
            </a:bodyPr>
            <a:lstStyle/>
            <a:p>
              <a:r>
                <a:rPr lang="es-ES" sz="800" b="1" dirty="0"/>
                <a:t>Administrador</a:t>
              </a:r>
            </a:p>
          </p:txBody>
        </p:sp>
        <p:sp>
          <p:nvSpPr>
            <p:cNvPr id="18" name="Rectángulo 17">
              <a:extLst>
                <a:ext uri="{FF2B5EF4-FFF2-40B4-BE49-F238E27FC236}">
                  <a16:creationId xmlns:a16="http://schemas.microsoft.com/office/drawing/2014/main" id="{8C854D6E-C642-436B-9096-F7E8D9310BBB}"/>
                </a:ext>
              </a:extLst>
            </p:cNvPr>
            <p:cNvSpPr/>
            <p:nvPr/>
          </p:nvSpPr>
          <p:spPr>
            <a:xfrm>
              <a:off x="7401273" y="5805264"/>
              <a:ext cx="1512168" cy="79685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9" name="CuadroTexto 18">
            <a:extLst>
              <a:ext uri="{FF2B5EF4-FFF2-40B4-BE49-F238E27FC236}">
                <a16:creationId xmlns:a16="http://schemas.microsoft.com/office/drawing/2014/main" id="{0F5022B1-F225-409A-B7E5-80D39941D8BD}"/>
              </a:ext>
            </a:extLst>
          </p:cNvPr>
          <p:cNvSpPr txBox="1"/>
          <p:nvPr/>
        </p:nvSpPr>
        <p:spPr>
          <a:xfrm>
            <a:off x="1706290" y="724574"/>
            <a:ext cx="2082621" cy="507831"/>
          </a:xfrm>
          <a:prstGeom prst="rect">
            <a:avLst/>
          </a:prstGeom>
          <a:noFill/>
        </p:spPr>
        <p:txBody>
          <a:bodyPr wrap="none" rtlCol="0">
            <a:spAutoFit/>
          </a:bodyPr>
          <a:lstStyle/>
          <a:p>
            <a:r>
              <a:rPr lang="es-ES" sz="900" u="sng" dirty="0"/>
              <a:t>“</a:t>
            </a:r>
            <a:r>
              <a:rPr lang="es-ES" sz="900" b="1" u="sng" dirty="0"/>
              <a:t>Nueva Entrada</a:t>
            </a:r>
            <a:r>
              <a:rPr lang="es-ES" sz="900" u="sng" dirty="0"/>
              <a:t>” – </a:t>
            </a:r>
            <a:r>
              <a:rPr lang="es-ES" sz="900" b="1" u="sng" dirty="0"/>
              <a:t>Cerrar caja</a:t>
            </a:r>
          </a:p>
          <a:p>
            <a:r>
              <a:rPr lang="es-ES" sz="900" dirty="0"/>
              <a:t>ID_ESTADO CAJA: “Cerrada”</a:t>
            </a:r>
          </a:p>
          <a:p>
            <a:r>
              <a:rPr lang="es-ES" sz="900" dirty="0"/>
              <a:t>ID_ESTADO ESCRITO: “Registrado”</a:t>
            </a:r>
            <a:endParaRPr lang="es-ES" sz="900" b="1" u="sng" dirty="0"/>
          </a:p>
        </p:txBody>
      </p:sp>
      <p:cxnSp>
        <p:nvCxnSpPr>
          <p:cNvPr id="20" name="Conector recto 19">
            <a:extLst>
              <a:ext uri="{FF2B5EF4-FFF2-40B4-BE49-F238E27FC236}">
                <a16:creationId xmlns:a16="http://schemas.microsoft.com/office/drawing/2014/main" id="{E1DF3369-41E8-44B7-8105-9E4932A57129}"/>
              </a:ext>
            </a:extLst>
          </p:cNvPr>
          <p:cNvCxnSpPr/>
          <p:nvPr/>
        </p:nvCxnSpPr>
        <p:spPr>
          <a:xfrm flipV="1">
            <a:off x="3886145" y="928191"/>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F75B3F53-DFE7-40B8-84D2-52DB092C75FA}"/>
              </a:ext>
            </a:extLst>
          </p:cNvPr>
          <p:cNvSpPr/>
          <p:nvPr/>
        </p:nvSpPr>
        <p:spPr>
          <a:xfrm>
            <a:off x="3804452" y="78186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22" name="CuadroTexto 21">
            <a:extLst>
              <a:ext uri="{FF2B5EF4-FFF2-40B4-BE49-F238E27FC236}">
                <a16:creationId xmlns:a16="http://schemas.microsoft.com/office/drawing/2014/main" id="{76833392-626C-41DE-BD98-43669425CC58}"/>
              </a:ext>
            </a:extLst>
          </p:cNvPr>
          <p:cNvSpPr txBox="1"/>
          <p:nvPr/>
        </p:nvSpPr>
        <p:spPr>
          <a:xfrm>
            <a:off x="3944824" y="743310"/>
            <a:ext cx="1928733" cy="507831"/>
          </a:xfrm>
          <a:prstGeom prst="rect">
            <a:avLst/>
          </a:prstGeom>
          <a:noFill/>
        </p:spPr>
        <p:txBody>
          <a:bodyPr wrap="none" rtlCol="0">
            <a:spAutoFit/>
          </a:bodyPr>
          <a:lstStyle/>
          <a:p>
            <a:r>
              <a:rPr lang="es-ES" sz="900" b="1" u="sng" dirty="0"/>
              <a:t>Órdenes de Entrada / Ubicación</a:t>
            </a:r>
          </a:p>
          <a:p>
            <a:r>
              <a:rPr lang="es-ES" sz="900" dirty="0"/>
              <a:t>Se seleccionan las ubicaciones</a:t>
            </a:r>
          </a:p>
          <a:p>
            <a:r>
              <a:rPr lang="es-ES" sz="900" dirty="0"/>
              <a:t>para la caja.</a:t>
            </a:r>
          </a:p>
        </p:txBody>
      </p:sp>
      <p:pic>
        <p:nvPicPr>
          <p:cNvPr id="23" name="Gráfico 22" descr="Hombre">
            <a:extLst>
              <a:ext uri="{FF2B5EF4-FFF2-40B4-BE49-F238E27FC236}">
                <a16:creationId xmlns:a16="http://schemas.microsoft.com/office/drawing/2014/main" id="{FB69543A-BA00-4129-9163-5467846F61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6312" y="1125874"/>
            <a:ext cx="405874" cy="428409"/>
          </a:xfrm>
          <a:prstGeom prst="rect">
            <a:avLst/>
          </a:prstGeom>
        </p:spPr>
      </p:pic>
      <p:pic>
        <p:nvPicPr>
          <p:cNvPr id="24" name="Gráfico 23" descr="Hombre">
            <a:extLst>
              <a:ext uri="{FF2B5EF4-FFF2-40B4-BE49-F238E27FC236}">
                <a16:creationId xmlns:a16="http://schemas.microsoft.com/office/drawing/2014/main" id="{FBF189C9-409F-4A40-A642-CE9A29AFC1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33240" y="1188106"/>
            <a:ext cx="337656" cy="356403"/>
          </a:xfrm>
          <a:prstGeom prst="rect">
            <a:avLst/>
          </a:prstGeom>
        </p:spPr>
      </p:pic>
      <p:cxnSp>
        <p:nvCxnSpPr>
          <p:cNvPr id="25" name="Conector recto 24">
            <a:extLst>
              <a:ext uri="{FF2B5EF4-FFF2-40B4-BE49-F238E27FC236}">
                <a16:creationId xmlns:a16="http://schemas.microsoft.com/office/drawing/2014/main" id="{EB9CD108-C139-4EFA-B24D-89EFDFD2F43A}"/>
              </a:ext>
            </a:extLst>
          </p:cNvPr>
          <p:cNvCxnSpPr/>
          <p:nvPr/>
        </p:nvCxnSpPr>
        <p:spPr>
          <a:xfrm flipV="1">
            <a:off x="6021426" y="928191"/>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6" name="Elipse 25">
            <a:extLst>
              <a:ext uri="{FF2B5EF4-FFF2-40B4-BE49-F238E27FC236}">
                <a16:creationId xmlns:a16="http://schemas.microsoft.com/office/drawing/2014/main" id="{DCB933E4-139E-487A-9E69-0E929FD6C75E}"/>
              </a:ext>
            </a:extLst>
          </p:cNvPr>
          <p:cNvSpPr/>
          <p:nvPr/>
        </p:nvSpPr>
        <p:spPr>
          <a:xfrm>
            <a:off x="5939733" y="78186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27" name="CuadroTexto 26">
            <a:extLst>
              <a:ext uri="{FF2B5EF4-FFF2-40B4-BE49-F238E27FC236}">
                <a16:creationId xmlns:a16="http://schemas.microsoft.com/office/drawing/2014/main" id="{AF90DFC8-ADD7-4022-AFA5-E7F34AEC03D0}"/>
              </a:ext>
            </a:extLst>
          </p:cNvPr>
          <p:cNvSpPr txBox="1"/>
          <p:nvPr/>
        </p:nvSpPr>
        <p:spPr>
          <a:xfrm>
            <a:off x="6080105" y="743310"/>
            <a:ext cx="2089033" cy="507831"/>
          </a:xfrm>
          <a:prstGeom prst="rect">
            <a:avLst/>
          </a:prstGeom>
          <a:noFill/>
        </p:spPr>
        <p:txBody>
          <a:bodyPr wrap="none" rtlCol="0">
            <a:spAutoFit/>
          </a:bodyPr>
          <a:lstStyle/>
          <a:p>
            <a:r>
              <a:rPr lang="es-ES" sz="900" b="1" u="sng" dirty="0"/>
              <a:t>Órdenes de Entrada / Pendientes</a:t>
            </a:r>
          </a:p>
          <a:p>
            <a:r>
              <a:rPr lang="es-ES" sz="900" dirty="0"/>
              <a:t>Se imprimen las órdenes pendientes </a:t>
            </a:r>
          </a:p>
          <a:p>
            <a:r>
              <a:rPr lang="es-ES" sz="900" dirty="0"/>
              <a:t>y están pasan a estado INICIADO</a:t>
            </a:r>
          </a:p>
        </p:txBody>
      </p:sp>
      <p:pic>
        <p:nvPicPr>
          <p:cNvPr id="28" name="Gráfico 27" descr="Hombre">
            <a:extLst>
              <a:ext uri="{FF2B5EF4-FFF2-40B4-BE49-F238E27FC236}">
                <a16:creationId xmlns:a16="http://schemas.microsoft.com/office/drawing/2014/main" id="{C6DC2BB8-FF85-4A3F-8DB8-22F0C79045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68521" y="1188106"/>
            <a:ext cx="337656" cy="356403"/>
          </a:xfrm>
          <a:prstGeom prst="rect">
            <a:avLst/>
          </a:prstGeom>
        </p:spPr>
      </p:pic>
      <p:cxnSp>
        <p:nvCxnSpPr>
          <p:cNvPr id="29" name="Conector recto 28">
            <a:extLst>
              <a:ext uri="{FF2B5EF4-FFF2-40B4-BE49-F238E27FC236}">
                <a16:creationId xmlns:a16="http://schemas.microsoft.com/office/drawing/2014/main" id="{4B241D04-CF3E-4E84-BC48-D5529BBD47E6}"/>
              </a:ext>
            </a:extLst>
          </p:cNvPr>
          <p:cNvCxnSpPr>
            <a:cxnSpLocks/>
          </p:cNvCxnSpPr>
          <p:nvPr/>
        </p:nvCxnSpPr>
        <p:spPr>
          <a:xfrm flipH="1">
            <a:off x="8557346" y="1537248"/>
            <a:ext cx="1" cy="52360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30" name="Elipse 29">
            <a:extLst>
              <a:ext uri="{FF2B5EF4-FFF2-40B4-BE49-F238E27FC236}">
                <a16:creationId xmlns:a16="http://schemas.microsoft.com/office/drawing/2014/main" id="{93ABFBA7-4B3F-48C3-8D15-6622F961F069}"/>
              </a:ext>
            </a:extLst>
          </p:cNvPr>
          <p:cNvSpPr/>
          <p:nvPr/>
        </p:nvSpPr>
        <p:spPr>
          <a:xfrm>
            <a:off x="8460685" y="207711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sp>
        <p:nvSpPr>
          <p:cNvPr id="31" name="CuadroTexto 30">
            <a:extLst>
              <a:ext uri="{FF2B5EF4-FFF2-40B4-BE49-F238E27FC236}">
                <a16:creationId xmlns:a16="http://schemas.microsoft.com/office/drawing/2014/main" id="{9E3C22AB-D59A-4761-94B4-572CAC28A541}"/>
              </a:ext>
            </a:extLst>
          </p:cNvPr>
          <p:cNvSpPr txBox="1"/>
          <p:nvPr/>
        </p:nvSpPr>
        <p:spPr>
          <a:xfrm>
            <a:off x="6572001" y="1624589"/>
            <a:ext cx="2037737" cy="507831"/>
          </a:xfrm>
          <a:prstGeom prst="rect">
            <a:avLst/>
          </a:prstGeom>
          <a:noFill/>
        </p:spPr>
        <p:txBody>
          <a:bodyPr wrap="none" rtlCol="0">
            <a:spAutoFit/>
          </a:bodyPr>
          <a:lstStyle/>
          <a:p>
            <a:r>
              <a:rPr lang="es-ES" sz="900" b="1" u="sng" dirty="0"/>
              <a:t>Órdenes de Entrada / Validación</a:t>
            </a:r>
          </a:p>
          <a:p>
            <a:r>
              <a:rPr lang="es-ES" sz="900" dirty="0"/>
              <a:t>ID_ESTADO CAJA: “Depositada”</a:t>
            </a:r>
          </a:p>
          <a:p>
            <a:r>
              <a:rPr lang="es-ES" sz="900" dirty="0"/>
              <a:t>ID_ESTADO ESCRITO: “Archivado”</a:t>
            </a:r>
            <a:endParaRPr lang="es-ES" sz="900" b="1" u="sng" dirty="0"/>
          </a:p>
        </p:txBody>
      </p:sp>
      <p:pic>
        <p:nvPicPr>
          <p:cNvPr id="32" name="Gráfico 31" descr="Hombre">
            <a:extLst>
              <a:ext uri="{FF2B5EF4-FFF2-40B4-BE49-F238E27FC236}">
                <a16:creationId xmlns:a16="http://schemas.microsoft.com/office/drawing/2014/main" id="{4AEF82E4-1CAC-4312-8144-7AE78A4C7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3514" y="3238545"/>
            <a:ext cx="337656" cy="356403"/>
          </a:xfrm>
          <a:prstGeom prst="rect">
            <a:avLst/>
          </a:prstGeom>
        </p:spPr>
      </p:pic>
      <p:cxnSp>
        <p:nvCxnSpPr>
          <p:cNvPr id="33" name="Conector recto 32">
            <a:extLst>
              <a:ext uri="{FF2B5EF4-FFF2-40B4-BE49-F238E27FC236}">
                <a16:creationId xmlns:a16="http://schemas.microsoft.com/office/drawing/2014/main" id="{95F80E84-B637-4E87-8225-CB3566588C4E}"/>
              </a:ext>
            </a:extLst>
          </p:cNvPr>
          <p:cNvCxnSpPr>
            <a:cxnSpLocks/>
            <a:stCxn id="35" idx="5"/>
            <a:endCxn id="36" idx="1"/>
          </p:cNvCxnSpPr>
          <p:nvPr/>
        </p:nvCxnSpPr>
        <p:spPr>
          <a:xfrm>
            <a:off x="1733092" y="3616935"/>
            <a:ext cx="229336" cy="177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EF30C263-F64E-46FA-8D36-F5CD2609AA91}"/>
              </a:ext>
            </a:extLst>
          </p:cNvPr>
          <p:cNvCxnSpPr>
            <a:cxnSpLocks/>
            <a:endCxn id="35" idx="4"/>
          </p:cNvCxnSpPr>
          <p:nvPr/>
        </p:nvCxnSpPr>
        <p:spPr>
          <a:xfrm flipV="1">
            <a:off x="993500" y="3623630"/>
            <a:ext cx="723428" cy="63926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id="{D49F65A3-7DBB-43BB-92A0-5431493CDBE8}"/>
              </a:ext>
            </a:extLst>
          </p:cNvPr>
          <p:cNvSpPr/>
          <p:nvPr/>
        </p:nvSpPr>
        <p:spPr>
          <a:xfrm>
            <a:off x="1694068" y="35779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6" name="Gráfico 35" descr="Nube de sincronización">
            <a:extLst>
              <a:ext uri="{FF2B5EF4-FFF2-40B4-BE49-F238E27FC236}">
                <a16:creationId xmlns:a16="http://schemas.microsoft.com/office/drawing/2014/main" id="{713DA0AF-1663-46CC-9FB0-5F2F0438FA32}"/>
              </a:ext>
            </a:extLst>
          </p:cNvPr>
          <p:cNvPicPr>
            <a:picLocks noChangeAspect="1"/>
          </p:cNvPicPr>
          <p:nvPr/>
        </p:nvPicPr>
        <p:blipFill>
          <a:blip r:embed="rId9">
            <a:alphaModFix/>
            <a:extLst>
              <a:ext uri="{96DAC541-7B7A-43D3-8B79-37D633B846F1}">
                <asvg:svgBlip xmlns:asvg="http://schemas.microsoft.com/office/drawing/2016/SVG/main" r:embed="rId10"/>
              </a:ext>
            </a:extLst>
          </a:blip>
          <a:stretch>
            <a:fillRect/>
          </a:stretch>
        </p:blipFill>
        <p:spPr>
          <a:xfrm>
            <a:off x="1962428" y="3210441"/>
            <a:ext cx="816538" cy="816538"/>
          </a:xfrm>
          <a:prstGeom prst="rect">
            <a:avLst/>
          </a:prstGeom>
        </p:spPr>
      </p:pic>
      <p:cxnSp>
        <p:nvCxnSpPr>
          <p:cNvPr id="37" name="Conector recto 36">
            <a:extLst>
              <a:ext uri="{FF2B5EF4-FFF2-40B4-BE49-F238E27FC236}">
                <a16:creationId xmlns:a16="http://schemas.microsoft.com/office/drawing/2014/main" id="{9EDF3D73-4C8B-4442-85D0-4D4C0B471EAD}"/>
              </a:ext>
            </a:extLst>
          </p:cNvPr>
          <p:cNvCxnSpPr>
            <a:cxnSpLocks/>
          </p:cNvCxnSpPr>
          <p:nvPr/>
        </p:nvCxnSpPr>
        <p:spPr>
          <a:xfrm flipV="1">
            <a:off x="2648744" y="3604762"/>
            <a:ext cx="5350347" cy="1886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05F5D439-2965-46E3-B87C-C5E90B2836D3}"/>
              </a:ext>
            </a:extLst>
          </p:cNvPr>
          <p:cNvSpPr txBox="1"/>
          <p:nvPr/>
        </p:nvSpPr>
        <p:spPr>
          <a:xfrm>
            <a:off x="3008784" y="2705145"/>
            <a:ext cx="2108269" cy="784830"/>
          </a:xfrm>
          <a:prstGeom prst="rect">
            <a:avLst/>
          </a:prstGeom>
          <a:noFill/>
        </p:spPr>
        <p:txBody>
          <a:bodyPr wrap="none" rtlCol="0">
            <a:spAutoFit/>
          </a:bodyPr>
          <a:lstStyle/>
          <a:p>
            <a:r>
              <a:rPr lang="es-ES" sz="900" b="1" u="sng" dirty="0"/>
              <a:t>Salidas / Salidas</a:t>
            </a:r>
            <a:r>
              <a:rPr lang="es-ES" sz="900" b="1" dirty="0"/>
              <a:t> – Crear Órdenes</a:t>
            </a:r>
          </a:p>
          <a:p>
            <a:r>
              <a:rPr lang="es-ES" sz="900" dirty="0"/>
              <a:t>Se visualizan las solicitudes y se</a:t>
            </a:r>
          </a:p>
          <a:p>
            <a:r>
              <a:rPr lang="es-ES" sz="900" dirty="0"/>
              <a:t>Crean las órdenes.</a:t>
            </a:r>
          </a:p>
          <a:p>
            <a:r>
              <a:rPr lang="es-ES" sz="900" dirty="0"/>
              <a:t>ID_ESTADO_PRESTAMO: “Enviado”</a:t>
            </a:r>
          </a:p>
          <a:p>
            <a:r>
              <a:rPr lang="es-ES" sz="900" dirty="0"/>
              <a:t>ID_ESTADO_ESCRITO: “Archivado”</a:t>
            </a:r>
          </a:p>
        </p:txBody>
      </p:sp>
      <p:cxnSp>
        <p:nvCxnSpPr>
          <p:cNvPr id="39" name="Conector recto 38">
            <a:extLst>
              <a:ext uri="{FF2B5EF4-FFF2-40B4-BE49-F238E27FC236}">
                <a16:creationId xmlns:a16="http://schemas.microsoft.com/office/drawing/2014/main" id="{5ECF6BAE-50B1-4CE3-A000-D82060592328}"/>
              </a:ext>
            </a:extLst>
          </p:cNvPr>
          <p:cNvCxnSpPr/>
          <p:nvPr/>
        </p:nvCxnSpPr>
        <p:spPr>
          <a:xfrm flipV="1">
            <a:off x="2946461" y="2997538"/>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0" name="Elipse 39">
            <a:extLst>
              <a:ext uri="{FF2B5EF4-FFF2-40B4-BE49-F238E27FC236}">
                <a16:creationId xmlns:a16="http://schemas.microsoft.com/office/drawing/2014/main" id="{74856021-0F4D-42F5-A49B-E0B77545A49B}"/>
              </a:ext>
            </a:extLst>
          </p:cNvPr>
          <p:cNvSpPr/>
          <p:nvPr/>
        </p:nvSpPr>
        <p:spPr>
          <a:xfrm>
            <a:off x="2864768" y="285121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41" name="Elipse 40">
            <a:extLst>
              <a:ext uri="{FF2B5EF4-FFF2-40B4-BE49-F238E27FC236}">
                <a16:creationId xmlns:a16="http://schemas.microsoft.com/office/drawing/2014/main" id="{52A3022A-AFE1-4B4F-8D88-C3918F2DF308}"/>
              </a:ext>
            </a:extLst>
          </p:cNvPr>
          <p:cNvSpPr/>
          <p:nvPr/>
        </p:nvSpPr>
        <p:spPr>
          <a:xfrm>
            <a:off x="1634041" y="285570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42" name="Conector recto 41">
            <a:extLst>
              <a:ext uri="{FF2B5EF4-FFF2-40B4-BE49-F238E27FC236}">
                <a16:creationId xmlns:a16="http://schemas.microsoft.com/office/drawing/2014/main" id="{9165F6FE-819F-4A23-85B7-617AD15C97C9}"/>
              </a:ext>
            </a:extLst>
          </p:cNvPr>
          <p:cNvCxnSpPr/>
          <p:nvPr/>
        </p:nvCxnSpPr>
        <p:spPr>
          <a:xfrm flipV="1">
            <a:off x="1716926" y="3007464"/>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3" name="Elipse 42">
            <a:extLst>
              <a:ext uri="{FF2B5EF4-FFF2-40B4-BE49-F238E27FC236}">
                <a16:creationId xmlns:a16="http://schemas.microsoft.com/office/drawing/2014/main" id="{729E2F2E-8984-47FB-BDA0-54E573C0059E}"/>
              </a:ext>
            </a:extLst>
          </p:cNvPr>
          <p:cNvSpPr/>
          <p:nvPr/>
        </p:nvSpPr>
        <p:spPr>
          <a:xfrm>
            <a:off x="5435301" y="282144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44" name="Elipse 43">
            <a:extLst>
              <a:ext uri="{FF2B5EF4-FFF2-40B4-BE49-F238E27FC236}">
                <a16:creationId xmlns:a16="http://schemas.microsoft.com/office/drawing/2014/main" id="{D3EEDF6D-EBD3-4170-8578-0B9E13B2C441}"/>
              </a:ext>
            </a:extLst>
          </p:cNvPr>
          <p:cNvSpPr/>
          <p:nvPr/>
        </p:nvSpPr>
        <p:spPr>
          <a:xfrm>
            <a:off x="7113240" y="283234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45" name="Conector recto 44">
            <a:extLst>
              <a:ext uri="{FF2B5EF4-FFF2-40B4-BE49-F238E27FC236}">
                <a16:creationId xmlns:a16="http://schemas.microsoft.com/office/drawing/2014/main" id="{7206137C-A329-4E5C-83FA-B4332978D61E}"/>
              </a:ext>
            </a:extLst>
          </p:cNvPr>
          <p:cNvCxnSpPr/>
          <p:nvPr/>
        </p:nvCxnSpPr>
        <p:spPr>
          <a:xfrm flipV="1">
            <a:off x="5518187" y="2990843"/>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EA8FAB75-88C0-48CF-ABCB-8D01FC138095}"/>
              </a:ext>
            </a:extLst>
          </p:cNvPr>
          <p:cNvCxnSpPr>
            <a:cxnSpLocks/>
          </p:cNvCxnSpPr>
          <p:nvPr/>
        </p:nvCxnSpPr>
        <p:spPr>
          <a:xfrm flipV="1">
            <a:off x="7207003" y="2978670"/>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7" name="Elipse 46">
            <a:extLst>
              <a:ext uri="{FF2B5EF4-FFF2-40B4-BE49-F238E27FC236}">
                <a16:creationId xmlns:a16="http://schemas.microsoft.com/office/drawing/2014/main" id="{1B44C577-482A-4BB0-ADE8-6B070E8777EC}"/>
              </a:ext>
            </a:extLst>
          </p:cNvPr>
          <p:cNvSpPr/>
          <p:nvPr/>
        </p:nvSpPr>
        <p:spPr>
          <a:xfrm>
            <a:off x="7912702" y="400506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5</a:t>
            </a:r>
          </a:p>
        </p:txBody>
      </p:sp>
      <p:cxnSp>
        <p:nvCxnSpPr>
          <p:cNvPr id="48" name="Conector recto 47">
            <a:extLst>
              <a:ext uri="{FF2B5EF4-FFF2-40B4-BE49-F238E27FC236}">
                <a16:creationId xmlns:a16="http://schemas.microsoft.com/office/drawing/2014/main" id="{B8E38BF5-9B7B-4BAD-B010-BA97D8F1CD3A}"/>
              </a:ext>
            </a:extLst>
          </p:cNvPr>
          <p:cNvCxnSpPr>
            <a:cxnSpLocks/>
          </p:cNvCxnSpPr>
          <p:nvPr/>
        </p:nvCxnSpPr>
        <p:spPr>
          <a:xfrm>
            <a:off x="7999091" y="3585135"/>
            <a:ext cx="0" cy="441844"/>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49" name="Conector: angular 48">
            <a:extLst>
              <a:ext uri="{FF2B5EF4-FFF2-40B4-BE49-F238E27FC236}">
                <a16:creationId xmlns:a16="http://schemas.microsoft.com/office/drawing/2014/main" id="{E2BC9373-7246-4CAE-9894-EF5AA33AFC7D}"/>
              </a:ext>
            </a:extLst>
          </p:cNvPr>
          <p:cNvCxnSpPr>
            <a:cxnSpLocks/>
            <a:stCxn id="47" idx="2"/>
          </p:cNvCxnSpPr>
          <p:nvPr/>
        </p:nvCxnSpPr>
        <p:spPr>
          <a:xfrm rot="10800000" flipV="1">
            <a:off x="1125728" y="4086877"/>
            <a:ext cx="6786975" cy="372648"/>
          </a:xfrm>
          <a:prstGeom prst="bentConnector3">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AE6B3BC8-61CB-490D-AD12-CD5481BA8F57}"/>
              </a:ext>
            </a:extLst>
          </p:cNvPr>
          <p:cNvSpPr txBox="1"/>
          <p:nvPr/>
        </p:nvSpPr>
        <p:spPr>
          <a:xfrm>
            <a:off x="1771815" y="3820398"/>
            <a:ext cx="1197764" cy="369332"/>
          </a:xfrm>
          <a:prstGeom prst="rect">
            <a:avLst/>
          </a:prstGeom>
          <a:noFill/>
        </p:spPr>
        <p:txBody>
          <a:bodyPr wrap="none" rtlCol="0">
            <a:spAutoFit/>
          </a:bodyPr>
          <a:lstStyle/>
          <a:p>
            <a:r>
              <a:rPr lang="es-ES" sz="900" b="1" dirty="0"/>
              <a:t>Solicitar Préstamo</a:t>
            </a:r>
          </a:p>
          <a:p>
            <a:endParaRPr lang="es-ES" sz="900" b="1" dirty="0"/>
          </a:p>
        </p:txBody>
      </p:sp>
      <p:cxnSp>
        <p:nvCxnSpPr>
          <p:cNvPr id="51" name="Conector recto 50">
            <a:extLst>
              <a:ext uri="{FF2B5EF4-FFF2-40B4-BE49-F238E27FC236}">
                <a16:creationId xmlns:a16="http://schemas.microsoft.com/office/drawing/2014/main" id="{EAC145C6-670A-4D15-BBED-B1015BF50829}"/>
              </a:ext>
            </a:extLst>
          </p:cNvPr>
          <p:cNvCxnSpPr>
            <a:cxnSpLocks/>
            <a:endCxn id="55" idx="2"/>
          </p:cNvCxnSpPr>
          <p:nvPr/>
        </p:nvCxnSpPr>
        <p:spPr>
          <a:xfrm>
            <a:off x="993500" y="4869160"/>
            <a:ext cx="583012" cy="2286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pic>
        <p:nvPicPr>
          <p:cNvPr id="52" name="Gráfico 51" descr="Nube de sincronización">
            <a:extLst>
              <a:ext uri="{FF2B5EF4-FFF2-40B4-BE49-F238E27FC236}">
                <a16:creationId xmlns:a16="http://schemas.microsoft.com/office/drawing/2014/main" id="{A376D9C5-EDEB-4A1A-A18D-EA1C9AB40FC4}"/>
              </a:ext>
            </a:extLst>
          </p:cNvPr>
          <p:cNvPicPr>
            <a:picLocks noChangeAspect="1"/>
          </p:cNvPicPr>
          <p:nvPr/>
        </p:nvPicPr>
        <p:blipFill>
          <a:blip r:embed="rId9">
            <a:alphaModFix/>
            <a:extLst>
              <a:ext uri="{96DAC541-7B7A-43D3-8B79-37D633B846F1}">
                <asvg:svgBlip xmlns:asvg="http://schemas.microsoft.com/office/drawing/2016/SVG/main" r:embed="rId10"/>
              </a:ext>
            </a:extLst>
          </a:blip>
          <a:stretch>
            <a:fillRect/>
          </a:stretch>
        </p:blipFill>
        <p:spPr>
          <a:xfrm>
            <a:off x="1823958" y="4603452"/>
            <a:ext cx="816538" cy="816538"/>
          </a:xfrm>
          <a:prstGeom prst="rect">
            <a:avLst/>
          </a:prstGeom>
        </p:spPr>
      </p:pic>
      <p:sp>
        <p:nvSpPr>
          <p:cNvPr id="53" name="CuadroTexto 52">
            <a:extLst>
              <a:ext uri="{FF2B5EF4-FFF2-40B4-BE49-F238E27FC236}">
                <a16:creationId xmlns:a16="http://schemas.microsoft.com/office/drawing/2014/main" id="{96DD682D-3891-4B4E-94A4-730972A95696}"/>
              </a:ext>
            </a:extLst>
          </p:cNvPr>
          <p:cNvSpPr txBox="1"/>
          <p:nvPr/>
        </p:nvSpPr>
        <p:spPr>
          <a:xfrm>
            <a:off x="1690556" y="5227962"/>
            <a:ext cx="1293944" cy="230832"/>
          </a:xfrm>
          <a:prstGeom prst="rect">
            <a:avLst/>
          </a:prstGeom>
          <a:noFill/>
        </p:spPr>
        <p:txBody>
          <a:bodyPr wrap="none" rtlCol="0">
            <a:spAutoFit/>
          </a:bodyPr>
          <a:lstStyle/>
          <a:p>
            <a:r>
              <a:rPr lang="es-ES" sz="900" b="1" dirty="0"/>
              <a:t>Solicitar Devolución</a:t>
            </a:r>
          </a:p>
        </p:txBody>
      </p:sp>
      <p:cxnSp>
        <p:nvCxnSpPr>
          <p:cNvPr id="54" name="Conector recto 53">
            <a:extLst>
              <a:ext uri="{FF2B5EF4-FFF2-40B4-BE49-F238E27FC236}">
                <a16:creationId xmlns:a16="http://schemas.microsoft.com/office/drawing/2014/main" id="{61C62C87-FCFD-4F5D-B050-E28EC12FAE62}"/>
              </a:ext>
            </a:extLst>
          </p:cNvPr>
          <p:cNvCxnSpPr>
            <a:cxnSpLocks/>
            <a:stCxn id="55" idx="5"/>
          </p:cNvCxnSpPr>
          <p:nvPr/>
        </p:nvCxnSpPr>
        <p:spPr>
          <a:xfrm>
            <a:off x="1615536" y="4908184"/>
            <a:ext cx="34689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Elipse 54">
            <a:extLst>
              <a:ext uri="{FF2B5EF4-FFF2-40B4-BE49-F238E27FC236}">
                <a16:creationId xmlns:a16="http://schemas.microsoft.com/office/drawing/2014/main" id="{736F7C5D-0A76-4ADA-BCF7-BC188C2E9535}"/>
              </a:ext>
            </a:extLst>
          </p:cNvPr>
          <p:cNvSpPr/>
          <p:nvPr/>
        </p:nvSpPr>
        <p:spPr>
          <a:xfrm>
            <a:off x="1576512" y="48691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a:extLst>
              <a:ext uri="{FF2B5EF4-FFF2-40B4-BE49-F238E27FC236}">
                <a16:creationId xmlns:a16="http://schemas.microsoft.com/office/drawing/2014/main" id="{36062206-3942-4DDB-B2F9-51E337BEE13B}"/>
              </a:ext>
            </a:extLst>
          </p:cNvPr>
          <p:cNvSpPr/>
          <p:nvPr/>
        </p:nvSpPr>
        <p:spPr>
          <a:xfrm>
            <a:off x="1503201" y="556942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57" name="Conector recto 56">
            <a:extLst>
              <a:ext uri="{FF2B5EF4-FFF2-40B4-BE49-F238E27FC236}">
                <a16:creationId xmlns:a16="http://schemas.microsoft.com/office/drawing/2014/main" id="{2ED21550-7C1A-464F-A567-4AA39BFA320E}"/>
              </a:ext>
            </a:extLst>
          </p:cNvPr>
          <p:cNvCxnSpPr>
            <a:cxnSpLocks/>
          </p:cNvCxnSpPr>
          <p:nvPr/>
        </p:nvCxnSpPr>
        <p:spPr>
          <a:xfrm>
            <a:off x="1599370" y="4924805"/>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6A1FF0FB-A274-43CC-89A2-9A1DF15DBF9C}"/>
              </a:ext>
            </a:extLst>
          </p:cNvPr>
          <p:cNvSpPr txBox="1"/>
          <p:nvPr/>
        </p:nvSpPr>
        <p:spPr>
          <a:xfrm>
            <a:off x="5272270" y="3856395"/>
            <a:ext cx="1396536" cy="369332"/>
          </a:xfrm>
          <a:prstGeom prst="rect">
            <a:avLst/>
          </a:prstGeom>
          <a:noFill/>
        </p:spPr>
        <p:txBody>
          <a:bodyPr wrap="none" rtlCol="0">
            <a:spAutoFit/>
          </a:bodyPr>
          <a:lstStyle/>
          <a:p>
            <a:r>
              <a:rPr lang="es-ES" sz="900" b="1" dirty="0"/>
              <a:t>Finalización préstamo</a:t>
            </a:r>
          </a:p>
          <a:p>
            <a:endParaRPr lang="es-ES" sz="900" b="1" dirty="0"/>
          </a:p>
        </p:txBody>
      </p:sp>
      <p:sp>
        <p:nvSpPr>
          <p:cNvPr id="59" name="Triángulo isósceles 58">
            <a:extLst>
              <a:ext uri="{FF2B5EF4-FFF2-40B4-BE49-F238E27FC236}">
                <a16:creationId xmlns:a16="http://schemas.microsoft.com/office/drawing/2014/main" id="{A20DAC65-5D28-4659-BB5A-517A82553E30}"/>
              </a:ext>
            </a:extLst>
          </p:cNvPr>
          <p:cNvSpPr/>
          <p:nvPr/>
        </p:nvSpPr>
        <p:spPr>
          <a:xfrm rot="16200000">
            <a:off x="4880992" y="4045477"/>
            <a:ext cx="144016" cy="1070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cxnSp>
        <p:nvCxnSpPr>
          <p:cNvPr id="60" name="Conector recto 59">
            <a:extLst>
              <a:ext uri="{FF2B5EF4-FFF2-40B4-BE49-F238E27FC236}">
                <a16:creationId xmlns:a16="http://schemas.microsoft.com/office/drawing/2014/main" id="{3814373F-C31F-43A1-9892-479F571E031D}"/>
              </a:ext>
            </a:extLst>
          </p:cNvPr>
          <p:cNvCxnSpPr>
            <a:cxnSpLocks/>
          </p:cNvCxnSpPr>
          <p:nvPr/>
        </p:nvCxnSpPr>
        <p:spPr>
          <a:xfrm>
            <a:off x="2432720" y="4892020"/>
            <a:ext cx="5394610" cy="33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Elipse 60">
            <a:extLst>
              <a:ext uri="{FF2B5EF4-FFF2-40B4-BE49-F238E27FC236}">
                <a16:creationId xmlns:a16="http://schemas.microsoft.com/office/drawing/2014/main" id="{7F1E219C-1A0C-4116-8F20-7A6F25B637F9}"/>
              </a:ext>
            </a:extLst>
          </p:cNvPr>
          <p:cNvSpPr/>
          <p:nvPr/>
        </p:nvSpPr>
        <p:spPr>
          <a:xfrm>
            <a:off x="3353234" y="555814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62" name="Conector recto 61">
            <a:extLst>
              <a:ext uri="{FF2B5EF4-FFF2-40B4-BE49-F238E27FC236}">
                <a16:creationId xmlns:a16="http://schemas.microsoft.com/office/drawing/2014/main" id="{E8DBD8A0-C709-4989-9ACE-CE92F593020F}"/>
              </a:ext>
            </a:extLst>
          </p:cNvPr>
          <p:cNvCxnSpPr>
            <a:cxnSpLocks/>
          </p:cNvCxnSpPr>
          <p:nvPr/>
        </p:nvCxnSpPr>
        <p:spPr>
          <a:xfrm>
            <a:off x="3436120" y="4915809"/>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63" name="Gráfico 62" descr="Cancha">
            <a:extLst>
              <a:ext uri="{FF2B5EF4-FFF2-40B4-BE49-F238E27FC236}">
                <a16:creationId xmlns:a16="http://schemas.microsoft.com/office/drawing/2014/main" id="{6A942716-0BF4-4DA3-860D-44B67F9932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8464" y="4054440"/>
            <a:ext cx="914400" cy="914400"/>
          </a:xfrm>
          <a:prstGeom prst="rect">
            <a:avLst/>
          </a:prstGeom>
        </p:spPr>
      </p:pic>
      <p:sp>
        <p:nvSpPr>
          <p:cNvPr id="64" name="Elipse 63">
            <a:extLst>
              <a:ext uri="{FF2B5EF4-FFF2-40B4-BE49-F238E27FC236}">
                <a16:creationId xmlns:a16="http://schemas.microsoft.com/office/drawing/2014/main" id="{48D45836-A880-4B6B-96DA-6CDD591D2084}"/>
              </a:ext>
            </a:extLst>
          </p:cNvPr>
          <p:cNvSpPr/>
          <p:nvPr/>
        </p:nvSpPr>
        <p:spPr>
          <a:xfrm>
            <a:off x="45604" y="407707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67" name="Gráfico 66" descr="Hombre">
            <a:extLst>
              <a:ext uri="{FF2B5EF4-FFF2-40B4-BE49-F238E27FC236}">
                <a16:creationId xmlns:a16="http://schemas.microsoft.com/office/drawing/2014/main" id="{723B12FA-AEC6-4528-8693-6121986DB0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2892" y="1588903"/>
            <a:ext cx="337656" cy="356403"/>
          </a:xfrm>
          <a:prstGeom prst="rect">
            <a:avLst/>
          </a:prstGeom>
        </p:spPr>
      </p:pic>
      <p:sp>
        <p:nvSpPr>
          <p:cNvPr id="68" name="CuadroTexto 67">
            <a:extLst>
              <a:ext uri="{FF2B5EF4-FFF2-40B4-BE49-F238E27FC236}">
                <a16:creationId xmlns:a16="http://schemas.microsoft.com/office/drawing/2014/main" id="{B043D209-E94C-4CB0-ACAE-D737F4CAA932}"/>
              </a:ext>
            </a:extLst>
          </p:cNvPr>
          <p:cNvSpPr txBox="1"/>
          <p:nvPr/>
        </p:nvSpPr>
        <p:spPr>
          <a:xfrm>
            <a:off x="96316" y="2213576"/>
            <a:ext cx="2560316" cy="646331"/>
          </a:xfrm>
          <a:prstGeom prst="rect">
            <a:avLst/>
          </a:prstGeom>
          <a:noFill/>
        </p:spPr>
        <p:txBody>
          <a:bodyPr wrap="none" rtlCol="0">
            <a:spAutoFit/>
          </a:bodyPr>
          <a:lstStyle/>
          <a:p>
            <a:r>
              <a:rPr lang="es-ES" sz="900" dirty="0"/>
              <a:t>Opción Visor HORUS: </a:t>
            </a:r>
          </a:p>
          <a:p>
            <a:r>
              <a:rPr lang="es-ES" sz="900" u="sng" dirty="0"/>
              <a:t>“</a:t>
            </a:r>
            <a:r>
              <a:rPr lang="es-ES" sz="900" b="1" u="sng" dirty="0"/>
              <a:t>Solicitar documentos al Archivo</a:t>
            </a:r>
            <a:r>
              <a:rPr lang="es-ES" sz="900" u="sng" dirty="0"/>
              <a:t>”</a:t>
            </a:r>
          </a:p>
          <a:p>
            <a:r>
              <a:rPr lang="es-ES" sz="900" dirty="0"/>
              <a:t>Al solicitarlo se genera un id de</a:t>
            </a:r>
          </a:p>
          <a:p>
            <a:r>
              <a:rPr lang="es-ES" sz="900" dirty="0"/>
              <a:t>Petición de la solicitud “Solicitud de Préstamo”</a:t>
            </a:r>
          </a:p>
        </p:txBody>
      </p:sp>
      <p:pic>
        <p:nvPicPr>
          <p:cNvPr id="69" name="Gráfico 68" descr="Hombre">
            <a:extLst>
              <a:ext uri="{FF2B5EF4-FFF2-40B4-BE49-F238E27FC236}">
                <a16:creationId xmlns:a16="http://schemas.microsoft.com/office/drawing/2014/main" id="{9995A49E-B80E-4028-B3A5-F2140B9CD4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8982" y="3176352"/>
            <a:ext cx="405874" cy="428409"/>
          </a:xfrm>
          <a:prstGeom prst="rect">
            <a:avLst/>
          </a:prstGeom>
        </p:spPr>
      </p:pic>
      <p:sp>
        <p:nvSpPr>
          <p:cNvPr id="70" name="CuadroTexto 69">
            <a:extLst>
              <a:ext uri="{FF2B5EF4-FFF2-40B4-BE49-F238E27FC236}">
                <a16:creationId xmlns:a16="http://schemas.microsoft.com/office/drawing/2014/main" id="{089FDA80-FF7C-479B-BB6C-C6B8AE6B14A0}"/>
              </a:ext>
            </a:extLst>
          </p:cNvPr>
          <p:cNvSpPr txBox="1"/>
          <p:nvPr/>
        </p:nvSpPr>
        <p:spPr>
          <a:xfrm>
            <a:off x="5398507" y="2327630"/>
            <a:ext cx="1736373" cy="507831"/>
          </a:xfrm>
          <a:prstGeom prst="rect">
            <a:avLst/>
          </a:prstGeom>
          <a:noFill/>
        </p:spPr>
        <p:txBody>
          <a:bodyPr wrap="none" rtlCol="0">
            <a:spAutoFit/>
          </a:bodyPr>
          <a:lstStyle/>
          <a:p>
            <a:r>
              <a:rPr lang="es-ES" sz="900" b="1" u="sng" dirty="0"/>
              <a:t>Órdenes Salida / Pendientes</a:t>
            </a:r>
          </a:p>
          <a:p>
            <a:r>
              <a:rPr lang="es-ES" sz="900" dirty="0"/>
              <a:t>El operario imprime las</a:t>
            </a:r>
          </a:p>
          <a:p>
            <a:r>
              <a:rPr lang="es-ES" sz="900" dirty="0"/>
              <a:t>Órdenes de salida.</a:t>
            </a:r>
          </a:p>
        </p:txBody>
      </p:sp>
      <p:sp>
        <p:nvSpPr>
          <p:cNvPr id="72" name="CuadroTexto 71">
            <a:extLst>
              <a:ext uri="{FF2B5EF4-FFF2-40B4-BE49-F238E27FC236}">
                <a16:creationId xmlns:a16="http://schemas.microsoft.com/office/drawing/2014/main" id="{581340DB-FA8A-4EFD-8541-C62007C4AEA0}"/>
              </a:ext>
            </a:extLst>
          </p:cNvPr>
          <p:cNvSpPr txBox="1"/>
          <p:nvPr/>
        </p:nvSpPr>
        <p:spPr>
          <a:xfrm>
            <a:off x="7121415" y="2586709"/>
            <a:ext cx="1697901" cy="230832"/>
          </a:xfrm>
          <a:prstGeom prst="rect">
            <a:avLst/>
          </a:prstGeom>
          <a:noFill/>
        </p:spPr>
        <p:txBody>
          <a:bodyPr wrap="none" rtlCol="0">
            <a:spAutoFit/>
          </a:bodyPr>
          <a:lstStyle/>
          <a:p>
            <a:r>
              <a:rPr lang="es-ES" sz="900" b="1" u="sng" dirty="0"/>
              <a:t>Órdenes Salida / Validación</a:t>
            </a:r>
          </a:p>
        </p:txBody>
      </p:sp>
      <p:pic>
        <p:nvPicPr>
          <p:cNvPr id="73" name="Gráfico 72" descr="Hombre">
            <a:extLst>
              <a:ext uri="{FF2B5EF4-FFF2-40B4-BE49-F238E27FC236}">
                <a16:creationId xmlns:a16="http://schemas.microsoft.com/office/drawing/2014/main" id="{5CE678EE-8772-4940-A9A7-8F2AE29C6B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5425" y="3264027"/>
            <a:ext cx="337656" cy="356403"/>
          </a:xfrm>
          <a:prstGeom prst="rect">
            <a:avLst/>
          </a:prstGeom>
        </p:spPr>
      </p:pic>
      <p:sp>
        <p:nvSpPr>
          <p:cNvPr id="74" name="Rectángulo 73">
            <a:extLst>
              <a:ext uri="{FF2B5EF4-FFF2-40B4-BE49-F238E27FC236}">
                <a16:creationId xmlns:a16="http://schemas.microsoft.com/office/drawing/2014/main" id="{FA67186C-39EF-439F-9EF5-72161FB2BF0D}"/>
              </a:ext>
            </a:extLst>
          </p:cNvPr>
          <p:cNvSpPr/>
          <p:nvPr/>
        </p:nvSpPr>
        <p:spPr>
          <a:xfrm>
            <a:off x="7237419" y="2794076"/>
            <a:ext cx="2188468" cy="369332"/>
          </a:xfrm>
          <a:prstGeom prst="rect">
            <a:avLst/>
          </a:prstGeom>
        </p:spPr>
        <p:txBody>
          <a:bodyPr wrap="square">
            <a:spAutoFit/>
          </a:bodyPr>
          <a:lstStyle/>
          <a:p>
            <a:r>
              <a:rPr lang="es-ES" sz="900" dirty="0"/>
              <a:t>ID_ESTADO_PRESTAMO: “Prestado”</a:t>
            </a:r>
          </a:p>
          <a:p>
            <a:r>
              <a:rPr lang="es-ES" sz="900" dirty="0"/>
              <a:t>ID_ESTADO_ESCRITO: “Prestado”</a:t>
            </a:r>
          </a:p>
        </p:txBody>
      </p:sp>
      <p:sp>
        <p:nvSpPr>
          <p:cNvPr id="75" name="Rectángulo 74">
            <a:extLst>
              <a:ext uri="{FF2B5EF4-FFF2-40B4-BE49-F238E27FC236}">
                <a16:creationId xmlns:a16="http://schemas.microsoft.com/office/drawing/2014/main" id="{BAF5E6A6-0965-4824-9D95-9521F7E5C15D}"/>
              </a:ext>
            </a:extLst>
          </p:cNvPr>
          <p:cNvSpPr/>
          <p:nvPr/>
        </p:nvSpPr>
        <p:spPr>
          <a:xfrm>
            <a:off x="135062" y="5721771"/>
            <a:ext cx="2153588" cy="923330"/>
          </a:xfrm>
          <a:prstGeom prst="rect">
            <a:avLst/>
          </a:prstGeom>
        </p:spPr>
        <p:txBody>
          <a:bodyPr wrap="square">
            <a:spAutoFit/>
          </a:bodyPr>
          <a:lstStyle/>
          <a:p>
            <a:r>
              <a:rPr lang="es-ES" sz="900" dirty="0"/>
              <a:t>Opción Visor HORUS: </a:t>
            </a:r>
          </a:p>
          <a:p>
            <a:r>
              <a:rPr lang="es-ES" sz="900" u="sng" dirty="0"/>
              <a:t>“</a:t>
            </a:r>
            <a:r>
              <a:rPr lang="es-ES" sz="900" b="1" u="sng" dirty="0"/>
              <a:t>Solicitar devolución al Archivo</a:t>
            </a:r>
            <a:r>
              <a:rPr lang="es-ES" sz="900" u="sng" dirty="0"/>
              <a:t>”</a:t>
            </a:r>
          </a:p>
          <a:p>
            <a:r>
              <a:rPr lang="es-ES" sz="900" dirty="0"/>
              <a:t>Un determinado juzgado solicita</a:t>
            </a:r>
          </a:p>
          <a:p>
            <a:r>
              <a:rPr lang="es-ES" sz="900" dirty="0"/>
              <a:t>Devolución.</a:t>
            </a:r>
          </a:p>
          <a:p>
            <a:r>
              <a:rPr lang="es-ES" sz="900" dirty="0"/>
              <a:t>ID_ESTADO_PRESTAMO: “Prestado”</a:t>
            </a:r>
          </a:p>
          <a:p>
            <a:r>
              <a:rPr lang="es-ES" sz="900" dirty="0"/>
              <a:t>ID_ESTADO_ESCRITO: “Prestado”</a:t>
            </a:r>
          </a:p>
        </p:txBody>
      </p:sp>
      <p:sp>
        <p:nvSpPr>
          <p:cNvPr id="76" name="CuadroTexto 75">
            <a:extLst>
              <a:ext uri="{FF2B5EF4-FFF2-40B4-BE49-F238E27FC236}">
                <a16:creationId xmlns:a16="http://schemas.microsoft.com/office/drawing/2014/main" id="{203D2AD0-AE8F-4861-B83B-A9497015C73F}"/>
              </a:ext>
            </a:extLst>
          </p:cNvPr>
          <p:cNvSpPr txBox="1"/>
          <p:nvPr/>
        </p:nvSpPr>
        <p:spPr>
          <a:xfrm>
            <a:off x="2709157" y="5709997"/>
            <a:ext cx="2307042" cy="646331"/>
          </a:xfrm>
          <a:prstGeom prst="rect">
            <a:avLst/>
          </a:prstGeom>
          <a:noFill/>
        </p:spPr>
        <p:txBody>
          <a:bodyPr wrap="none" rtlCol="0">
            <a:spAutoFit/>
          </a:bodyPr>
          <a:lstStyle/>
          <a:p>
            <a:r>
              <a:rPr lang="es-ES" sz="900" b="1" u="sng" dirty="0" err="1"/>
              <a:t>Enradas</a:t>
            </a:r>
            <a:r>
              <a:rPr lang="es-ES" sz="900" b="1" u="sng" dirty="0"/>
              <a:t> / Imprimir devoluciones</a:t>
            </a:r>
          </a:p>
          <a:p>
            <a:r>
              <a:rPr lang="es-ES" sz="900" dirty="0"/>
              <a:t>Las devoluciones impresas se entregan</a:t>
            </a:r>
          </a:p>
          <a:p>
            <a:r>
              <a:rPr lang="es-ES" sz="900" dirty="0"/>
              <a:t> a un “mensajero” que recoge los escritos</a:t>
            </a:r>
          </a:p>
          <a:p>
            <a:r>
              <a:rPr lang="es-ES" sz="900" dirty="0"/>
              <a:t>y los entrega al Archivo</a:t>
            </a:r>
          </a:p>
        </p:txBody>
      </p:sp>
      <p:pic>
        <p:nvPicPr>
          <p:cNvPr id="77" name="Gráfico 76" descr="Hombre">
            <a:extLst>
              <a:ext uri="{FF2B5EF4-FFF2-40B4-BE49-F238E27FC236}">
                <a16:creationId xmlns:a16="http://schemas.microsoft.com/office/drawing/2014/main" id="{8DCB9E2B-1556-4014-9F9D-D25A929541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5231" y="4989551"/>
            <a:ext cx="405874" cy="428409"/>
          </a:xfrm>
          <a:prstGeom prst="rect">
            <a:avLst/>
          </a:prstGeom>
        </p:spPr>
      </p:pic>
      <p:sp>
        <p:nvSpPr>
          <p:cNvPr id="79" name="Elipse 78">
            <a:extLst>
              <a:ext uri="{FF2B5EF4-FFF2-40B4-BE49-F238E27FC236}">
                <a16:creationId xmlns:a16="http://schemas.microsoft.com/office/drawing/2014/main" id="{33DE6244-E673-4A55-83FB-B083C1E26BDC}"/>
              </a:ext>
            </a:extLst>
          </p:cNvPr>
          <p:cNvSpPr/>
          <p:nvPr/>
        </p:nvSpPr>
        <p:spPr>
          <a:xfrm>
            <a:off x="4954556" y="5510171"/>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cxnSp>
        <p:nvCxnSpPr>
          <p:cNvPr id="80" name="Conector recto 79">
            <a:extLst>
              <a:ext uri="{FF2B5EF4-FFF2-40B4-BE49-F238E27FC236}">
                <a16:creationId xmlns:a16="http://schemas.microsoft.com/office/drawing/2014/main" id="{D9E8A181-9334-410C-89F4-09319063C45E}"/>
              </a:ext>
            </a:extLst>
          </p:cNvPr>
          <p:cNvCxnSpPr>
            <a:cxnSpLocks/>
          </p:cNvCxnSpPr>
          <p:nvPr/>
        </p:nvCxnSpPr>
        <p:spPr>
          <a:xfrm>
            <a:off x="5037442" y="4940044"/>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81" name="Gráfico 80" descr="Hombre">
            <a:extLst>
              <a:ext uri="{FF2B5EF4-FFF2-40B4-BE49-F238E27FC236}">
                <a16:creationId xmlns:a16="http://schemas.microsoft.com/office/drawing/2014/main" id="{796BDDA7-60ED-4353-B688-5A0F2D675E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6553" y="5013786"/>
            <a:ext cx="405874" cy="428409"/>
          </a:xfrm>
          <a:prstGeom prst="rect">
            <a:avLst/>
          </a:prstGeom>
        </p:spPr>
      </p:pic>
      <p:sp>
        <p:nvSpPr>
          <p:cNvPr id="82" name="CuadroTexto 81">
            <a:extLst>
              <a:ext uri="{FF2B5EF4-FFF2-40B4-BE49-F238E27FC236}">
                <a16:creationId xmlns:a16="http://schemas.microsoft.com/office/drawing/2014/main" id="{866A149B-7832-4E62-8A66-5B5C6A4BD637}"/>
              </a:ext>
            </a:extLst>
          </p:cNvPr>
          <p:cNvSpPr txBox="1"/>
          <p:nvPr/>
        </p:nvSpPr>
        <p:spPr>
          <a:xfrm>
            <a:off x="5055342" y="5503810"/>
            <a:ext cx="2024913" cy="784830"/>
          </a:xfrm>
          <a:prstGeom prst="rect">
            <a:avLst/>
          </a:prstGeom>
          <a:noFill/>
        </p:spPr>
        <p:txBody>
          <a:bodyPr wrap="none" rtlCol="0">
            <a:spAutoFit/>
          </a:bodyPr>
          <a:lstStyle/>
          <a:p>
            <a:r>
              <a:rPr lang="es-ES" sz="900" b="1" u="sng" dirty="0"/>
              <a:t>Entradas / Validar Solicitud</a:t>
            </a:r>
          </a:p>
          <a:p>
            <a:r>
              <a:rPr lang="es-ES" sz="900" dirty="0"/>
              <a:t>Se validan los préstamos asociados</a:t>
            </a:r>
          </a:p>
          <a:p>
            <a:r>
              <a:rPr lang="es-ES" sz="900" dirty="0"/>
              <a:t>a la solicitud de devolución</a:t>
            </a:r>
          </a:p>
          <a:p>
            <a:r>
              <a:rPr lang="es-ES" sz="900" dirty="0"/>
              <a:t>Préstamo “Devuelto”.</a:t>
            </a:r>
          </a:p>
          <a:p>
            <a:endParaRPr lang="es-ES" sz="900" b="1" u="sng" dirty="0"/>
          </a:p>
        </p:txBody>
      </p:sp>
      <p:sp>
        <p:nvSpPr>
          <p:cNvPr id="83" name="CuadroTexto 82">
            <a:extLst>
              <a:ext uri="{FF2B5EF4-FFF2-40B4-BE49-F238E27FC236}">
                <a16:creationId xmlns:a16="http://schemas.microsoft.com/office/drawing/2014/main" id="{8EED3E2E-4848-4326-87B0-5F0264DA4B01}"/>
              </a:ext>
            </a:extLst>
          </p:cNvPr>
          <p:cNvSpPr txBox="1"/>
          <p:nvPr/>
        </p:nvSpPr>
        <p:spPr>
          <a:xfrm>
            <a:off x="5069231" y="4150390"/>
            <a:ext cx="2044149" cy="784830"/>
          </a:xfrm>
          <a:prstGeom prst="rect">
            <a:avLst/>
          </a:prstGeom>
          <a:noFill/>
        </p:spPr>
        <p:txBody>
          <a:bodyPr wrap="none" rtlCol="0">
            <a:spAutoFit/>
          </a:bodyPr>
          <a:lstStyle/>
          <a:p>
            <a:r>
              <a:rPr lang="es-ES" sz="900" b="1" u="sng" dirty="0"/>
              <a:t>Ordenes de Entrada / Pendientes</a:t>
            </a:r>
          </a:p>
          <a:p>
            <a:r>
              <a:rPr lang="es-ES" sz="900" dirty="0"/>
              <a:t>Se imprimen las órdenes de entrada</a:t>
            </a:r>
          </a:p>
          <a:p>
            <a:r>
              <a:rPr lang="es-ES" sz="900" dirty="0"/>
              <a:t>tipo DEVOLUCION.</a:t>
            </a:r>
          </a:p>
          <a:p>
            <a:r>
              <a:rPr lang="es-ES" sz="900" dirty="0"/>
              <a:t>ID_ESTADO_ESCRITO: “Devuelto”</a:t>
            </a:r>
          </a:p>
          <a:p>
            <a:endParaRPr lang="es-ES" sz="900" b="1" u="sng" dirty="0"/>
          </a:p>
        </p:txBody>
      </p:sp>
      <p:sp>
        <p:nvSpPr>
          <p:cNvPr id="85" name="Elipse 84">
            <a:extLst>
              <a:ext uri="{FF2B5EF4-FFF2-40B4-BE49-F238E27FC236}">
                <a16:creationId xmlns:a16="http://schemas.microsoft.com/office/drawing/2014/main" id="{E15E3810-C32C-48A6-B0A6-3D894897DB3C}"/>
              </a:ext>
            </a:extLst>
          </p:cNvPr>
          <p:cNvSpPr/>
          <p:nvPr/>
        </p:nvSpPr>
        <p:spPr>
          <a:xfrm>
            <a:off x="7035841" y="418765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86" name="Conector recto 85">
            <a:extLst>
              <a:ext uri="{FF2B5EF4-FFF2-40B4-BE49-F238E27FC236}">
                <a16:creationId xmlns:a16="http://schemas.microsoft.com/office/drawing/2014/main" id="{2BE0DFEE-D273-447A-846C-59393A8DE0C4}"/>
              </a:ext>
            </a:extLst>
          </p:cNvPr>
          <p:cNvCxnSpPr>
            <a:cxnSpLocks/>
          </p:cNvCxnSpPr>
          <p:nvPr/>
        </p:nvCxnSpPr>
        <p:spPr>
          <a:xfrm>
            <a:off x="7117877" y="4293096"/>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88" name="Gráfico 87" descr="Hombre">
            <a:extLst>
              <a:ext uri="{FF2B5EF4-FFF2-40B4-BE49-F238E27FC236}">
                <a16:creationId xmlns:a16="http://schemas.microsoft.com/office/drawing/2014/main" id="{D59C59AC-9850-436A-84DA-CA5C71AA58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0567" y="4504809"/>
            <a:ext cx="337656" cy="356403"/>
          </a:xfrm>
          <a:prstGeom prst="rect">
            <a:avLst/>
          </a:prstGeom>
        </p:spPr>
      </p:pic>
      <p:cxnSp>
        <p:nvCxnSpPr>
          <p:cNvPr id="87" name="Conector: angular 86">
            <a:extLst>
              <a:ext uri="{FF2B5EF4-FFF2-40B4-BE49-F238E27FC236}">
                <a16:creationId xmlns:a16="http://schemas.microsoft.com/office/drawing/2014/main" id="{BEE8A097-DF5B-45DD-84FD-CEC19BBE82D5}"/>
              </a:ext>
            </a:extLst>
          </p:cNvPr>
          <p:cNvCxnSpPr>
            <a:cxnSpLocks/>
            <a:stCxn id="30" idx="2"/>
          </p:cNvCxnSpPr>
          <p:nvPr/>
        </p:nvCxnSpPr>
        <p:spPr>
          <a:xfrm rot="10800000" flipV="1">
            <a:off x="2618983" y="2158930"/>
            <a:ext cx="5841703" cy="1353"/>
          </a:xfrm>
          <a:prstGeom prst="bentConnector3">
            <a:avLst>
              <a:gd name="adj1" fmla="val 50000"/>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a:extLst>
              <a:ext uri="{FF2B5EF4-FFF2-40B4-BE49-F238E27FC236}">
                <a16:creationId xmlns:a16="http://schemas.microsoft.com/office/drawing/2014/main" id="{9E153FD8-33B4-4E68-8B79-07A45773139B}"/>
              </a:ext>
            </a:extLst>
          </p:cNvPr>
          <p:cNvCxnSpPr>
            <a:cxnSpLocks/>
          </p:cNvCxnSpPr>
          <p:nvPr/>
        </p:nvCxnSpPr>
        <p:spPr>
          <a:xfrm flipH="1">
            <a:off x="2643040" y="2186794"/>
            <a:ext cx="20160" cy="1444127"/>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3" name="Triángulo isósceles 92">
            <a:extLst>
              <a:ext uri="{FF2B5EF4-FFF2-40B4-BE49-F238E27FC236}">
                <a16:creationId xmlns:a16="http://schemas.microsoft.com/office/drawing/2014/main" id="{75D5B2ED-C5C0-43FD-B7FE-3CEFAC168AA7}"/>
              </a:ext>
            </a:extLst>
          </p:cNvPr>
          <p:cNvSpPr/>
          <p:nvPr/>
        </p:nvSpPr>
        <p:spPr>
          <a:xfrm rot="16200000">
            <a:off x="4834373" y="2111052"/>
            <a:ext cx="144016" cy="1070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4" name="Rectángulo 93">
            <a:extLst>
              <a:ext uri="{FF2B5EF4-FFF2-40B4-BE49-F238E27FC236}">
                <a16:creationId xmlns:a16="http://schemas.microsoft.com/office/drawing/2014/main" id="{E53A1D99-E55F-4A9D-A023-A911B82FE683}"/>
              </a:ext>
            </a:extLst>
          </p:cNvPr>
          <p:cNvSpPr/>
          <p:nvPr/>
        </p:nvSpPr>
        <p:spPr>
          <a:xfrm>
            <a:off x="8085481" y="3795241"/>
            <a:ext cx="1633781" cy="784830"/>
          </a:xfrm>
          <a:prstGeom prst="rect">
            <a:avLst/>
          </a:prstGeom>
        </p:spPr>
        <p:txBody>
          <a:bodyPr wrap="none">
            <a:spAutoFit/>
          </a:bodyPr>
          <a:lstStyle/>
          <a:p>
            <a:r>
              <a:rPr lang="es-ES" sz="900" b="1" u="sng" dirty="0"/>
              <a:t>Salidas / Validar Petición</a:t>
            </a:r>
          </a:p>
          <a:p>
            <a:r>
              <a:rPr lang="es-ES" sz="900" dirty="0"/>
              <a:t>Los escritos y albarán se</a:t>
            </a:r>
          </a:p>
          <a:p>
            <a:r>
              <a:rPr lang="es-ES" sz="900" dirty="0"/>
              <a:t>remiten a la Sede solicitante</a:t>
            </a:r>
          </a:p>
          <a:p>
            <a:r>
              <a:rPr lang="es-ES" sz="900" dirty="0"/>
              <a:t>y se valida que todo ha ido</a:t>
            </a:r>
          </a:p>
          <a:p>
            <a:r>
              <a:rPr lang="es-ES" sz="900" dirty="0"/>
              <a:t>correcto.</a:t>
            </a:r>
          </a:p>
        </p:txBody>
      </p:sp>
      <p:pic>
        <p:nvPicPr>
          <p:cNvPr id="95" name="Gráfico 94" descr="Hombre">
            <a:extLst>
              <a:ext uri="{FF2B5EF4-FFF2-40B4-BE49-F238E27FC236}">
                <a16:creationId xmlns:a16="http://schemas.microsoft.com/office/drawing/2014/main" id="{E1E21385-D374-4C84-9662-CCA0C36A06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4393" y="3642190"/>
            <a:ext cx="405874" cy="428409"/>
          </a:xfrm>
          <a:prstGeom prst="rect">
            <a:avLst/>
          </a:prstGeom>
        </p:spPr>
      </p:pic>
      <p:sp>
        <p:nvSpPr>
          <p:cNvPr id="91" name="CuadroTexto 90">
            <a:extLst>
              <a:ext uri="{FF2B5EF4-FFF2-40B4-BE49-F238E27FC236}">
                <a16:creationId xmlns:a16="http://schemas.microsoft.com/office/drawing/2014/main" id="{70D9E7A2-E0BC-4B80-8D12-89695122875D}"/>
              </a:ext>
            </a:extLst>
          </p:cNvPr>
          <p:cNvSpPr txBox="1"/>
          <p:nvPr/>
        </p:nvSpPr>
        <p:spPr>
          <a:xfrm>
            <a:off x="7858798" y="4800751"/>
            <a:ext cx="1954381" cy="646331"/>
          </a:xfrm>
          <a:prstGeom prst="rect">
            <a:avLst/>
          </a:prstGeom>
          <a:noFill/>
        </p:spPr>
        <p:txBody>
          <a:bodyPr wrap="none" rtlCol="0">
            <a:spAutoFit/>
          </a:bodyPr>
          <a:lstStyle/>
          <a:p>
            <a:r>
              <a:rPr lang="es-ES" sz="900" b="1" u="sng" dirty="0"/>
              <a:t>Ordenes de Entrada / Validación</a:t>
            </a:r>
          </a:p>
          <a:p>
            <a:r>
              <a:rPr lang="es-ES" sz="900" dirty="0"/>
              <a:t>Las órdenes del escrito pasan a</a:t>
            </a:r>
          </a:p>
          <a:p>
            <a:r>
              <a:rPr lang="es-ES" sz="900" dirty="0"/>
              <a:t>“Finalizada”.</a:t>
            </a:r>
          </a:p>
          <a:p>
            <a:endParaRPr lang="es-ES" sz="900" b="1" u="sng" dirty="0"/>
          </a:p>
        </p:txBody>
      </p:sp>
      <p:sp>
        <p:nvSpPr>
          <p:cNvPr id="96" name="Elipse 95">
            <a:extLst>
              <a:ext uri="{FF2B5EF4-FFF2-40B4-BE49-F238E27FC236}">
                <a16:creationId xmlns:a16="http://schemas.microsoft.com/office/drawing/2014/main" id="{D2934856-582E-4511-9BA1-014D1BC99FBD}"/>
              </a:ext>
            </a:extLst>
          </p:cNvPr>
          <p:cNvSpPr/>
          <p:nvPr/>
        </p:nvSpPr>
        <p:spPr>
          <a:xfrm>
            <a:off x="7737010" y="546421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cxnSp>
        <p:nvCxnSpPr>
          <p:cNvPr id="97" name="Conector recto 96">
            <a:extLst>
              <a:ext uri="{FF2B5EF4-FFF2-40B4-BE49-F238E27FC236}">
                <a16:creationId xmlns:a16="http://schemas.microsoft.com/office/drawing/2014/main" id="{EC44405C-9334-49DD-AF9B-3FE4B84ECD82}"/>
              </a:ext>
            </a:extLst>
          </p:cNvPr>
          <p:cNvCxnSpPr>
            <a:cxnSpLocks/>
          </p:cNvCxnSpPr>
          <p:nvPr/>
        </p:nvCxnSpPr>
        <p:spPr>
          <a:xfrm>
            <a:off x="7819896" y="4894089"/>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98" name="Gráfico 97" descr="Hombre">
            <a:extLst>
              <a:ext uri="{FF2B5EF4-FFF2-40B4-BE49-F238E27FC236}">
                <a16:creationId xmlns:a16="http://schemas.microsoft.com/office/drawing/2014/main" id="{651438A8-5261-4868-895D-40BE615703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142" y="4952179"/>
            <a:ext cx="337656" cy="356403"/>
          </a:xfrm>
          <a:prstGeom prst="rect">
            <a:avLst/>
          </a:prstGeom>
        </p:spPr>
      </p:pic>
    </p:spTree>
    <p:extLst>
      <p:ext uri="{BB962C8B-B14F-4D97-AF65-F5344CB8AC3E}">
        <p14:creationId xmlns:p14="http://schemas.microsoft.com/office/powerpoint/2010/main" val="138096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1"/>
            <a:ext cx="9906000" cy="576064"/>
          </a:xfrm>
        </p:spPr>
        <p:txBody>
          <a:bodyPr/>
          <a:lstStyle/>
          <a:p>
            <a:r>
              <a:rPr lang="es-ES" sz="2000" dirty="0"/>
              <a:t>CICLO ALTA /ARCHIVADO – custodia interna I</a:t>
            </a:r>
          </a:p>
        </p:txBody>
      </p:sp>
      <p:sp>
        <p:nvSpPr>
          <p:cNvPr id="67" name="CuadroTexto 66">
            <a:extLst>
              <a:ext uri="{FF2B5EF4-FFF2-40B4-BE49-F238E27FC236}">
                <a16:creationId xmlns:a16="http://schemas.microsoft.com/office/drawing/2014/main" id="{8E88C168-F360-4AAE-9C57-302D548ED358}"/>
              </a:ext>
            </a:extLst>
          </p:cNvPr>
          <p:cNvSpPr txBox="1"/>
          <p:nvPr/>
        </p:nvSpPr>
        <p:spPr>
          <a:xfrm>
            <a:off x="370219" y="3429000"/>
            <a:ext cx="5177123"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ÓRDENES DE ENTRADA / UBICACIÓN: Ubicaciones caja</a:t>
            </a:r>
          </a:p>
        </p:txBody>
      </p:sp>
      <p:pic>
        <p:nvPicPr>
          <p:cNvPr id="70" name="Imagen 69">
            <a:extLst>
              <a:ext uri="{FF2B5EF4-FFF2-40B4-BE49-F238E27FC236}">
                <a16:creationId xmlns:a16="http://schemas.microsoft.com/office/drawing/2014/main" id="{D7B85198-3C5B-45E8-A441-14DBED2B94FE}"/>
              </a:ext>
            </a:extLst>
          </p:cNvPr>
          <p:cNvPicPr>
            <a:picLocks noChangeAspect="1"/>
          </p:cNvPicPr>
          <p:nvPr/>
        </p:nvPicPr>
        <p:blipFill rotWithShape="1">
          <a:blip r:embed="rId2"/>
          <a:srcRect t="9993"/>
          <a:stretch/>
        </p:blipFill>
        <p:spPr>
          <a:xfrm>
            <a:off x="632520" y="1086182"/>
            <a:ext cx="4652522" cy="2246490"/>
          </a:xfrm>
          <a:prstGeom prst="rect">
            <a:avLst/>
          </a:prstGeom>
          <a:ln w="9525">
            <a:solidFill>
              <a:schemeClr val="accent1">
                <a:shade val="50000"/>
              </a:schemeClr>
            </a:solidFill>
          </a:ln>
        </p:spPr>
      </p:pic>
      <p:pic>
        <p:nvPicPr>
          <p:cNvPr id="71" name="Imagen 70">
            <a:extLst>
              <a:ext uri="{FF2B5EF4-FFF2-40B4-BE49-F238E27FC236}">
                <a16:creationId xmlns:a16="http://schemas.microsoft.com/office/drawing/2014/main" id="{EBD11C27-DEA1-49BF-81D1-38173DB87AC2}"/>
              </a:ext>
            </a:extLst>
          </p:cNvPr>
          <p:cNvPicPr>
            <a:picLocks noChangeAspect="1"/>
          </p:cNvPicPr>
          <p:nvPr/>
        </p:nvPicPr>
        <p:blipFill rotWithShape="1">
          <a:blip r:embed="rId3"/>
          <a:srcRect t="17479" b="40515"/>
          <a:stretch/>
        </p:blipFill>
        <p:spPr>
          <a:xfrm>
            <a:off x="632520" y="3789457"/>
            <a:ext cx="5059430" cy="1140107"/>
          </a:xfrm>
          <a:prstGeom prst="rect">
            <a:avLst/>
          </a:prstGeom>
          <a:ln>
            <a:solidFill>
              <a:schemeClr val="accent1">
                <a:shade val="50000"/>
              </a:schemeClr>
            </a:solidFill>
          </a:ln>
        </p:spPr>
      </p:pic>
      <p:pic>
        <p:nvPicPr>
          <p:cNvPr id="72" name="Imagen 71">
            <a:extLst>
              <a:ext uri="{FF2B5EF4-FFF2-40B4-BE49-F238E27FC236}">
                <a16:creationId xmlns:a16="http://schemas.microsoft.com/office/drawing/2014/main" id="{35005732-6F0E-42AD-8F79-35CE9619B021}"/>
              </a:ext>
            </a:extLst>
          </p:cNvPr>
          <p:cNvPicPr>
            <a:picLocks noChangeAspect="1"/>
          </p:cNvPicPr>
          <p:nvPr/>
        </p:nvPicPr>
        <p:blipFill rotWithShape="1">
          <a:blip r:embed="rId4"/>
          <a:srcRect l="15787" t="23537" r="775" b="32823"/>
          <a:stretch/>
        </p:blipFill>
        <p:spPr>
          <a:xfrm>
            <a:off x="5385048" y="5116219"/>
            <a:ext cx="4401846" cy="1235070"/>
          </a:xfrm>
          <a:prstGeom prst="rect">
            <a:avLst/>
          </a:prstGeom>
          <a:ln>
            <a:solidFill>
              <a:schemeClr val="accent1">
                <a:shade val="50000"/>
              </a:schemeClr>
            </a:solidFill>
          </a:ln>
        </p:spPr>
      </p:pic>
      <p:sp>
        <p:nvSpPr>
          <p:cNvPr id="12" name="CuadroTexto 11">
            <a:extLst>
              <a:ext uri="{FF2B5EF4-FFF2-40B4-BE49-F238E27FC236}">
                <a16:creationId xmlns:a16="http://schemas.microsoft.com/office/drawing/2014/main" id="{314708F6-03AF-446C-8B84-BCF87F00DE14}"/>
              </a:ext>
            </a:extLst>
          </p:cNvPr>
          <p:cNvSpPr txBox="1"/>
          <p:nvPr/>
        </p:nvSpPr>
        <p:spPr>
          <a:xfrm>
            <a:off x="428442" y="809183"/>
            <a:ext cx="5460662"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ENTRADAS / NUEVA ENTRADA: Añadir escritos y cerrar caja</a:t>
            </a:r>
          </a:p>
        </p:txBody>
      </p:sp>
      <p:grpSp>
        <p:nvGrpSpPr>
          <p:cNvPr id="2" name="Grupo 1">
            <a:extLst>
              <a:ext uri="{FF2B5EF4-FFF2-40B4-BE49-F238E27FC236}">
                <a16:creationId xmlns:a16="http://schemas.microsoft.com/office/drawing/2014/main" id="{921C47D9-00FC-434F-8367-8888E7C1CD03}"/>
              </a:ext>
            </a:extLst>
          </p:cNvPr>
          <p:cNvGrpSpPr/>
          <p:nvPr/>
        </p:nvGrpSpPr>
        <p:grpSpPr>
          <a:xfrm>
            <a:off x="6249144" y="1358639"/>
            <a:ext cx="3293498" cy="1497360"/>
            <a:chOff x="5835966" y="1067544"/>
            <a:chExt cx="3293498" cy="1497360"/>
          </a:xfrm>
        </p:grpSpPr>
        <p:sp>
          <p:nvSpPr>
            <p:cNvPr id="66" name="Rectángulo 65">
              <a:extLst>
                <a:ext uri="{FF2B5EF4-FFF2-40B4-BE49-F238E27FC236}">
                  <a16:creationId xmlns:a16="http://schemas.microsoft.com/office/drawing/2014/main" id="{492E37DF-5C31-4BE6-8F35-D3707DAF447D}"/>
                </a:ext>
              </a:extLst>
            </p:cNvPr>
            <p:cNvSpPr/>
            <p:nvPr/>
          </p:nvSpPr>
          <p:spPr>
            <a:xfrm>
              <a:off x="5835966" y="1067544"/>
              <a:ext cx="3293498" cy="14973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Escanear o introducir un código de caja válido</a:t>
              </a:r>
            </a:p>
            <a:p>
              <a:pPr marL="628650" lvl="1" indent="-171450">
                <a:buFont typeface="Arial" panose="020B0604020202020204" pitchFamily="34" charset="0"/>
                <a:buChar char="•"/>
              </a:pPr>
              <a:r>
                <a:rPr lang="es-ES" sz="900" dirty="0">
                  <a:solidFill>
                    <a:srgbClr val="000000"/>
                  </a:solidFill>
                </a:rPr>
                <a:t>También se puede generar un código automático por la aplicación.</a:t>
              </a:r>
            </a:p>
            <a:p>
              <a:pPr marL="171450" indent="-171450">
                <a:buFont typeface="Wingdings" panose="05000000000000000000" pitchFamily="2" charset="2"/>
                <a:buChar char="ü"/>
              </a:pPr>
              <a:r>
                <a:rPr lang="es-ES" sz="900" dirty="0">
                  <a:solidFill>
                    <a:srgbClr val="000000"/>
                  </a:solidFill>
                </a:rPr>
                <a:t>Ir añadiendo códigos de barras válidos a la caja seleccionada.</a:t>
              </a:r>
            </a:p>
            <a:p>
              <a:pPr marL="628650" lvl="1" indent="-171450">
                <a:buFont typeface="Arial" panose="020B0604020202020204" pitchFamily="34" charset="0"/>
                <a:buChar char="•"/>
              </a:pPr>
              <a:r>
                <a:rPr lang="es-ES" sz="900" dirty="0">
                  <a:solidFill>
                    <a:srgbClr val="000000"/>
                  </a:solidFill>
                </a:rPr>
                <a:t>Antes de cerrar la caja, estos códigos de barras se pueden eliminar.</a:t>
              </a:r>
            </a:p>
            <a:p>
              <a:pPr marL="171450" indent="-171450">
                <a:buFont typeface="Wingdings" panose="05000000000000000000" pitchFamily="2" charset="2"/>
                <a:buChar char="ü"/>
              </a:pPr>
              <a:r>
                <a:rPr lang="es-ES" sz="900" dirty="0">
                  <a:solidFill>
                    <a:srgbClr val="000000"/>
                  </a:solidFill>
                </a:rPr>
                <a:t>Cerrar caja</a:t>
              </a:r>
            </a:p>
          </p:txBody>
        </p:sp>
        <p:sp>
          <p:nvSpPr>
            <p:cNvPr id="65" name="Elipse 64">
              <a:extLst>
                <a:ext uri="{FF2B5EF4-FFF2-40B4-BE49-F238E27FC236}">
                  <a16:creationId xmlns:a16="http://schemas.microsoft.com/office/drawing/2014/main" id="{D80A46A8-B770-4E6E-A91D-1D0E5A1B7BDE}"/>
                </a:ext>
              </a:extLst>
            </p:cNvPr>
            <p:cNvSpPr/>
            <p:nvPr/>
          </p:nvSpPr>
          <p:spPr>
            <a:xfrm>
              <a:off x="5890851" y="112047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grpSp>
      <p:grpSp>
        <p:nvGrpSpPr>
          <p:cNvPr id="3" name="Grupo 2">
            <a:extLst>
              <a:ext uri="{FF2B5EF4-FFF2-40B4-BE49-F238E27FC236}">
                <a16:creationId xmlns:a16="http://schemas.microsoft.com/office/drawing/2014/main" id="{5188B846-8BFB-4244-BE27-DC61FC108739}"/>
              </a:ext>
            </a:extLst>
          </p:cNvPr>
          <p:cNvGrpSpPr/>
          <p:nvPr/>
        </p:nvGrpSpPr>
        <p:grpSpPr>
          <a:xfrm>
            <a:off x="6366678" y="3739811"/>
            <a:ext cx="3293498" cy="850445"/>
            <a:chOff x="5889104" y="3541143"/>
            <a:chExt cx="3293498" cy="850445"/>
          </a:xfrm>
        </p:grpSpPr>
        <p:sp>
          <p:nvSpPr>
            <p:cNvPr id="69" name="Rectángulo 68">
              <a:extLst>
                <a:ext uri="{FF2B5EF4-FFF2-40B4-BE49-F238E27FC236}">
                  <a16:creationId xmlns:a16="http://schemas.microsoft.com/office/drawing/2014/main" id="{0A50DDFB-E6F9-44B9-999B-4979914974B2}"/>
                </a:ext>
              </a:extLst>
            </p:cNvPr>
            <p:cNvSpPr/>
            <p:nvPr/>
          </p:nvSpPr>
          <p:spPr>
            <a:xfrm>
              <a:off x="5889104" y="3541143"/>
              <a:ext cx="3293498" cy="8504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s-ES" sz="900" dirty="0">
                  <a:solidFill>
                    <a:srgbClr val="000000"/>
                  </a:solidFill>
                </a:rPr>
                <a:t>Se deben seleccionar las ubicaciones para la caja y sus escritos dentro de las que se encuentran disponibles.</a:t>
              </a:r>
            </a:p>
          </p:txBody>
        </p:sp>
        <p:sp>
          <p:nvSpPr>
            <p:cNvPr id="68" name="Elipse 67">
              <a:extLst>
                <a:ext uri="{FF2B5EF4-FFF2-40B4-BE49-F238E27FC236}">
                  <a16:creationId xmlns:a16="http://schemas.microsoft.com/office/drawing/2014/main" id="{F43F065C-47C1-4503-B87D-3E2FB75D33E0}"/>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grpSp>
      <p:cxnSp>
        <p:nvCxnSpPr>
          <p:cNvPr id="15" name="Conector recto de flecha 14">
            <a:extLst>
              <a:ext uri="{FF2B5EF4-FFF2-40B4-BE49-F238E27FC236}">
                <a16:creationId xmlns:a16="http://schemas.microsoft.com/office/drawing/2014/main" id="{D0598C2B-BF4E-4409-AE39-27B0EA109650}"/>
              </a:ext>
            </a:extLst>
          </p:cNvPr>
          <p:cNvCxnSpPr>
            <a:cxnSpLocks/>
            <a:stCxn id="70" idx="3"/>
          </p:cNvCxnSpPr>
          <p:nvPr/>
        </p:nvCxnSpPr>
        <p:spPr>
          <a:xfrm flipV="1">
            <a:off x="5285042" y="2205435"/>
            <a:ext cx="964102" cy="399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978983C3-7E14-491E-9D9F-1B5B1FB54449}"/>
              </a:ext>
            </a:extLst>
          </p:cNvPr>
          <p:cNvCxnSpPr>
            <a:cxnSpLocks/>
            <a:endCxn id="71" idx="3"/>
          </p:cNvCxnSpPr>
          <p:nvPr/>
        </p:nvCxnSpPr>
        <p:spPr>
          <a:xfrm flipH="1">
            <a:off x="5691950" y="4340918"/>
            <a:ext cx="674728" cy="18593"/>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9F88D368-20FF-4D24-96EC-6F90C8DE3369}"/>
              </a:ext>
            </a:extLst>
          </p:cNvPr>
          <p:cNvCxnSpPr>
            <a:cxnSpLocks/>
          </p:cNvCxnSpPr>
          <p:nvPr/>
        </p:nvCxnSpPr>
        <p:spPr>
          <a:xfrm flipH="1">
            <a:off x="7971710" y="4561657"/>
            <a:ext cx="1" cy="55456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56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509553"/>
          </a:xfrm>
        </p:spPr>
        <p:txBody>
          <a:bodyPr/>
          <a:lstStyle/>
          <a:p>
            <a:r>
              <a:rPr lang="es-ES" sz="2000" dirty="0"/>
              <a:t>Ciclo alta/archivado – custodia interna II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82428" y="3594465"/>
            <a:ext cx="3910558"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ÓRDENES DE ENTRADA / VALIDACIÓN</a:t>
            </a:r>
          </a:p>
        </p:txBody>
      </p:sp>
      <p:sp>
        <p:nvSpPr>
          <p:cNvPr id="75" name="CuadroTexto 74">
            <a:extLst>
              <a:ext uri="{FF2B5EF4-FFF2-40B4-BE49-F238E27FC236}">
                <a16:creationId xmlns:a16="http://schemas.microsoft.com/office/drawing/2014/main" id="{40A154A0-2549-42E7-A4D0-8C9ACD4D2A0B}"/>
              </a:ext>
            </a:extLst>
          </p:cNvPr>
          <p:cNvSpPr txBox="1"/>
          <p:nvPr/>
        </p:nvSpPr>
        <p:spPr>
          <a:xfrm>
            <a:off x="282428" y="834718"/>
            <a:ext cx="5555432"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ÓRDENES DE ENTRADA / PENDIENTES: Imprimir las órdenes</a:t>
            </a:r>
          </a:p>
        </p:txBody>
      </p:sp>
      <p:grpSp>
        <p:nvGrpSpPr>
          <p:cNvPr id="76" name="Grupo 75">
            <a:extLst>
              <a:ext uri="{FF2B5EF4-FFF2-40B4-BE49-F238E27FC236}">
                <a16:creationId xmlns:a16="http://schemas.microsoft.com/office/drawing/2014/main" id="{0021BC1D-1F1B-44E5-9C22-5CDD1C1EE0EA}"/>
              </a:ext>
            </a:extLst>
          </p:cNvPr>
          <p:cNvGrpSpPr/>
          <p:nvPr/>
        </p:nvGrpSpPr>
        <p:grpSpPr>
          <a:xfrm>
            <a:off x="6340022" y="1122100"/>
            <a:ext cx="3293498" cy="1082764"/>
            <a:chOff x="5889104" y="3541143"/>
            <a:chExt cx="3293498" cy="1082764"/>
          </a:xfrm>
        </p:grpSpPr>
        <p:sp>
          <p:nvSpPr>
            <p:cNvPr id="77" name="Rectángulo 76">
              <a:extLst>
                <a:ext uri="{FF2B5EF4-FFF2-40B4-BE49-F238E27FC236}">
                  <a16:creationId xmlns:a16="http://schemas.microsoft.com/office/drawing/2014/main" id="{0EFFD62E-E092-4044-906E-775BC2E7B250}"/>
                </a:ext>
              </a:extLst>
            </p:cNvPr>
            <p:cNvSpPr/>
            <p:nvPr/>
          </p:nvSpPr>
          <p:spPr>
            <a:xfrm>
              <a:off x="5889104" y="3541143"/>
              <a:ext cx="3293498" cy="1082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Selecciona e imprime las órdenes generadas para las cajas del escrito</a:t>
              </a:r>
            </a:p>
            <a:p>
              <a:pPr marL="628650" lvl="1" indent="-171450">
                <a:buFont typeface="Wingdings" panose="05000000000000000000" pitchFamily="2" charset="2"/>
                <a:buChar char="§"/>
              </a:pPr>
              <a:r>
                <a:rPr lang="es-ES" sz="900" dirty="0">
                  <a:solidFill>
                    <a:srgbClr val="000000"/>
                  </a:solidFill>
                </a:rPr>
                <a:t>Además se debe realizar el transporte físico de las cajas desde la entrada del registro a las ubicaciones indicadas en el impreso.</a:t>
              </a:r>
            </a:p>
          </p:txBody>
        </p:sp>
        <p:sp>
          <p:nvSpPr>
            <p:cNvPr id="78" name="Elipse 77">
              <a:extLst>
                <a:ext uri="{FF2B5EF4-FFF2-40B4-BE49-F238E27FC236}">
                  <a16:creationId xmlns:a16="http://schemas.microsoft.com/office/drawing/2014/main" id="{4765BE37-0949-49B8-A410-937E3424B0C5}"/>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grpSp>
      <p:grpSp>
        <p:nvGrpSpPr>
          <p:cNvPr id="79" name="Grupo 78">
            <a:extLst>
              <a:ext uri="{FF2B5EF4-FFF2-40B4-BE49-F238E27FC236}">
                <a16:creationId xmlns:a16="http://schemas.microsoft.com/office/drawing/2014/main" id="{6E928C24-4B2F-4F00-BDD4-73FDB55A26E9}"/>
              </a:ext>
            </a:extLst>
          </p:cNvPr>
          <p:cNvGrpSpPr/>
          <p:nvPr/>
        </p:nvGrpSpPr>
        <p:grpSpPr>
          <a:xfrm>
            <a:off x="6018338" y="3673319"/>
            <a:ext cx="3340076" cy="1195841"/>
            <a:chOff x="5874322" y="4281682"/>
            <a:chExt cx="3340076" cy="1044773"/>
          </a:xfrm>
        </p:grpSpPr>
        <p:sp>
          <p:nvSpPr>
            <p:cNvPr id="80" name="Rectángulo 79">
              <a:extLst>
                <a:ext uri="{FF2B5EF4-FFF2-40B4-BE49-F238E27FC236}">
                  <a16:creationId xmlns:a16="http://schemas.microsoft.com/office/drawing/2014/main" id="{455E9AFE-5B5E-4EEE-B524-50C7FB399560}"/>
                </a:ext>
              </a:extLst>
            </p:cNvPr>
            <p:cNvSpPr/>
            <p:nvPr/>
          </p:nvSpPr>
          <p:spPr>
            <a:xfrm>
              <a:off x="5874322" y="4281682"/>
              <a:ext cx="3340076" cy="10447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 validan las órdenes del impreso leyendo con el scanner o introduciendo el valor mediante teclado y posteriormente pulsando en “Validar”.</a:t>
              </a:r>
            </a:p>
            <a:p>
              <a:pPr marL="628650" lvl="1" indent="-171450">
                <a:buFont typeface="Wingdings" panose="05000000000000000000" pitchFamily="2" charset="2"/>
                <a:buChar char="§"/>
              </a:pPr>
              <a:r>
                <a:rPr lang="es-ES" sz="900" dirty="0">
                  <a:solidFill>
                    <a:srgbClr val="000000"/>
                  </a:solidFill>
                </a:rPr>
                <a:t>Las cajas pasarán a Depositada</a:t>
              </a:r>
            </a:p>
            <a:p>
              <a:pPr marL="628650" lvl="1" indent="-171450">
                <a:buFont typeface="Wingdings" panose="05000000000000000000" pitchFamily="2" charset="2"/>
                <a:buChar char="§"/>
              </a:pPr>
              <a:r>
                <a:rPr lang="es-ES" sz="900" dirty="0">
                  <a:solidFill>
                    <a:srgbClr val="000000"/>
                  </a:solidFill>
                </a:rPr>
                <a:t>Se visualizarán los ficheros desde el Visor HORUS para poder solicitarlos.</a:t>
              </a:r>
            </a:p>
          </p:txBody>
        </p:sp>
        <p:sp>
          <p:nvSpPr>
            <p:cNvPr id="81" name="Elipse 80">
              <a:extLst>
                <a:ext uri="{FF2B5EF4-FFF2-40B4-BE49-F238E27FC236}">
                  <a16:creationId xmlns:a16="http://schemas.microsoft.com/office/drawing/2014/main" id="{1F4ECB87-012E-4EE8-9F58-3C13F96364D6}"/>
                </a:ext>
              </a:extLst>
            </p:cNvPr>
            <p:cNvSpPr/>
            <p:nvPr/>
          </p:nvSpPr>
          <p:spPr>
            <a:xfrm>
              <a:off x="5968988" y="432539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grpSp>
      <p:pic>
        <p:nvPicPr>
          <p:cNvPr id="3" name="Imagen 2">
            <a:extLst>
              <a:ext uri="{FF2B5EF4-FFF2-40B4-BE49-F238E27FC236}">
                <a16:creationId xmlns:a16="http://schemas.microsoft.com/office/drawing/2014/main" id="{017A0BDE-FF4A-476E-8F09-0BD12F0D2D05}"/>
              </a:ext>
            </a:extLst>
          </p:cNvPr>
          <p:cNvPicPr>
            <a:picLocks noChangeAspect="1"/>
          </p:cNvPicPr>
          <p:nvPr/>
        </p:nvPicPr>
        <p:blipFill>
          <a:blip r:embed="rId2"/>
          <a:stretch>
            <a:fillRect/>
          </a:stretch>
        </p:blipFill>
        <p:spPr>
          <a:xfrm>
            <a:off x="560513" y="1145786"/>
            <a:ext cx="5256584" cy="2018975"/>
          </a:xfrm>
          <a:prstGeom prst="rect">
            <a:avLst/>
          </a:prstGeom>
          <a:ln>
            <a:solidFill>
              <a:schemeClr val="accent1">
                <a:shade val="50000"/>
              </a:schemeClr>
            </a:solidFill>
          </a:ln>
        </p:spPr>
      </p:pic>
      <p:pic>
        <p:nvPicPr>
          <p:cNvPr id="5" name="Imagen 4">
            <a:extLst>
              <a:ext uri="{FF2B5EF4-FFF2-40B4-BE49-F238E27FC236}">
                <a16:creationId xmlns:a16="http://schemas.microsoft.com/office/drawing/2014/main" id="{94D7BCA4-BB3E-450F-B87D-F5E48DB245ED}"/>
              </a:ext>
            </a:extLst>
          </p:cNvPr>
          <p:cNvPicPr>
            <a:picLocks noChangeAspect="1"/>
          </p:cNvPicPr>
          <p:nvPr/>
        </p:nvPicPr>
        <p:blipFill rotWithShape="1">
          <a:blip r:embed="rId3"/>
          <a:srcRect l="7348" t="51207" r="-7348" b="-8524"/>
          <a:stretch/>
        </p:blipFill>
        <p:spPr>
          <a:xfrm>
            <a:off x="6113004" y="2512600"/>
            <a:ext cx="3641811" cy="965289"/>
          </a:xfrm>
          <a:prstGeom prst="rect">
            <a:avLst/>
          </a:prstGeom>
          <a:ln>
            <a:solidFill>
              <a:schemeClr val="accent1">
                <a:shade val="50000"/>
              </a:schemeClr>
            </a:solidFill>
          </a:ln>
        </p:spPr>
      </p:pic>
      <p:cxnSp>
        <p:nvCxnSpPr>
          <p:cNvPr id="14" name="Conector recto de flecha 13">
            <a:extLst>
              <a:ext uri="{FF2B5EF4-FFF2-40B4-BE49-F238E27FC236}">
                <a16:creationId xmlns:a16="http://schemas.microsoft.com/office/drawing/2014/main" id="{D4A89D84-04F1-4D87-9655-48E4A4D829FC}"/>
              </a:ext>
            </a:extLst>
          </p:cNvPr>
          <p:cNvCxnSpPr>
            <a:cxnSpLocks/>
            <a:stCxn id="77" idx="1"/>
            <a:endCxn id="3" idx="3"/>
          </p:cNvCxnSpPr>
          <p:nvPr/>
        </p:nvCxnSpPr>
        <p:spPr>
          <a:xfrm flipH="1">
            <a:off x="5817097" y="1663482"/>
            <a:ext cx="522925" cy="49179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a:extLst>
              <a:ext uri="{FF2B5EF4-FFF2-40B4-BE49-F238E27FC236}">
                <a16:creationId xmlns:a16="http://schemas.microsoft.com/office/drawing/2014/main" id="{BEAF4427-E618-408C-BC07-43202E97E3F6}"/>
              </a:ext>
            </a:extLst>
          </p:cNvPr>
          <p:cNvCxnSpPr>
            <a:cxnSpLocks/>
            <a:stCxn id="77" idx="2"/>
            <a:endCxn id="5" idx="0"/>
          </p:cNvCxnSpPr>
          <p:nvPr/>
        </p:nvCxnSpPr>
        <p:spPr>
          <a:xfrm flipH="1">
            <a:off x="7933910" y="2204864"/>
            <a:ext cx="52861" cy="30773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15" name="Imagen 14" descr="Interfaz de usuario gráfica, Aplicación&#10;&#10;Descripción generada automáticamente">
            <a:extLst>
              <a:ext uri="{FF2B5EF4-FFF2-40B4-BE49-F238E27FC236}">
                <a16:creationId xmlns:a16="http://schemas.microsoft.com/office/drawing/2014/main" id="{B5C00261-3B2E-47C4-8A4D-644EBA8C4EA9}"/>
              </a:ext>
            </a:extLst>
          </p:cNvPr>
          <p:cNvPicPr>
            <a:picLocks noChangeAspect="1"/>
          </p:cNvPicPr>
          <p:nvPr/>
        </p:nvPicPr>
        <p:blipFill>
          <a:blip r:embed="rId4"/>
          <a:stretch>
            <a:fillRect/>
          </a:stretch>
        </p:blipFill>
        <p:spPr>
          <a:xfrm>
            <a:off x="560514" y="3933057"/>
            <a:ext cx="3031896" cy="1779157"/>
          </a:xfrm>
          <a:prstGeom prst="rect">
            <a:avLst/>
          </a:prstGeom>
          <a:ln>
            <a:solidFill>
              <a:schemeClr val="accent1">
                <a:shade val="50000"/>
              </a:schemeClr>
            </a:solidFill>
          </a:ln>
        </p:spPr>
      </p:pic>
      <p:pic>
        <p:nvPicPr>
          <p:cNvPr id="18" name="Imagen 17">
            <a:extLst>
              <a:ext uri="{FF2B5EF4-FFF2-40B4-BE49-F238E27FC236}">
                <a16:creationId xmlns:a16="http://schemas.microsoft.com/office/drawing/2014/main" id="{56987139-2345-4EB7-A009-E982F8E55A1E}"/>
              </a:ext>
            </a:extLst>
          </p:cNvPr>
          <p:cNvPicPr>
            <a:picLocks noChangeAspect="1"/>
          </p:cNvPicPr>
          <p:nvPr/>
        </p:nvPicPr>
        <p:blipFill rotWithShape="1">
          <a:blip r:embed="rId5"/>
          <a:srcRect l="15108" t="17309" r="2751" b="25742"/>
          <a:stretch/>
        </p:blipFill>
        <p:spPr>
          <a:xfrm>
            <a:off x="5889104" y="5042249"/>
            <a:ext cx="3600400" cy="1339079"/>
          </a:xfrm>
          <a:prstGeom prst="rect">
            <a:avLst/>
          </a:prstGeom>
          <a:ln>
            <a:solidFill>
              <a:schemeClr val="accent1">
                <a:shade val="50000"/>
              </a:schemeClr>
            </a:solidFill>
          </a:ln>
        </p:spPr>
      </p:pic>
      <p:cxnSp>
        <p:nvCxnSpPr>
          <p:cNvPr id="27" name="Conector recto de flecha 26">
            <a:extLst>
              <a:ext uri="{FF2B5EF4-FFF2-40B4-BE49-F238E27FC236}">
                <a16:creationId xmlns:a16="http://schemas.microsoft.com/office/drawing/2014/main" id="{1E5094F3-E2C2-40C2-93C5-D5F772216274}"/>
              </a:ext>
            </a:extLst>
          </p:cNvPr>
          <p:cNvCxnSpPr>
            <a:cxnSpLocks/>
          </p:cNvCxnSpPr>
          <p:nvPr/>
        </p:nvCxnSpPr>
        <p:spPr>
          <a:xfrm flipH="1">
            <a:off x="3592410" y="4149080"/>
            <a:ext cx="2425928" cy="28803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ector recto de flecha 28">
            <a:extLst>
              <a:ext uri="{FF2B5EF4-FFF2-40B4-BE49-F238E27FC236}">
                <a16:creationId xmlns:a16="http://schemas.microsoft.com/office/drawing/2014/main" id="{A9442F77-FC79-4A23-91D4-E1C1E39B3EDF}"/>
              </a:ext>
            </a:extLst>
          </p:cNvPr>
          <p:cNvCxnSpPr>
            <a:cxnSpLocks/>
            <a:endCxn id="18" idx="0"/>
          </p:cNvCxnSpPr>
          <p:nvPr/>
        </p:nvCxnSpPr>
        <p:spPr>
          <a:xfrm flipH="1">
            <a:off x="7689304" y="4849611"/>
            <a:ext cx="25504" cy="19263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86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1"/>
            <a:ext cx="9906000" cy="498726"/>
          </a:xfrm>
        </p:spPr>
        <p:txBody>
          <a:bodyPr/>
          <a:lstStyle/>
          <a:p>
            <a:r>
              <a:rPr lang="es-ES" sz="2000" dirty="0"/>
              <a:t>Ciclo PRÉSTAMO – custodia interna 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72480" y="3068960"/>
            <a:ext cx="4343561"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ÓRDENES SALIDA / PENDIENTES: Impresión</a:t>
            </a:r>
          </a:p>
        </p:txBody>
      </p:sp>
      <p:sp>
        <p:nvSpPr>
          <p:cNvPr id="75" name="CuadroTexto 74">
            <a:extLst>
              <a:ext uri="{FF2B5EF4-FFF2-40B4-BE49-F238E27FC236}">
                <a16:creationId xmlns:a16="http://schemas.microsoft.com/office/drawing/2014/main" id="{40A154A0-2549-42E7-A4D0-8C9ACD4D2A0B}"/>
              </a:ext>
            </a:extLst>
          </p:cNvPr>
          <p:cNvSpPr txBox="1"/>
          <p:nvPr/>
        </p:nvSpPr>
        <p:spPr>
          <a:xfrm>
            <a:off x="272480" y="836712"/>
            <a:ext cx="3602268"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SALIDAS/ SALIDAS: Crear Órdenes</a:t>
            </a:r>
          </a:p>
        </p:txBody>
      </p:sp>
      <p:grpSp>
        <p:nvGrpSpPr>
          <p:cNvPr id="76" name="Grupo 75">
            <a:extLst>
              <a:ext uri="{FF2B5EF4-FFF2-40B4-BE49-F238E27FC236}">
                <a16:creationId xmlns:a16="http://schemas.microsoft.com/office/drawing/2014/main" id="{0021BC1D-1F1B-44E5-9C22-5CDD1C1EE0EA}"/>
              </a:ext>
            </a:extLst>
          </p:cNvPr>
          <p:cNvGrpSpPr/>
          <p:nvPr/>
        </p:nvGrpSpPr>
        <p:grpSpPr>
          <a:xfrm>
            <a:off x="6105128" y="1122100"/>
            <a:ext cx="3293498" cy="1298788"/>
            <a:chOff x="5889104" y="3541143"/>
            <a:chExt cx="3293498" cy="1154772"/>
          </a:xfrm>
        </p:grpSpPr>
        <p:sp>
          <p:nvSpPr>
            <p:cNvPr id="77" name="Rectángulo 76">
              <a:extLst>
                <a:ext uri="{FF2B5EF4-FFF2-40B4-BE49-F238E27FC236}">
                  <a16:creationId xmlns:a16="http://schemas.microsoft.com/office/drawing/2014/main" id="{0EFFD62E-E092-4044-906E-775BC2E7B250}"/>
                </a:ext>
              </a:extLst>
            </p:cNvPr>
            <p:cNvSpPr/>
            <p:nvPr/>
          </p:nvSpPr>
          <p:spPr>
            <a:xfrm>
              <a:off x="5889104" y="3541143"/>
              <a:ext cx="3293498" cy="11547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Desde esta opción se lanza un préstamo solicitado previamente por el Visor HORUS.</a:t>
              </a:r>
            </a:p>
            <a:p>
              <a:pPr marL="171450" indent="-171450">
                <a:buFont typeface="Wingdings" panose="05000000000000000000" pitchFamily="2" charset="2"/>
                <a:buChar char="ü"/>
              </a:pPr>
              <a:r>
                <a:rPr lang="es-ES" sz="900" dirty="0">
                  <a:solidFill>
                    <a:srgbClr val="000000"/>
                  </a:solidFill>
                </a:rPr>
                <a:t>Marcar </a:t>
              </a:r>
              <a:r>
                <a:rPr lang="es-ES" sz="900" dirty="0" err="1">
                  <a:solidFill>
                    <a:srgbClr val="000000"/>
                  </a:solidFill>
                </a:rPr>
                <a:t>check</a:t>
              </a:r>
              <a:r>
                <a:rPr lang="es-ES" sz="900" dirty="0">
                  <a:solidFill>
                    <a:srgbClr val="000000"/>
                  </a:solidFill>
                </a:rPr>
                <a:t> box y </a:t>
              </a:r>
              <a:r>
                <a:rPr lang="es-ES" sz="900" dirty="0" err="1">
                  <a:solidFill>
                    <a:srgbClr val="000000"/>
                  </a:solidFill>
                </a:rPr>
                <a:t>pulsarr</a:t>
              </a:r>
              <a:r>
                <a:rPr lang="es-ES" sz="900" dirty="0">
                  <a:solidFill>
                    <a:srgbClr val="000000"/>
                  </a:solidFill>
                </a:rPr>
                <a:t> en “Crear Órdenes”. La aplicación deberá validar:</a:t>
              </a:r>
            </a:p>
            <a:p>
              <a:pPr marL="685800" lvl="1" indent="-228600">
                <a:buFont typeface="Wingdings" panose="05000000000000000000" pitchFamily="2" charset="2"/>
                <a:buChar char="§"/>
              </a:pPr>
              <a:r>
                <a:rPr lang="es-ES" sz="900" dirty="0">
                  <a:solidFill>
                    <a:srgbClr val="000000"/>
                  </a:solidFill>
                </a:rPr>
                <a:t>Correcto estado del escrito</a:t>
              </a:r>
            </a:p>
            <a:p>
              <a:pPr marL="685800" lvl="1" indent="-228600">
                <a:buFont typeface="Wingdings" panose="05000000000000000000" pitchFamily="2" charset="2"/>
                <a:buChar char="§"/>
              </a:pPr>
              <a:r>
                <a:rPr lang="es-ES" sz="900" dirty="0">
                  <a:solidFill>
                    <a:srgbClr val="000000"/>
                  </a:solidFill>
                </a:rPr>
                <a:t>Sin cajas en uso</a:t>
              </a:r>
            </a:p>
            <a:p>
              <a:pPr marL="171450" indent="-171450">
                <a:buFont typeface="Wingdings" panose="05000000000000000000" pitchFamily="2" charset="2"/>
                <a:buChar char="ü"/>
              </a:pPr>
              <a:r>
                <a:rPr lang="es-ES" sz="900" dirty="0">
                  <a:solidFill>
                    <a:srgbClr val="000000"/>
                  </a:solidFill>
                </a:rPr>
                <a:t>Si todo es correcto se indica el número de órdenes creadas y desaparecen los préstamos de la pantalla.</a:t>
              </a:r>
            </a:p>
          </p:txBody>
        </p:sp>
        <p:sp>
          <p:nvSpPr>
            <p:cNvPr id="78" name="Elipse 77">
              <a:extLst>
                <a:ext uri="{FF2B5EF4-FFF2-40B4-BE49-F238E27FC236}">
                  <a16:creationId xmlns:a16="http://schemas.microsoft.com/office/drawing/2014/main" id="{4765BE37-0949-49B8-A410-937E3424B0C5}"/>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grpSp>
      <p:grpSp>
        <p:nvGrpSpPr>
          <p:cNvPr id="79" name="Grupo 78">
            <a:extLst>
              <a:ext uri="{FF2B5EF4-FFF2-40B4-BE49-F238E27FC236}">
                <a16:creationId xmlns:a16="http://schemas.microsoft.com/office/drawing/2014/main" id="{6E928C24-4B2F-4F00-BDD4-73FDB55A26E9}"/>
              </a:ext>
            </a:extLst>
          </p:cNvPr>
          <p:cNvGrpSpPr/>
          <p:nvPr/>
        </p:nvGrpSpPr>
        <p:grpSpPr>
          <a:xfrm>
            <a:off x="6033120" y="3140968"/>
            <a:ext cx="3293498" cy="959872"/>
            <a:chOff x="5889104" y="3541143"/>
            <a:chExt cx="3293498" cy="959872"/>
          </a:xfrm>
        </p:grpSpPr>
        <p:sp>
          <p:nvSpPr>
            <p:cNvPr id="80" name="Rectángulo 79">
              <a:extLst>
                <a:ext uri="{FF2B5EF4-FFF2-40B4-BE49-F238E27FC236}">
                  <a16:creationId xmlns:a16="http://schemas.microsoft.com/office/drawing/2014/main" id="{455E9AFE-5B5E-4EEE-B524-50C7FB399560}"/>
                </a:ext>
              </a:extLst>
            </p:cNvPr>
            <p:cNvSpPr/>
            <p:nvPr/>
          </p:nvSpPr>
          <p:spPr>
            <a:xfrm>
              <a:off x="5889104" y="3541143"/>
              <a:ext cx="3293498" cy="9598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s-ES" sz="900" dirty="0">
                  <a:solidFill>
                    <a:srgbClr val="000000"/>
                  </a:solidFill>
                </a:rPr>
                <a:t>Se seleccionan las ordenes que se deseen para imprimir el impreso.</a:t>
              </a:r>
            </a:p>
            <a:p>
              <a:pPr marL="171450" indent="-171450">
                <a:buFont typeface="Wingdings" panose="05000000000000000000" pitchFamily="2" charset="2"/>
                <a:buChar char="ü"/>
              </a:pPr>
              <a:r>
                <a:rPr lang="es-ES" sz="900" dirty="0">
                  <a:solidFill>
                    <a:srgbClr val="000000"/>
                  </a:solidFill>
                </a:rPr>
                <a:t>Se seleccionarán físicamente los documentos de las cajas para trasladarlos a la salida del Archivo.</a:t>
              </a:r>
            </a:p>
          </p:txBody>
        </p:sp>
        <p:sp>
          <p:nvSpPr>
            <p:cNvPr id="81" name="Elipse 80">
              <a:extLst>
                <a:ext uri="{FF2B5EF4-FFF2-40B4-BE49-F238E27FC236}">
                  <a16:creationId xmlns:a16="http://schemas.microsoft.com/office/drawing/2014/main" id="{1F4ECB87-012E-4EE8-9F58-3C13F96364D6}"/>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grpSp>
      <p:pic>
        <p:nvPicPr>
          <p:cNvPr id="2" name="Imagen 1">
            <a:extLst>
              <a:ext uri="{FF2B5EF4-FFF2-40B4-BE49-F238E27FC236}">
                <a16:creationId xmlns:a16="http://schemas.microsoft.com/office/drawing/2014/main" id="{AB12131C-067F-4989-ADDE-FF953ABFD338}"/>
              </a:ext>
            </a:extLst>
          </p:cNvPr>
          <p:cNvPicPr>
            <a:picLocks noChangeAspect="1"/>
          </p:cNvPicPr>
          <p:nvPr/>
        </p:nvPicPr>
        <p:blipFill rotWithShape="1">
          <a:blip r:embed="rId2"/>
          <a:srcRect t="17309" r="2024" b="24255"/>
          <a:stretch/>
        </p:blipFill>
        <p:spPr>
          <a:xfrm>
            <a:off x="576064" y="1214724"/>
            <a:ext cx="4736976" cy="1515642"/>
          </a:xfrm>
          <a:prstGeom prst="rect">
            <a:avLst/>
          </a:prstGeom>
          <a:ln>
            <a:solidFill>
              <a:schemeClr val="accent1">
                <a:shade val="50000"/>
              </a:schemeClr>
            </a:solidFill>
          </a:ln>
        </p:spPr>
      </p:pic>
      <p:pic>
        <p:nvPicPr>
          <p:cNvPr id="3" name="Imagen 2">
            <a:extLst>
              <a:ext uri="{FF2B5EF4-FFF2-40B4-BE49-F238E27FC236}">
                <a16:creationId xmlns:a16="http://schemas.microsoft.com/office/drawing/2014/main" id="{3963D921-0353-43A5-895D-086EDAD3D1A4}"/>
              </a:ext>
            </a:extLst>
          </p:cNvPr>
          <p:cNvPicPr>
            <a:picLocks noChangeAspect="1"/>
          </p:cNvPicPr>
          <p:nvPr/>
        </p:nvPicPr>
        <p:blipFill rotWithShape="1">
          <a:blip r:embed="rId3"/>
          <a:srcRect t="10045" r="1297" b="7052"/>
          <a:stretch/>
        </p:blipFill>
        <p:spPr>
          <a:xfrm>
            <a:off x="576064" y="3394459"/>
            <a:ext cx="4802023" cy="2078700"/>
          </a:xfrm>
          <a:prstGeom prst="rect">
            <a:avLst/>
          </a:prstGeom>
          <a:ln>
            <a:solidFill>
              <a:schemeClr val="accent1">
                <a:shade val="50000"/>
              </a:schemeClr>
            </a:solidFill>
          </a:ln>
        </p:spPr>
      </p:pic>
      <p:pic>
        <p:nvPicPr>
          <p:cNvPr id="5" name="Imagen 4">
            <a:extLst>
              <a:ext uri="{FF2B5EF4-FFF2-40B4-BE49-F238E27FC236}">
                <a16:creationId xmlns:a16="http://schemas.microsoft.com/office/drawing/2014/main" id="{A71F259B-7DC7-4528-93A7-FE1CA65EF680}"/>
              </a:ext>
            </a:extLst>
          </p:cNvPr>
          <p:cNvPicPr>
            <a:picLocks noChangeAspect="1"/>
          </p:cNvPicPr>
          <p:nvPr/>
        </p:nvPicPr>
        <p:blipFill rotWithShape="1">
          <a:blip r:embed="rId4"/>
          <a:srcRect l="2907" t="15731" r="25128" b="21033"/>
          <a:stretch/>
        </p:blipFill>
        <p:spPr>
          <a:xfrm>
            <a:off x="5964690" y="4535574"/>
            <a:ext cx="3384376" cy="1595369"/>
          </a:xfrm>
          <a:prstGeom prst="rect">
            <a:avLst/>
          </a:prstGeom>
          <a:ln>
            <a:solidFill>
              <a:schemeClr val="accent1">
                <a:shade val="50000"/>
              </a:schemeClr>
            </a:solidFill>
          </a:ln>
        </p:spPr>
      </p:pic>
      <p:cxnSp>
        <p:nvCxnSpPr>
          <p:cNvPr id="14" name="Conector recto de flecha 13">
            <a:extLst>
              <a:ext uri="{FF2B5EF4-FFF2-40B4-BE49-F238E27FC236}">
                <a16:creationId xmlns:a16="http://schemas.microsoft.com/office/drawing/2014/main" id="{FC852D09-98E4-4E50-8BD7-93FB4CD73ED6}"/>
              </a:ext>
            </a:extLst>
          </p:cNvPr>
          <p:cNvCxnSpPr>
            <a:cxnSpLocks/>
          </p:cNvCxnSpPr>
          <p:nvPr/>
        </p:nvCxnSpPr>
        <p:spPr>
          <a:xfrm flipH="1">
            <a:off x="5572204" y="3717032"/>
            <a:ext cx="450918" cy="38380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77ED658D-D656-4851-B782-DDD51859E83E}"/>
              </a:ext>
            </a:extLst>
          </p:cNvPr>
          <p:cNvCxnSpPr>
            <a:cxnSpLocks/>
            <a:stCxn id="80" idx="2"/>
            <a:endCxn id="5" idx="0"/>
          </p:cNvCxnSpPr>
          <p:nvPr/>
        </p:nvCxnSpPr>
        <p:spPr>
          <a:xfrm flipH="1">
            <a:off x="7656878" y="4100840"/>
            <a:ext cx="22991" cy="43473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a:extLst>
              <a:ext uri="{FF2B5EF4-FFF2-40B4-BE49-F238E27FC236}">
                <a16:creationId xmlns:a16="http://schemas.microsoft.com/office/drawing/2014/main" id="{F0DAE010-43EC-4FA4-8D8C-0EAB06154F5A}"/>
              </a:ext>
            </a:extLst>
          </p:cNvPr>
          <p:cNvCxnSpPr>
            <a:cxnSpLocks/>
            <a:stCxn id="2" idx="3"/>
            <a:endCxn id="77" idx="1"/>
          </p:cNvCxnSpPr>
          <p:nvPr/>
        </p:nvCxnSpPr>
        <p:spPr>
          <a:xfrm flipV="1">
            <a:off x="5313040" y="1771494"/>
            <a:ext cx="792088" cy="201051"/>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30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537855"/>
          </a:xfrm>
        </p:spPr>
        <p:txBody>
          <a:bodyPr/>
          <a:lstStyle/>
          <a:p>
            <a:r>
              <a:rPr lang="es-ES" sz="2000" dirty="0"/>
              <a:t>Ciclo PRÉSTAMO – custodia interna II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72480" y="836712"/>
            <a:ext cx="5881803"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ÓRDENES SALIDA / VALIDACIÓN: Validación órdenes del impreso</a:t>
            </a:r>
          </a:p>
        </p:txBody>
      </p:sp>
      <p:sp>
        <p:nvSpPr>
          <p:cNvPr id="80" name="Rectángulo 79">
            <a:extLst>
              <a:ext uri="{FF2B5EF4-FFF2-40B4-BE49-F238E27FC236}">
                <a16:creationId xmlns:a16="http://schemas.microsoft.com/office/drawing/2014/main" id="{455E9AFE-5B5E-4EEE-B524-50C7FB399560}"/>
              </a:ext>
            </a:extLst>
          </p:cNvPr>
          <p:cNvSpPr/>
          <p:nvPr/>
        </p:nvSpPr>
        <p:spPr>
          <a:xfrm>
            <a:off x="6056853" y="1088739"/>
            <a:ext cx="3570422" cy="20348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Después de recoger los escritos deberá validar que verdaderamente se encontraban en las cajas y en las ubicaciones especificadas</a:t>
            </a:r>
          </a:p>
          <a:p>
            <a:pPr marL="171450" indent="-171450">
              <a:buFont typeface="Wingdings" panose="05000000000000000000" pitchFamily="2" charset="2"/>
              <a:buChar char="ü"/>
            </a:pPr>
            <a:r>
              <a:rPr lang="es-ES" sz="900" dirty="0">
                <a:solidFill>
                  <a:srgbClr val="000000"/>
                </a:solidFill>
              </a:rPr>
              <a:t>Se introduce o escanea el código de impresión facilitado en las órdenes de salida.</a:t>
            </a:r>
          </a:p>
          <a:p>
            <a:pPr marL="171450" indent="-171450">
              <a:buFont typeface="Wingdings" panose="05000000000000000000" pitchFamily="2" charset="2"/>
              <a:buChar char="ü"/>
            </a:pPr>
            <a:r>
              <a:rPr lang="es-ES" sz="900" dirty="0">
                <a:solidFill>
                  <a:srgbClr val="000000"/>
                </a:solidFill>
              </a:rPr>
              <a:t>Pulsando en “Validar”, se valida que todo ha ido correctamente.</a:t>
            </a:r>
          </a:p>
          <a:p>
            <a:pPr marL="628650" lvl="1" indent="-171450">
              <a:buFont typeface="Wingdings" panose="05000000000000000000" pitchFamily="2" charset="2"/>
              <a:buChar char="§"/>
            </a:pPr>
            <a:r>
              <a:rPr lang="es-ES" sz="900" dirty="0">
                <a:solidFill>
                  <a:srgbClr val="000000"/>
                </a:solidFill>
              </a:rPr>
              <a:t>Seleccionando el </a:t>
            </a:r>
            <a:r>
              <a:rPr lang="es-ES" sz="900" dirty="0" err="1">
                <a:solidFill>
                  <a:srgbClr val="000000"/>
                </a:solidFill>
              </a:rPr>
              <a:t>check</a:t>
            </a:r>
            <a:r>
              <a:rPr lang="es-ES" sz="900" dirty="0">
                <a:solidFill>
                  <a:srgbClr val="000000"/>
                </a:solidFill>
              </a:rPr>
              <a:t> se podría anular si el documento a recoger no se encontrara en la caja</a:t>
            </a:r>
          </a:p>
          <a:p>
            <a:pPr marL="171450" lvl="1" indent="-171450">
              <a:buFont typeface="Wingdings" panose="05000000000000000000" pitchFamily="2" charset="2"/>
              <a:buChar char="ü"/>
            </a:pPr>
            <a:r>
              <a:rPr lang="es-ES" sz="900" dirty="0">
                <a:solidFill>
                  <a:srgbClr val="000000"/>
                </a:solidFill>
              </a:rPr>
              <a:t>Se imprime el albarán, dando por finalizada la petición de préstamo.</a:t>
            </a:r>
          </a:p>
          <a:p>
            <a:pPr marL="628650" lvl="1" indent="-171450">
              <a:buFont typeface="Wingdings" panose="05000000000000000000" pitchFamily="2" charset="2"/>
              <a:buChar char="§"/>
            </a:pPr>
            <a:endParaRPr lang="es-ES" sz="900" dirty="0">
              <a:solidFill>
                <a:srgbClr val="000000"/>
              </a:solidFill>
            </a:endParaRPr>
          </a:p>
          <a:p>
            <a:pPr lvl="1"/>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p:txBody>
      </p:sp>
      <p:sp>
        <p:nvSpPr>
          <p:cNvPr id="81" name="Elipse 80">
            <a:extLst>
              <a:ext uri="{FF2B5EF4-FFF2-40B4-BE49-F238E27FC236}">
                <a16:creationId xmlns:a16="http://schemas.microsoft.com/office/drawing/2014/main" id="{1F4ECB87-012E-4EE8-9F58-3C13F96364D6}"/>
              </a:ext>
            </a:extLst>
          </p:cNvPr>
          <p:cNvSpPr/>
          <p:nvPr/>
        </p:nvSpPr>
        <p:spPr>
          <a:xfrm>
            <a:off x="6107877" y="1104507"/>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14" name="Conector recto de flecha 13">
            <a:extLst>
              <a:ext uri="{FF2B5EF4-FFF2-40B4-BE49-F238E27FC236}">
                <a16:creationId xmlns:a16="http://schemas.microsoft.com/office/drawing/2014/main" id="{FC852D09-98E4-4E50-8BD7-93FB4CD73ED6}"/>
              </a:ext>
            </a:extLst>
          </p:cNvPr>
          <p:cNvCxnSpPr>
            <a:cxnSpLocks/>
          </p:cNvCxnSpPr>
          <p:nvPr/>
        </p:nvCxnSpPr>
        <p:spPr>
          <a:xfrm flipH="1">
            <a:off x="5000572" y="1916832"/>
            <a:ext cx="1029095" cy="7779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77ED658D-D656-4851-B782-DDD51859E83E}"/>
              </a:ext>
            </a:extLst>
          </p:cNvPr>
          <p:cNvCxnSpPr>
            <a:cxnSpLocks/>
          </p:cNvCxnSpPr>
          <p:nvPr/>
        </p:nvCxnSpPr>
        <p:spPr>
          <a:xfrm flipH="1">
            <a:off x="7761312" y="3053596"/>
            <a:ext cx="345888" cy="582395"/>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6" name="Imagen 5">
            <a:extLst>
              <a:ext uri="{FF2B5EF4-FFF2-40B4-BE49-F238E27FC236}">
                <a16:creationId xmlns:a16="http://schemas.microsoft.com/office/drawing/2014/main" id="{EC0FE567-0101-4772-8251-D52D5181218F}"/>
              </a:ext>
            </a:extLst>
          </p:cNvPr>
          <p:cNvPicPr>
            <a:picLocks noChangeAspect="1"/>
          </p:cNvPicPr>
          <p:nvPr/>
        </p:nvPicPr>
        <p:blipFill rotWithShape="1">
          <a:blip r:embed="rId2"/>
          <a:srcRect t="18158" r="34439" b="28622"/>
          <a:stretch/>
        </p:blipFill>
        <p:spPr>
          <a:xfrm>
            <a:off x="560387" y="1196752"/>
            <a:ext cx="4278404" cy="1863176"/>
          </a:xfrm>
          <a:prstGeom prst="rect">
            <a:avLst/>
          </a:prstGeom>
          <a:ln>
            <a:solidFill>
              <a:schemeClr val="accent1">
                <a:shade val="50000"/>
              </a:schemeClr>
            </a:solidFill>
          </a:ln>
        </p:spPr>
      </p:pic>
      <p:pic>
        <p:nvPicPr>
          <p:cNvPr id="7" name="Imagen 6">
            <a:extLst>
              <a:ext uri="{FF2B5EF4-FFF2-40B4-BE49-F238E27FC236}">
                <a16:creationId xmlns:a16="http://schemas.microsoft.com/office/drawing/2014/main" id="{D55EAC26-B2EA-4717-88A2-1CEA98DBAE6B}"/>
              </a:ext>
            </a:extLst>
          </p:cNvPr>
          <p:cNvPicPr>
            <a:picLocks noChangeAspect="1"/>
          </p:cNvPicPr>
          <p:nvPr/>
        </p:nvPicPr>
        <p:blipFill rotWithShape="1">
          <a:blip r:embed="rId3"/>
          <a:srcRect l="15107" t="17309" r="1297" b="23998"/>
          <a:stretch/>
        </p:blipFill>
        <p:spPr>
          <a:xfrm>
            <a:off x="4664968" y="3635991"/>
            <a:ext cx="4994632" cy="1881241"/>
          </a:xfrm>
          <a:prstGeom prst="rect">
            <a:avLst/>
          </a:prstGeom>
          <a:ln>
            <a:solidFill>
              <a:schemeClr val="accent1">
                <a:shade val="50000"/>
              </a:schemeClr>
            </a:solidFill>
          </a:ln>
        </p:spPr>
      </p:pic>
      <p:pic>
        <p:nvPicPr>
          <p:cNvPr id="12" name="Imagen 11">
            <a:extLst>
              <a:ext uri="{FF2B5EF4-FFF2-40B4-BE49-F238E27FC236}">
                <a16:creationId xmlns:a16="http://schemas.microsoft.com/office/drawing/2014/main" id="{32C37603-1C91-439A-9B70-67B50FCC303F}"/>
              </a:ext>
            </a:extLst>
          </p:cNvPr>
          <p:cNvPicPr>
            <a:picLocks noChangeAspect="1"/>
          </p:cNvPicPr>
          <p:nvPr/>
        </p:nvPicPr>
        <p:blipFill rotWithShape="1">
          <a:blip r:embed="rId4"/>
          <a:srcRect l="3045" t="14403" r="26541" b="2361"/>
          <a:stretch/>
        </p:blipFill>
        <p:spPr>
          <a:xfrm>
            <a:off x="704529" y="3781597"/>
            <a:ext cx="3024336" cy="1917860"/>
          </a:xfrm>
          <a:prstGeom prst="rect">
            <a:avLst/>
          </a:prstGeom>
          <a:ln>
            <a:solidFill>
              <a:schemeClr val="accent1"/>
            </a:solidFill>
          </a:ln>
        </p:spPr>
      </p:pic>
      <p:cxnSp>
        <p:nvCxnSpPr>
          <p:cNvPr id="23" name="Conector recto de flecha 22">
            <a:extLst>
              <a:ext uri="{FF2B5EF4-FFF2-40B4-BE49-F238E27FC236}">
                <a16:creationId xmlns:a16="http://schemas.microsoft.com/office/drawing/2014/main" id="{C0E63813-49CB-4B80-A2CA-46A86596328C}"/>
              </a:ext>
            </a:extLst>
          </p:cNvPr>
          <p:cNvCxnSpPr>
            <a:cxnSpLocks/>
          </p:cNvCxnSpPr>
          <p:nvPr/>
        </p:nvCxnSpPr>
        <p:spPr>
          <a:xfrm flipH="1">
            <a:off x="3728865" y="4053677"/>
            <a:ext cx="936104" cy="455443"/>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51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1"/>
            <a:ext cx="9906000" cy="504056"/>
          </a:xfrm>
        </p:spPr>
        <p:txBody>
          <a:bodyPr/>
          <a:lstStyle/>
          <a:p>
            <a:r>
              <a:rPr lang="es-ES" sz="2000" dirty="0"/>
              <a:t>Ciclo PRÉSTAMO – custodia interna III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72480" y="836712"/>
            <a:ext cx="3278270"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SALIDAS / VALIDAR PETICIÓN</a:t>
            </a:r>
          </a:p>
        </p:txBody>
      </p:sp>
      <p:sp>
        <p:nvSpPr>
          <p:cNvPr id="80" name="Rectángulo 79">
            <a:extLst>
              <a:ext uri="{FF2B5EF4-FFF2-40B4-BE49-F238E27FC236}">
                <a16:creationId xmlns:a16="http://schemas.microsoft.com/office/drawing/2014/main" id="{455E9AFE-5B5E-4EEE-B524-50C7FB399560}"/>
              </a:ext>
            </a:extLst>
          </p:cNvPr>
          <p:cNvSpPr/>
          <p:nvPr/>
        </p:nvSpPr>
        <p:spPr>
          <a:xfrm>
            <a:off x="6056853" y="1088739"/>
            <a:ext cx="3570422" cy="133214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 introduce el código de la petición</a:t>
            </a:r>
          </a:p>
          <a:p>
            <a:pPr marL="171450" indent="-171450">
              <a:buFont typeface="Wingdings" panose="05000000000000000000" pitchFamily="2" charset="2"/>
              <a:buChar char="ü"/>
            </a:pPr>
            <a:r>
              <a:rPr lang="es-ES" sz="900" dirty="0">
                <a:solidFill>
                  <a:srgbClr val="000000"/>
                </a:solidFill>
              </a:rPr>
              <a:t>Si la petición se puede validar, se muestran en la siguiente pantalla los datos de la petición y se  pulsa en “Validar”.</a:t>
            </a:r>
          </a:p>
          <a:p>
            <a:pPr marL="628650" lvl="1" indent="-171450">
              <a:buFont typeface="Wingdings" panose="05000000000000000000" pitchFamily="2" charset="2"/>
              <a:buChar char="ü"/>
            </a:pPr>
            <a:r>
              <a:rPr lang="es-ES" sz="900" dirty="0">
                <a:solidFill>
                  <a:srgbClr val="000000"/>
                </a:solidFill>
              </a:rPr>
              <a:t>Se podrán hacer las observaciones que se consideren a los documentos.</a:t>
            </a:r>
          </a:p>
          <a:p>
            <a:pPr lvl="1" algn="just"/>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p:txBody>
      </p:sp>
      <p:sp>
        <p:nvSpPr>
          <p:cNvPr id="81" name="Elipse 80">
            <a:extLst>
              <a:ext uri="{FF2B5EF4-FFF2-40B4-BE49-F238E27FC236}">
                <a16:creationId xmlns:a16="http://schemas.microsoft.com/office/drawing/2014/main" id="{1F4ECB87-012E-4EE8-9F58-3C13F96364D6}"/>
              </a:ext>
            </a:extLst>
          </p:cNvPr>
          <p:cNvSpPr/>
          <p:nvPr/>
        </p:nvSpPr>
        <p:spPr>
          <a:xfrm>
            <a:off x="6107877" y="1104507"/>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cxnSp>
        <p:nvCxnSpPr>
          <p:cNvPr id="14" name="Conector recto de flecha 13">
            <a:extLst>
              <a:ext uri="{FF2B5EF4-FFF2-40B4-BE49-F238E27FC236}">
                <a16:creationId xmlns:a16="http://schemas.microsoft.com/office/drawing/2014/main" id="{FC852D09-98E4-4E50-8BD7-93FB4CD73ED6}"/>
              </a:ext>
            </a:extLst>
          </p:cNvPr>
          <p:cNvCxnSpPr>
            <a:cxnSpLocks/>
          </p:cNvCxnSpPr>
          <p:nvPr/>
        </p:nvCxnSpPr>
        <p:spPr>
          <a:xfrm flipH="1">
            <a:off x="5385048" y="1916832"/>
            <a:ext cx="644620" cy="7200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77ED658D-D656-4851-B782-DDD51859E83E}"/>
              </a:ext>
            </a:extLst>
          </p:cNvPr>
          <p:cNvCxnSpPr>
            <a:cxnSpLocks/>
            <a:endCxn id="11" idx="0"/>
          </p:cNvCxnSpPr>
          <p:nvPr/>
        </p:nvCxnSpPr>
        <p:spPr>
          <a:xfrm flipH="1">
            <a:off x="7540672" y="2420888"/>
            <a:ext cx="496238" cy="873129"/>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8" name="Imagen 7" descr="Interfaz de usuario gráfica, Aplicación, Word&#10;&#10;Descripción generada automáticamente">
            <a:extLst>
              <a:ext uri="{FF2B5EF4-FFF2-40B4-BE49-F238E27FC236}">
                <a16:creationId xmlns:a16="http://schemas.microsoft.com/office/drawing/2014/main" id="{A1B20587-2427-4040-AEE2-FE47DA022BB7}"/>
              </a:ext>
            </a:extLst>
          </p:cNvPr>
          <p:cNvPicPr>
            <a:picLocks noChangeAspect="1"/>
          </p:cNvPicPr>
          <p:nvPr/>
        </p:nvPicPr>
        <p:blipFill rotWithShape="1">
          <a:blip r:embed="rId2"/>
          <a:srcRect t="11922"/>
          <a:stretch/>
        </p:blipFill>
        <p:spPr>
          <a:xfrm>
            <a:off x="560388" y="1174154"/>
            <a:ext cx="4797475" cy="2850462"/>
          </a:xfrm>
          <a:prstGeom prst="rect">
            <a:avLst/>
          </a:prstGeom>
          <a:ln>
            <a:solidFill>
              <a:schemeClr val="accent1"/>
            </a:solidFill>
          </a:ln>
        </p:spPr>
      </p:pic>
      <p:pic>
        <p:nvPicPr>
          <p:cNvPr id="11" name="Imagen 10" descr="Interfaz de usuario gráfica, Texto, Aplicación, Correo electrónico&#10;&#10;Descripción generada automáticamente">
            <a:extLst>
              <a:ext uri="{FF2B5EF4-FFF2-40B4-BE49-F238E27FC236}">
                <a16:creationId xmlns:a16="http://schemas.microsoft.com/office/drawing/2014/main" id="{0E04B96F-BB87-4E2E-A051-435C94363BF9}"/>
              </a:ext>
            </a:extLst>
          </p:cNvPr>
          <p:cNvPicPr>
            <a:picLocks noChangeAspect="1"/>
          </p:cNvPicPr>
          <p:nvPr/>
        </p:nvPicPr>
        <p:blipFill>
          <a:blip r:embed="rId3"/>
          <a:stretch>
            <a:fillRect/>
          </a:stretch>
        </p:blipFill>
        <p:spPr>
          <a:xfrm>
            <a:off x="5420072" y="3294017"/>
            <a:ext cx="4241200" cy="2156141"/>
          </a:xfrm>
          <a:prstGeom prst="rect">
            <a:avLst/>
          </a:prstGeom>
          <a:ln>
            <a:solidFill>
              <a:schemeClr val="accent1"/>
            </a:solidFill>
          </a:ln>
        </p:spPr>
      </p:pic>
    </p:spTree>
    <p:extLst>
      <p:ext uri="{BB962C8B-B14F-4D97-AF65-F5344CB8AC3E}">
        <p14:creationId xmlns:p14="http://schemas.microsoft.com/office/powerpoint/2010/main" val="25965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410745"/>
          </a:xfrm>
        </p:spPr>
        <p:txBody>
          <a:bodyPr/>
          <a:lstStyle/>
          <a:p>
            <a:r>
              <a:rPr lang="es-ES" sz="2000" dirty="0"/>
              <a:t>Ciclo Devolución – custodia interna 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72480" y="836712"/>
            <a:ext cx="4136069"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ENTRADAS / IMPRIMIR DEVOLUCIONES</a:t>
            </a:r>
          </a:p>
        </p:txBody>
      </p:sp>
      <p:sp>
        <p:nvSpPr>
          <p:cNvPr id="80" name="Rectángulo 79">
            <a:extLst>
              <a:ext uri="{FF2B5EF4-FFF2-40B4-BE49-F238E27FC236}">
                <a16:creationId xmlns:a16="http://schemas.microsoft.com/office/drawing/2014/main" id="{455E9AFE-5B5E-4EEE-B524-50C7FB399560}"/>
              </a:ext>
            </a:extLst>
          </p:cNvPr>
          <p:cNvSpPr/>
          <p:nvPr/>
        </p:nvSpPr>
        <p:spPr>
          <a:xfrm>
            <a:off x="1382578" y="2560992"/>
            <a:ext cx="3570422" cy="104411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s-ES" sz="900" dirty="0">
                <a:solidFill>
                  <a:srgbClr val="000000"/>
                </a:solidFill>
              </a:rPr>
              <a:t>Desde el visor HORUS se ha solicitado la devolución de un escrito/s que se encontraba en posesión del Órgano (Prestado)</a:t>
            </a:r>
          </a:p>
          <a:p>
            <a:pPr marL="171450" indent="-171450">
              <a:buFont typeface="Wingdings" panose="05000000000000000000" pitchFamily="2" charset="2"/>
              <a:buChar char="ü"/>
            </a:pPr>
            <a:r>
              <a:rPr lang="es-ES" sz="900" dirty="0">
                <a:solidFill>
                  <a:srgbClr val="000000"/>
                </a:solidFill>
              </a:rPr>
              <a:t>Se seleccionan las solicitudes a imprimir en papel que se presenta en pantalla y que desaparecerá de la pantalla después de impresa.</a:t>
            </a:r>
          </a:p>
        </p:txBody>
      </p:sp>
      <p:sp>
        <p:nvSpPr>
          <p:cNvPr id="81" name="Elipse 80">
            <a:extLst>
              <a:ext uri="{FF2B5EF4-FFF2-40B4-BE49-F238E27FC236}">
                <a16:creationId xmlns:a16="http://schemas.microsoft.com/office/drawing/2014/main" id="{1F4ECB87-012E-4EE8-9F58-3C13F96364D6}"/>
              </a:ext>
            </a:extLst>
          </p:cNvPr>
          <p:cNvSpPr/>
          <p:nvPr/>
        </p:nvSpPr>
        <p:spPr>
          <a:xfrm>
            <a:off x="1433602" y="2576760"/>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14" name="Conector recto de flecha 13">
            <a:extLst>
              <a:ext uri="{FF2B5EF4-FFF2-40B4-BE49-F238E27FC236}">
                <a16:creationId xmlns:a16="http://schemas.microsoft.com/office/drawing/2014/main" id="{FC852D09-98E4-4E50-8BD7-93FB4CD73ED6}"/>
              </a:ext>
            </a:extLst>
          </p:cNvPr>
          <p:cNvCxnSpPr>
            <a:cxnSpLocks/>
            <a:stCxn id="80" idx="0"/>
            <a:endCxn id="5" idx="2"/>
          </p:cNvCxnSpPr>
          <p:nvPr/>
        </p:nvCxnSpPr>
        <p:spPr>
          <a:xfrm flipH="1" flipV="1">
            <a:off x="2972718" y="2276859"/>
            <a:ext cx="195071" cy="284133"/>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5" name="Imagen 4" descr="Interfaz de usuario gráfica, Aplicación&#10;&#10;Descripción generada automáticamente">
            <a:extLst>
              <a:ext uri="{FF2B5EF4-FFF2-40B4-BE49-F238E27FC236}">
                <a16:creationId xmlns:a16="http://schemas.microsoft.com/office/drawing/2014/main" id="{B61AA55D-00D7-4209-80A4-F141A2511950}"/>
              </a:ext>
            </a:extLst>
          </p:cNvPr>
          <p:cNvPicPr>
            <a:picLocks noChangeAspect="1"/>
          </p:cNvPicPr>
          <p:nvPr/>
        </p:nvPicPr>
        <p:blipFill>
          <a:blip r:embed="rId2"/>
          <a:stretch>
            <a:fillRect/>
          </a:stretch>
        </p:blipFill>
        <p:spPr>
          <a:xfrm>
            <a:off x="560388" y="1158543"/>
            <a:ext cx="4824660" cy="1118316"/>
          </a:xfrm>
          <a:prstGeom prst="rect">
            <a:avLst/>
          </a:prstGeom>
          <a:ln>
            <a:solidFill>
              <a:schemeClr val="accent1"/>
            </a:solidFill>
          </a:ln>
        </p:spPr>
      </p:pic>
      <p:sp>
        <p:nvSpPr>
          <p:cNvPr id="19" name="CuadroTexto 18">
            <a:extLst>
              <a:ext uri="{FF2B5EF4-FFF2-40B4-BE49-F238E27FC236}">
                <a16:creationId xmlns:a16="http://schemas.microsoft.com/office/drawing/2014/main" id="{7FA32B14-A7E9-40B2-A71A-F7A53855EA3A}"/>
              </a:ext>
            </a:extLst>
          </p:cNvPr>
          <p:cNvSpPr txBox="1"/>
          <p:nvPr/>
        </p:nvSpPr>
        <p:spPr>
          <a:xfrm>
            <a:off x="283747" y="4005064"/>
            <a:ext cx="3959545"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ENTRADAS / VALIDAR DEVOLUCIONES</a:t>
            </a:r>
          </a:p>
        </p:txBody>
      </p:sp>
      <p:sp>
        <p:nvSpPr>
          <p:cNvPr id="20" name="Rectángulo 19">
            <a:extLst>
              <a:ext uri="{FF2B5EF4-FFF2-40B4-BE49-F238E27FC236}">
                <a16:creationId xmlns:a16="http://schemas.microsoft.com/office/drawing/2014/main" id="{942D99D3-833D-4749-A734-E940CA375CF4}"/>
              </a:ext>
            </a:extLst>
          </p:cNvPr>
          <p:cNvSpPr/>
          <p:nvPr/>
        </p:nvSpPr>
        <p:spPr>
          <a:xfrm>
            <a:off x="5889104" y="3645024"/>
            <a:ext cx="3570422" cy="93335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 introduce la solicitud de devolución.</a:t>
            </a:r>
          </a:p>
          <a:p>
            <a:pPr marL="171450" indent="-171450">
              <a:buFont typeface="Wingdings" panose="05000000000000000000" pitchFamily="2" charset="2"/>
              <a:buChar char="ü"/>
            </a:pPr>
            <a:r>
              <a:rPr lang="es-ES" sz="900" dirty="0">
                <a:solidFill>
                  <a:srgbClr val="000000"/>
                </a:solidFill>
              </a:rPr>
              <a:t>Aparecen los préstamos asociados a la solicitud de devolución que es necesario validar mediante el </a:t>
            </a:r>
            <a:r>
              <a:rPr lang="es-ES" sz="900" dirty="0" err="1">
                <a:solidFill>
                  <a:srgbClr val="000000"/>
                </a:solidFill>
              </a:rPr>
              <a:t>check</a:t>
            </a:r>
            <a:r>
              <a:rPr lang="es-ES" sz="900" dirty="0">
                <a:solidFill>
                  <a:srgbClr val="000000"/>
                </a:solidFill>
              </a:rPr>
              <a:t> y pulsando en “Validar”</a:t>
            </a:r>
          </a:p>
        </p:txBody>
      </p:sp>
      <p:sp>
        <p:nvSpPr>
          <p:cNvPr id="21" name="Elipse 20">
            <a:extLst>
              <a:ext uri="{FF2B5EF4-FFF2-40B4-BE49-F238E27FC236}">
                <a16:creationId xmlns:a16="http://schemas.microsoft.com/office/drawing/2014/main" id="{A1F82B5D-C449-4A90-A254-7F0C12FA0DB2}"/>
              </a:ext>
            </a:extLst>
          </p:cNvPr>
          <p:cNvSpPr/>
          <p:nvPr/>
        </p:nvSpPr>
        <p:spPr>
          <a:xfrm>
            <a:off x="5981632" y="3697460"/>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pic>
        <p:nvPicPr>
          <p:cNvPr id="16" name="Imagen 15">
            <a:extLst>
              <a:ext uri="{FF2B5EF4-FFF2-40B4-BE49-F238E27FC236}">
                <a16:creationId xmlns:a16="http://schemas.microsoft.com/office/drawing/2014/main" id="{79AD7C6F-BED8-4C62-9C1F-7B3DA35E3E02}"/>
              </a:ext>
            </a:extLst>
          </p:cNvPr>
          <p:cNvPicPr>
            <a:picLocks noChangeAspect="1"/>
          </p:cNvPicPr>
          <p:nvPr/>
        </p:nvPicPr>
        <p:blipFill rotWithShape="1">
          <a:blip r:embed="rId3"/>
          <a:srcRect l="14381" t="21544"/>
          <a:stretch/>
        </p:blipFill>
        <p:spPr>
          <a:xfrm>
            <a:off x="5673080" y="1113711"/>
            <a:ext cx="3950003" cy="1941725"/>
          </a:xfrm>
          <a:prstGeom prst="rect">
            <a:avLst/>
          </a:prstGeom>
          <a:ln>
            <a:solidFill>
              <a:schemeClr val="accent1"/>
            </a:solidFill>
          </a:ln>
        </p:spPr>
      </p:pic>
      <p:cxnSp>
        <p:nvCxnSpPr>
          <p:cNvPr id="24" name="Conector recto de flecha 23">
            <a:extLst>
              <a:ext uri="{FF2B5EF4-FFF2-40B4-BE49-F238E27FC236}">
                <a16:creationId xmlns:a16="http://schemas.microsoft.com/office/drawing/2014/main" id="{BC409EEE-E5FC-4E06-A2CC-EEF6CF1E37FB}"/>
              </a:ext>
            </a:extLst>
          </p:cNvPr>
          <p:cNvCxnSpPr>
            <a:cxnSpLocks/>
            <a:stCxn id="80" idx="3"/>
          </p:cNvCxnSpPr>
          <p:nvPr/>
        </p:nvCxnSpPr>
        <p:spPr>
          <a:xfrm flipV="1">
            <a:off x="4953000" y="2527235"/>
            <a:ext cx="792088" cy="55581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26" name="Imagen 25">
            <a:extLst>
              <a:ext uri="{FF2B5EF4-FFF2-40B4-BE49-F238E27FC236}">
                <a16:creationId xmlns:a16="http://schemas.microsoft.com/office/drawing/2014/main" id="{CFD0661F-7F33-4D6A-9403-19B9BA5F3B3A}"/>
              </a:ext>
            </a:extLst>
          </p:cNvPr>
          <p:cNvPicPr>
            <a:picLocks noChangeAspect="1"/>
          </p:cNvPicPr>
          <p:nvPr/>
        </p:nvPicPr>
        <p:blipFill rotWithShape="1">
          <a:blip r:embed="rId4"/>
          <a:srcRect l="45666" t="50499" r="30346" b="13339"/>
          <a:stretch/>
        </p:blipFill>
        <p:spPr>
          <a:xfrm>
            <a:off x="776536" y="4659706"/>
            <a:ext cx="1980282" cy="1601442"/>
          </a:xfrm>
          <a:prstGeom prst="rect">
            <a:avLst/>
          </a:prstGeom>
          <a:ln>
            <a:solidFill>
              <a:schemeClr val="accent1"/>
            </a:solidFill>
          </a:ln>
        </p:spPr>
      </p:pic>
      <p:pic>
        <p:nvPicPr>
          <p:cNvPr id="28" name="Imagen 27">
            <a:extLst>
              <a:ext uri="{FF2B5EF4-FFF2-40B4-BE49-F238E27FC236}">
                <a16:creationId xmlns:a16="http://schemas.microsoft.com/office/drawing/2014/main" id="{F20349FA-D0A7-40F0-96BD-55723F7FE008}"/>
              </a:ext>
            </a:extLst>
          </p:cNvPr>
          <p:cNvPicPr>
            <a:picLocks noChangeAspect="1"/>
          </p:cNvPicPr>
          <p:nvPr/>
        </p:nvPicPr>
        <p:blipFill rotWithShape="1">
          <a:blip r:embed="rId5"/>
          <a:srcRect l="14380" t="17318" r="1297" b="22222"/>
          <a:stretch/>
        </p:blipFill>
        <p:spPr>
          <a:xfrm>
            <a:off x="5524938" y="4797152"/>
            <a:ext cx="4298753" cy="1653501"/>
          </a:xfrm>
          <a:prstGeom prst="rect">
            <a:avLst/>
          </a:prstGeom>
          <a:ln>
            <a:solidFill>
              <a:schemeClr val="accent1"/>
            </a:solidFill>
          </a:ln>
        </p:spPr>
      </p:pic>
      <p:cxnSp>
        <p:nvCxnSpPr>
          <p:cNvPr id="15" name="Conector recto de flecha 14">
            <a:extLst>
              <a:ext uri="{FF2B5EF4-FFF2-40B4-BE49-F238E27FC236}">
                <a16:creationId xmlns:a16="http://schemas.microsoft.com/office/drawing/2014/main" id="{82766E21-AB91-43E4-975D-947059D57466}"/>
              </a:ext>
            </a:extLst>
          </p:cNvPr>
          <p:cNvCxnSpPr>
            <a:cxnSpLocks/>
            <a:stCxn id="20" idx="1"/>
            <a:endCxn id="26" idx="3"/>
          </p:cNvCxnSpPr>
          <p:nvPr/>
        </p:nvCxnSpPr>
        <p:spPr>
          <a:xfrm flipH="1">
            <a:off x="2756818" y="4111701"/>
            <a:ext cx="3132286" cy="134872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14372DF2-3E59-4868-9BF5-DE27E5F7012F}"/>
              </a:ext>
            </a:extLst>
          </p:cNvPr>
          <p:cNvCxnSpPr>
            <a:cxnSpLocks/>
            <a:stCxn id="20" idx="2"/>
            <a:endCxn id="28" idx="0"/>
          </p:cNvCxnSpPr>
          <p:nvPr/>
        </p:nvCxnSpPr>
        <p:spPr>
          <a:xfrm>
            <a:off x="7674315" y="4578378"/>
            <a:ext cx="0" cy="21877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29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410745"/>
          </a:xfrm>
        </p:spPr>
        <p:txBody>
          <a:bodyPr/>
          <a:lstStyle/>
          <a:p>
            <a:r>
              <a:rPr lang="es-ES" sz="2000" dirty="0"/>
              <a:t>Ciclo Devolución – custodia interna II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72480" y="836712"/>
            <a:ext cx="3981283"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ORDENES DE ENTRADA / PENDIENTES</a:t>
            </a:r>
          </a:p>
        </p:txBody>
      </p:sp>
      <p:pic>
        <p:nvPicPr>
          <p:cNvPr id="2" name="Imagen 1">
            <a:extLst>
              <a:ext uri="{FF2B5EF4-FFF2-40B4-BE49-F238E27FC236}">
                <a16:creationId xmlns:a16="http://schemas.microsoft.com/office/drawing/2014/main" id="{2D87BCE9-59C3-4B79-ADF2-E53E33197CCC}"/>
              </a:ext>
            </a:extLst>
          </p:cNvPr>
          <p:cNvPicPr>
            <a:picLocks noChangeAspect="1"/>
          </p:cNvPicPr>
          <p:nvPr/>
        </p:nvPicPr>
        <p:blipFill rotWithShape="1">
          <a:blip r:embed="rId2"/>
          <a:srcRect t="13767" r="1297" b="31212"/>
          <a:stretch/>
        </p:blipFill>
        <p:spPr>
          <a:xfrm>
            <a:off x="488504" y="1169492"/>
            <a:ext cx="4808984" cy="1452074"/>
          </a:xfrm>
          <a:prstGeom prst="rect">
            <a:avLst/>
          </a:prstGeom>
          <a:ln>
            <a:solidFill>
              <a:schemeClr val="accent1"/>
            </a:solidFill>
          </a:ln>
        </p:spPr>
      </p:pic>
      <p:sp>
        <p:nvSpPr>
          <p:cNvPr id="3" name="Rectángulo 2">
            <a:extLst>
              <a:ext uri="{FF2B5EF4-FFF2-40B4-BE49-F238E27FC236}">
                <a16:creationId xmlns:a16="http://schemas.microsoft.com/office/drawing/2014/main" id="{8AE8E988-4059-4AC6-8FE2-1CF717923752}"/>
              </a:ext>
            </a:extLst>
          </p:cNvPr>
          <p:cNvSpPr/>
          <p:nvPr/>
        </p:nvSpPr>
        <p:spPr>
          <a:xfrm>
            <a:off x="272480" y="3347700"/>
            <a:ext cx="4953000" cy="369332"/>
          </a:xfrm>
          <a:prstGeom prst="rect">
            <a:avLst/>
          </a:prstGeom>
        </p:spPr>
        <p:txBody>
          <a:bodyPr>
            <a:spAutoFit/>
          </a:bodyPr>
          <a:lstStyle/>
          <a:p>
            <a:r>
              <a:rPr lang="es-ES" sz="1200" b="1" dirty="0">
                <a:solidFill>
                  <a:schemeClr val="bg2">
                    <a:lumMod val="75000"/>
                  </a:schemeClr>
                </a:solidFill>
              </a:rPr>
              <a:t>ARCHIVO – ORDENES DE ENTRADA /</a:t>
            </a:r>
            <a:r>
              <a:rPr lang="es-ES" dirty="0"/>
              <a:t> </a:t>
            </a:r>
            <a:r>
              <a:rPr lang="es-ES" sz="1200" b="1" dirty="0">
                <a:solidFill>
                  <a:schemeClr val="bg2">
                    <a:lumMod val="75000"/>
                  </a:schemeClr>
                </a:solidFill>
              </a:rPr>
              <a:t>VALIDACIÓN</a:t>
            </a:r>
          </a:p>
        </p:txBody>
      </p:sp>
      <p:pic>
        <p:nvPicPr>
          <p:cNvPr id="7" name="Imagen 6">
            <a:extLst>
              <a:ext uri="{FF2B5EF4-FFF2-40B4-BE49-F238E27FC236}">
                <a16:creationId xmlns:a16="http://schemas.microsoft.com/office/drawing/2014/main" id="{142F08AA-2592-4BB7-8C9A-44191963FFC3}"/>
              </a:ext>
            </a:extLst>
          </p:cNvPr>
          <p:cNvPicPr>
            <a:picLocks noChangeAspect="1"/>
          </p:cNvPicPr>
          <p:nvPr/>
        </p:nvPicPr>
        <p:blipFill rotWithShape="1">
          <a:blip r:embed="rId3"/>
          <a:srcRect l="1252" t="48645" r="24760" b="13415"/>
          <a:stretch/>
        </p:blipFill>
        <p:spPr>
          <a:xfrm>
            <a:off x="5817096" y="1192496"/>
            <a:ext cx="3024336" cy="831972"/>
          </a:xfrm>
          <a:prstGeom prst="rect">
            <a:avLst/>
          </a:prstGeom>
        </p:spPr>
      </p:pic>
      <p:pic>
        <p:nvPicPr>
          <p:cNvPr id="8" name="Imagen 7">
            <a:extLst>
              <a:ext uri="{FF2B5EF4-FFF2-40B4-BE49-F238E27FC236}">
                <a16:creationId xmlns:a16="http://schemas.microsoft.com/office/drawing/2014/main" id="{619C1033-FAB7-4B4D-BC37-C8BA6AD8CD8E}"/>
              </a:ext>
            </a:extLst>
          </p:cNvPr>
          <p:cNvPicPr>
            <a:picLocks noChangeAspect="1"/>
          </p:cNvPicPr>
          <p:nvPr/>
        </p:nvPicPr>
        <p:blipFill rotWithShape="1">
          <a:blip r:embed="rId4"/>
          <a:srcRect l="11473" t="17903" r="6385" b="41949"/>
          <a:stretch/>
        </p:blipFill>
        <p:spPr>
          <a:xfrm>
            <a:off x="488504" y="3752166"/>
            <a:ext cx="4160912" cy="1101592"/>
          </a:xfrm>
          <a:prstGeom prst="rect">
            <a:avLst/>
          </a:prstGeom>
          <a:ln>
            <a:solidFill>
              <a:schemeClr val="accent1">
                <a:shade val="95000"/>
                <a:satMod val="105000"/>
              </a:schemeClr>
            </a:solidFill>
          </a:ln>
        </p:spPr>
      </p:pic>
      <p:sp>
        <p:nvSpPr>
          <p:cNvPr id="22" name="Rectángulo 21">
            <a:extLst>
              <a:ext uri="{FF2B5EF4-FFF2-40B4-BE49-F238E27FC236}">
                <a16:creationId xmlns:a16="http://schemas.microsoft.com/office/drawing/2014/main" id="{BCA6F803-3707-42DE-B02E-074C3A417341}"/>
              </a:ext>
            </a:extLst>
          </p:cNvPr>
          <p:cNvSpPr/>
          <p:nvPr/>
        </p:nvSpPr>
        <p:spPr>
          <a:xfrm>
            <a:off x="5818460" y="2098598"/>
            <a:ext cx="3570422" cy="104237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A continuación el Operario imprime las órdenes de entrada de tipo devolución mostrándose las que están en estado “Creada”.</a:t>
            </a:r>
          </a:p>
          <a:p>
            <a:pPr marL="171450" indent="-171450">
              <a:buFont typeface="Wingdings" panose="05000000000000000000" pitchFamily="2" charset="2"/>
              <a:buChar char="ü"/>
            </a:pPr>
            <a:r>
              <a:rPr lang="es-ES" sz="900" dirty="0">
                <a:solidFill>
                  <a:srgbClr val="000000"/>
                </a:solidFill>
              </a:rPr>
              <a:t>En esta impresión las ordenes se muestran ordenadas en función de la ubicación en destino con el fin de depositar el depósito.</a:t>
            </a:r>
          </a:p>
        </p:txBody>
      </p:sp>
      <p:sp>
        <p:nvSpPr>
          <p:cNvPr id="23" name="Elipse 22">
            <a:extLst>
              <a:ext uri="{FF2B5EF4-FFF2-40B4-BE49-F238E27FC236}">
                <a16:creationId xmlns:a16="http://schemas.microsoft.com/office/drawing/2014/main" id="{A45F8E9C-8E58-4B5F-A65B-5BF6F81CECCA}"/>
              </a:ext>
            </a:extLst>
          </p:cNvPr>
          <p:cNvSpPr/>
          <p:nvPr/>
        </p:nvSpPr>
        <p:spPr>
          <a:xfrm>
            <a:off x="5910988" y="2151034"/>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sp>
        <p:nvSpPr>
          <p:cNvPr id="25" name="Rectángulo 24">
            <a:extLst>
              <a:ext uri="{FF2B5EF4-FFF2-40B4-BE49-F238E27FC236}">
                <a16:creationId xmlns:a16="http://schemas.microsoft.com/office/drawing/2014/main" id="{74CF1E14-FF62-4A41-9C6C-B114E67C8A2B}"/>
              </a:ext>
            </a:extLst>
          </p:cNvPr>
          <p:cNvSpPr/>
          <p:nvPr/>
        </p:nvSpPr>
        <p:spPr>
          <a:xfrm>
            <a:off x="5961112" y="3836285"/>
            <a:ext cx="3570422" cy="101747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 debe introducir el código de impresión correcto.</a:t>
            </a:r>
          </a:p>
          <a:p>
            <a:pPr marL="171450" indent="-171450">
              <a:buFont typeface="Wingdings" panose="05000000000000000000" pitchFamily="2" charset="2"/>
              <a:buChar char="ü"/>
            </a:pPr>
            <a:r>
              <a:rPr lang="es-ES" sz="900" dirty="0">
                <a:solidFill>
                  <a:srgbClr val="000000"/>
                </a:solidFill>
              </a:rPr>
              <a:t>A continuación se muestran las órdenes asociadas a dicho impreso que será necesario validar para finalizar el ciclo de devolución.</a:t>
            </a:r>
          </a:p>
        </p:txBody>
      </p:sp>
      <p:sp>
        <p:nvSpPr>
          <p:cNvPr id="27" name="Elipse 26">
            <a:extLst>
              <a:ext uri="{FF2B5EF4-FFF2-40B4-BE49-F238E27FC236}">
                <a16:creationId xmlns:a16="http://schemas.microsoft.com/office/drawing/2014/main" id="{EE223882-44D4-4A58-8671-842A9E2D4103}"/>
              </a:ext>
            </a:extLst>
          </p:cNvPr>
          <p:cNvSpPr/>
          <p:nvPr/>
        </p:nvSpPr>
        <p:spPr>
          <a:xfrm>
            <a:off x="6053640" y="3888721"/>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cxnSp>
        <p:nvCxnSpPr>
          <p:cNvPr id="29" name="Conector recto de flecha 28">
            <a:extLst>
              <a:ext uri="{FF2B5EF4-FFF2-40B4-BE49-F238E27FC236}">
                <a16:creationId xmlns:a16="http://schemas.microsoft.com/office/drawing/2014/main" id="{ED478EB4-7AC6-468A-9307-3DD8ED3ADF68}"/>
              </a:ext>
            </a:extLst>
          </p:cNvPr>
          <p:cNvCxnSpPr>
            <a:cxnSpLocks/>
            <a:stCxn id="22" idx="1"/>
            <a:endCxn id="2" idx="3"/>
          </p:cNvCxnSpPr>
          <p:nvPr/>
        </p:nvCxnSpPr>
        <p:spPr>
          <a:xfrm flipH="1" flipV="1">
            <a:off x="5297488" y="1895529"/>
            <a:ext cx="520972" cy="72425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29EEFC40-3C67-492B-84C7-602E1C167952}"/>
              </a:ext>
            </a:extLst>
          </p:cNvPr>
          <p:cNvCxnSpPr>
            <a:cxnSpLocks/>
          </p:cNvCxnSpPr>
          <p:nvPr/>
        </p:nvCxnSpPr>
        <p:spPr>
          <a:xfrm flipV="1">
            <a:off x="7329264" y="1893747"/>
            <a:ext cx="0" cy="204851"/>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de flecha 30">
            <a:extLst>
              <a:ext uri="{FF2B5EF4-FFF2-40B4-BE49-F238E27FC236}">
                <a16:creationId xmlns:a16="http://schemas.microsoft.com/office/drawing/2014/main" id="{87BC3974-9C2C-40F5-8238-ED1AA31B8391}"/>
              </a:ext>
            </a:extLst>
          </p:cNvPr>
          <p:cNvCxnSpPr>
            <a:cxnSpLocks/>
            <a:endCxn id="25" idx="1"/>
          </p:cNvCxnSpPr>
          <p:nvPr/>
        </p:nvCxnSpPr>
        <p:spPr>
          <a:xfrm flipV="1">
            <a:off x="4649416" y="4345022"/>
            <a:ext cx="1311696" cy="9209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14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5 Marcador de texto"/>
          <p:cNvSpPr txBox="1">
            <a:spLocks/>
          </p:cNvSpPr>
          <p:nvPr/>
        </p:nvSpPr>
        <p:spPr>
          <a:xfrm>
            <a:off x="5074395" y="1063127"/>
            <a:ext cx="4487117" cy="5174185"/>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500"/>
              </a:spcBef>
              <a:buClr>
                <a:schemeClr val="accent3"/>
              </a:buClr>
              <a:buSzPct val="150000"/>
            </a:pPr>
            <a:r>
              <a:rPr lang="es-ES" sz="1600" b="1" dirty="0">
                <a:solidFill>
                  <a:schemeClr val="tx2"/>
                </a:solidFill>
                <a:latin typeface="Arial" pitchFamily="34" charset="0"/>
                <a:cs typeface="Arial" pitchFamily="34" charset="0"/>
              </a:rPr>
              <a:t>Introducción</a:t>
            </a:r>
          </a:p>
          <a:p>
            <a:pPr lvl="1">
              <a:spcBef>
                <a:spcPts val="1500"/>
              </a:spcBef>
              <a:buClr>
                <a:schemeClr val="accent3"/>
              </a:buClr>
              <a:buSzPct val="150000"/>
            </a:pPr>
            <a:r>
              <a:rPr lang="es-ES" sz="1600" b="1" dirty="0">
                <a:solidFill>
                  <a:schemeClr val="tx2"/>
                </a:solidFill>
                <a:latin typeface="Arial" pitchFamily="34" charset="0"/>
                <a:cs typeface="Arial" pitchFamily="34" charset="0"/>
                <a:hlinkClick r:id="rId2" action="ppaction://hlinksldjump">
                  <a:extLst>
                    <a:ext uri="{A12FA001-AC4F-418D-AE19-62706E023703}">
                      <ahyp:hlinkClr xmlns:ahyp="http://schemas.microsoft.com/office/drawing/2018/hyperlinkcolor" val="tx"/>
                    </a:ext>
                  </a:extLst>
                </a:hlinkClick>
              </a:rPr>
              <a:t>Sistema de Archivo por Sede</a:t>
            </a:r>
            <a:endParaRPr lang="es-ES" sz="1600" b="1" dirty="0">
              <a:solidFill>
                <a:schemeClr val="tx2"/>
              </a:solidFill>
              <a:latin typeface="Arial" pitchFamily="34" charset="0"/>
              <a:cs typeface="Arial" pitchFamily="34" charset="0"/>
            </a:endParaRPr>
          </a:p>
          <a:p>
            <a:pPr lvl="1">
              <a:spcBef>
                <a:spcPts val="1500"/>
              </a:spcBef>
              <a:buClr>
                <a:schemeClr val="accent3"/>
              </a:buClr>
              <a:buSzPct val="150000"/>
            </a:pPr>
            <a:r>
              <a:rPr lang="es-ES" sz="1600" b="1" dirty="0">
                <a:solidFill>
                  <a:schemeClr val="tx2"/>
                </a:solidFill>
                <a:latin typeface="Arial" pitchFamily="34" charset="0"/>
                <a:cs typeface="Arial" pitchFamily="34" charset="0"/>
                <a:hlinkClick r:id="rId3" action="ppaction://hlinksldjump">
                  <a:extLst>
                    <a:ext uri="{A12FA001-AC4F-418D-AE19-62706E023703}">
                      <ahyp:hlinkClr xmlns:ahyp="http://schemas.microsoft.com/office/drawing/2018/hyperlinkcolor" val="tx"/>
                    </a:ext>
                  </a:extLst>
                </a:hlinkClick>
              </a:rPr>
              <a:t>Generación de Códigos para el Archivo</a:t>
            </a:r>
            <a:endParaRPr lang="es-ES" sz="1600" b="1" dirty="0">
              <a:solidFill>
                <a:schemeClr val="tx2"/>
              </a:solidFill>
              <a:latin typeface="Arial" pitchFamily="34" charset="0"/>
              <a:cs typeface="Arial" pitchFamily="34" charset="0"/>
            </a:endParaRPr>
          </a:p>
          <a:p>
            <a:pPr lvl="1">
              <a:spcBef>
                <a:spcPts val="1500"/>
              </a:spcBef>
              <a:buClr>
                <a:schemeClr val="accent3"/>
              </a:buClr>
              <a:buSzPct val="150000"/>
            </a:pPr>
            <a:r>
              <a:rPr lang="es-ES" sz="1600" b="1" dirty="0">
                <a:solidFill>
                  <a:schemeClr val="tx2"/>
                </a:solidFill>
                <a:latin typeface="Arial" pitchFamily="34" charset="0"/>
                <a:cs typeface="Arial" pitchFamily="34" charset="0"/>
                <a:hlinkClick r:id="rId4" action="ppaction://hlinksldjump">
                  <a:extLst>
                    <a:ext uri="{A12FA001-AC4F-418D-AE19-62706E023703}">
                      <ahyp:hlinkClr xmlns:ahyp="http://schemas.microsoft.com/office/drawing/2018/hyperlinkcolor" val="tx"/>
                    </a:ext>
                  </a:extLst>
                </a:hlinkClick>
              </a:rPr>
              <a:t>Flujo </a:t>
            </a:r>
            <a:r>
              <a:rPr lang="es-ES" sz="1600" b="1" dirty="0">
                <a:solidFill>
                  <a:schemeClr val="tx2"/>
                </a:solidFill>
                <a:latin typeface="Arial" pitchFamily="34" charset="0"/>
                <a:cs typeface="Arial" pitchFamily="34" charset="0"/>
                <a:hlinkClick r:id="rId5" action="ppaction://hlinksldjump">
                  <a:extLst>
                    <a:ext uri="{A12FA001-AC4F-418D-AE19-62706E023703}">
                      <ahyp:hlinkClr xmlns:ahyp="http://schemas.microsoft.com/office/drawing/2018/hyperlinkcolor" val="tx"/>
                    </a:ext>
                  </a:extLst>
                </a:hlinkClick>
              </a:rPr>
              <a:t>Entradas/salidas </a:t>
            </a:r>
            <a:r>
              <a:rPr lang="es-ES" sz="1600" b="1" dirty="0">
                <a:solidFill>
                  <a:schemeClr val="tx2"/>
                </a:solidFill>
                <a:latin typeface="Arial" pitchFamily="34" charset="0"/>
                <a:cs typeface="Arial" pitchFamily="34" charset="0"/>
                <a:hlinkClick r:id="rId4" action="ppaction://hlinksldjump">
                  <a:extLst>
                    <a:ext uri="{A12FA001-AC4F-418D-AE19-62706E023703}">
                      <ahyp:hlinkClr xmlns:ahyp="http://schemas.microsoft.com/office/drawing/2018/hyperlinkcolor" val="tx"/>
                    </a:ext>
                  </a:extLst>
                </a:hlinkClick>
              </a:rPr>
              <a:t>con Custodia Externa</a:t>
            </a:r>
            <a:endParaRPr lang="es-ES" sz="1600" b="1" dirty="0">
              <a:solidFill>
                <a:schemeClr val="tx2"/>
              </a:solidFill>
              <a:latin typeface="Arial" pitchFamily="34" charset="0"/>
              <a:cs typeface="Arial" pitchFamily="34" charset="0"/>
            </a:endParaRPr>
          </a:p>
          <a:p>
            <a:pPr lvl="1">
              <a:spcBef>
                <a:spcPts val="1500"/>
              </a:spcBef>
              <a:buClr>
                <a:schemeClr val="accent3"/>
              </a:buClr>
              <a:buSzPct val="150000"/>
            </a:pPr>
            <a:r>
              <a:rPr lang="es-ES" sz="1600" b="1" dirty="0">
                <a:solidFill>
                  <a:schemeClr val="tx2"/>
                </a:solidFill>
                <a:latin typeface="Arial" pitchFamily="34" charset="0"/>
                <a:cs typeface="Arial" pitchFamily="34" charset="0"/>
              </a:rPr>
              <a:t>Ciclo Archivado</a:t>
            </a:r>
          </a:p>
          <a:p>
            <a:pPr lvl="1">
              <a:spcBef>
                <a:spcPts val="1500"/>
              </a:spcBef>
              <a:buClr>
                <a:schemeClr val="accent3"/>
              </a:buClr>
              <a:buSzPct val="150000"/>
            </a:pPr>
            <a:r>
              <a:rPr lang="es-ES" sz="1600" b="1" dirty="0">
                <a:solidFill>
                  <a:schemeClr val="tx2"/>
                </a:solidFill>
                <a:latin typeface="Arial" pitchFamily="34" charset="0"/>
                <a:cs typeface="Arial" pitchFamily="34" charset="0"/>
              </a:rPr>
              <a:t>Ciclo Préstamo</a:t>
            </a:r>
          </a:p>
          <a:p>
            <a:pPr lvl="1">
              <a:spcBef>
                <a:spcPts val="1500"/>
              </a:spcBef>
              <a:buClr>
                <a:schemeClr val="accent3"/>
              </a:buClr>
              <a:buSzPct val="150000"/>
            </a:pPr>
            <a:r>
              <a:rPr lang="es-ES" sz="1600" b="1" dirty="0">
                <a:solidFill>
                  <a:schemeClr val="tx2"/>
                </a:solidFill>
                <a:latin typeface="Arial" pitchFamily="34" charset="0"/>
                <a:cs typeface="Arial" pitchFamily="34" charset="0"/>
              </a:rPr>
              <a:t>Ciclo devolución</a:t>
            </a:r>
          </a:p>
          <a:p>
            <a:pPr lvl="1">
              <a:spcBef>
                <a:spcPts val="1500"/>
              </a:spcBef>
              <a:buClr>
                <a:schemeClr val="accent3"/>
              </a:buClr>
              <a:buSzPct val="150000"/>
            </a:pPr>
            <a:r>
              <a:rPr lang="es-ES" sz="1600" b="1" dirty="0">
                <a:solidFill>
                  <a:schemeClr val="tx2"/>
                </a:solidFill>
                <a:latin typeface="Arial" pitchFamily="34" charset="0"/>
                <a:cs typeface="Arial" pitchFamily="34" charset="0"/>
                <a:hlinkClick r:id="rId5" action="ppaction://hlinksldjump">
                  <a:extLst>
                    <a:ext uri="{A12FA001-AC4F-418D-AE19-62706E023703}">
                      <ahyp:hlinkClr xmlns:ahyp="http://schemas.microsoft.com/office/drawing/2018/hyperlinkcolor" val="tx"/>
                    </a:ext>
                  </a:extLst>
                </a:hlinkClick>
              </a:rPr>
              <a:t>Flujo Entradas/salidas  con Custodia Interna</a:t>
            </a:r>
            <a:endParaRPr lang="es-ES" sz="1600" b="1" dirty="0">
              <a:solidFill>
                <a:schemeClr val="tx2"/>
              </a:solidFill>
              <a:latin typeface="Arial" pitchFamily="34" charset="0"/>
              <a:cs typeface="Arial" pitchFamily="34" charset="0"/>
            </a:endParaRPr>
          </a:p>
          <a:p>
            <a:pPr lvl="1">
              <a:spcBef>
                <a:spcPts val="1500"/>
              </a:spcBef>
              <a:buClr>
                <a:schemeClr val="accent3"/>
              </a:buClr>
              <a:buSzPct val="150000"/>
            </a:pPr>
            <a:r>
              <a:rPr lang="es-ES" sz="1600" b="1" dirty="0">
                <a:solidFill>
                  <a:schemeClr val="tx2"/>
                </a:solidFill>
                <a:latin typeface="Arial" pitchFamily="34" charset="0"/>
                <a:cs typeface="Arial" pitchFamily="34" charset="0"/>
              </a:rPr>
              <a:t>Ciclo Archivado CI</a:t>
            </a:r>
          </a:p>
          <a:p>
            <a:pPr lvl="1">
              <a:spcBef>
                <a:spcPts val="1500"/>
              </a:spcBef>
              <a:buClr>
                <a:schemeClr val="accent3"/>
              </a:buClr>
              <a:buSzPct val="150000"/>
            </a:pPr>
            <a:r>
              <a:rPr lang="es-ES" sz="1600" b="1" dirty="0">
                <a:solidFill>
                  <a:schemeClr val="tx2"/>
                </a:solidFill>
                <a:latin typeface="Arial" pitchFamily="34" charset="0"/>
                <a:cs typeface="Arial" pitchFamily="34" charset="0"/>
              </a:rPr>
              <a:t>Ciclo Préstamo CI</a:t>
            </a:r>
          </a:p>
          <a:p>
            <a:pPr lvl="1">
              <a:spcBef>
                <a:spcPts val="1500"/>
              </a:spcBef>
              <a:buClr>
                <a:schemeClr val="accent3"/>
              </a:buClr>
              <a:buSzPct val="150000"/>
            </a:pPr>
            <a:r>
              <a:rPr lang="es-ES" sz="1600" b="1" dirty="0">
                <a:solidFill>
                  <a:schemeClr val="tx2"/>
                </a:solidFill>
                <a:latin typeface="Arial" pitchFamily="34" charset="0"/>
                <a:cs typeface="Arial" pitchFamily="34" charset="0"/>
              </a:rPr>
              <a:t>Ciclo Devolución CI</a:t>
            </a:r>
          </a:p>
          <a:p>
            <a:pPr lvl="1">
              <a:spcBef>
                <a:spcPts val="1500"/>
              </a:spcBef>
              <a:buClr>
                <a:schemeClr val="accent3"/>
              </a:buClr>
              <a:buSzPct val="150000"/>
            </a:pPr>
            <a:r>
              <a:rPr lang="es-ES" sz="1600" b="1" dirty="0">
                <a:solidFill>
                  <a:schemeClr val="tx2"/>
                </a:solidFill>
                <a:latin typeface="Arial" pitchFamily="34" charset="0"/>
                <a:cs typeface="Arial" pitchFamily="34" charset="0"/>
              </a:rPr>
              <a:t>Gestión de Ubicaciones</a:t>
            </a:r>
          </a:p>
          <a:p>
            <a:pPr lvl="1">
              <a:spcBef>
                <a:spcPts val="1500"/>
              </a:spcBef>
              <a:buClr>
                <a:schemeClr val="accent3"/>
              </a:buClr>
              <a:buSzPct val="150000"/>
            </a:pPr>
            <a:r>
              <a:rPr lang="es-ES" sz="1600" b="1" dirty="0">
                <a:solidFill>
                  <a:schemeClr val="tx2"/>
                </a:solidFill>
                <a:latin typeface="Arial" pitchFamily="34" charset="0"/>
                <a:cs typeface="Arial" pitchFamily="34" charset="0"/>
              </a:rPr>
              <a:t>Modelo Físico Datos</a:t>
            </a:r>
          </a:p>
        </p:txBody>
      </p:sp>
      <p:sp>
        <p:nvSpPr>
          <p:cNvPr id="27" name="16 CuadroTexto"/>
          <p:cNvSpPr txBox="1"/>
          <p:nvPr/>
        </p:nvSpPr>
        <p:spPr>
          <a:xfrm>
            <a:off x="3388876" y="1052736"/>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01</a:t>
            </a:r>
          </a:p>
        </p:txBody>
      </p:sp>
      <p:cxnSp>
        <p:nvCxnSpPr>
          <p:cNvPr id="28" name="3 Conector recto"/>
          <p:cNvCxnSpPr>
            <a:cxnSpLocks/>
          </p:cNvCxnSpPr>
          <p:nvPr/>
        </p:nvCxnSpPr>
        <p:spPr>
          <a:xfrm>
            <a:off x="4887904" y="1249675"/>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9 CuadroTexto"/>
          <p:cNvSpPr txBox="1"/>
          <p:nvPr/>
        </p:nvSpPr>
        <p:spPr>
          <a:xfrm>
            <a:off x="3388876" y="1463332"/>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02</a:t>
            </a:r>
          </a:p>
        </p:txBody>
      </p:sp>
      <p:cxnSp>
        <p:nvCxnSpPr>
          <p:cNvPr id="30" name="10 Conector recto"/>
          <p:cNvCxnSpPr>
            <a:cxnSpLocks/>
          </p:cNvCxnSpPr>
          <p:nvPr/>
        </p:nvCxnSpPr>
        <p:spPr>
          <a:xfrm>
            <a:off x="4887904" y="1682874"/>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17 CuadroTexto"/>
          <p:cNvSpPr txBox="1"/>
          <p:nvPr/>
        </p:nvSpPr>
        <p:spPr>
          <a:xfrm>
            <a:off x="3387527" y="3198195"/>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06</a:t>
            </a:r>
          </a:p>
        </p:txBody>
      </p:sp>
      <p:cxnSp>
        <p:nvCxnSpPr>
          <p:cNvPr id="38" name="20 Conector recto"/>
          <p:cNvCxnSpPr>
            <a:cxnSpLocks/>
          </p:cNvCxnSpPr>
          <p:nvPr/>
        </p:nvCxnSpPr>
        <p:spPr>
          <a:xfrm>
            <a:off x="4888728" y="3411093"/>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19 Conector recto"/>
          <p:cNvCxnSpPr>
            <a:cxnSpLocks/>
          </p:cNvCxnSpPr>
          <p:nvPr/>
        </p:nvCxnSpPr>
        <p:spPr>
          <a:xfrm>
            <a:off x="4976804" y="1091037"/>
            <a:ext cx="48204" cy="5434307"/>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17 CuadroTexto"/>
          <p:cNvSpPr txBox="1"/>
          <p:nvPr/>
        </p:nvSpPr>
        <p:spPr>
          <a:xfrm>
            <a:off x="3387527" y="1902051"/>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03</a:t>
            </a:r>
          </a:p>
        </p:txBody>
      </p:sp>
      <p:cxnSp>
        <p:nvCxnSpPr>
          <p:cNvPr id="43" name="20 Conector recto"/>
          <p:cNvCxnSpPr>
            <a:cxnSpLocks/>
          </p:cNvCxnSpPr>
          <p:nvPr/>
        </p:nvCxnSpPr>
        <p:spPr>
          <a:xfrm>
            <a:off x="4888728" y="2115093"/>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17 CuadroTexto"/>
          <p:cNvSpPr txBox="1"/>
          <p:nvPr/>
        </p:nvSpPr>
        <p:spPr>
          <a:xfrm>
            <a:off x="3387527" y="2766147"/>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05</a:t>
            </a:r>
          </a:p>
        </p:txBody>
      </p:sp>
      <p:cxnSp>
        <p:nvCxnSpPr>
          <p:cNvPr id="14" name="20 Conector recto"/>
          <p:cNvCxnSpPr>
            <a:cxnSpLocks/>
          </p:cNvCxnSpPr>
          <p:nvPr/>
        </p:nvCxnSpPr>
        <p:spPr>
          <a:xfrm>
            <a:off x="4888728" y="2979093"/>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17 CuadroTexto"/>
          <p:cNvSpPr txBox="1"/>
          <p:nvPr/>
        </p:nvSpPr>
        <p:spPr>
          <a:xfrm>
            <a:off x="3387527" y="2334099"/>
            <a:ext cx="1560673"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04</a:t>
            </a:r>
          </a:p>
        </p:txBody>
      </p:sp>
      <p:cxnSp>
        <p:nvCxnSpPr>
          <p:cNvPr id="16" name="20 Conector recto"/>
          <p:cNvCxnSpPr>
            <a:cxnSpLocks/>
          </p:cNvCxnSpPr>
          <p:nvPr/>
        </p:nvCxnSpPr>
        <p:spPr>
          <a:xfrm>
            <a:off x="4888728" y="2547093"/>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20 Conector recto">
            <a:extLst>
              <a:ext uri="{FF2B5EF4-FFF2-40B4-BE49-F238E27FC236}">
                <a16:creationId xmlns:a16="http://schemas.microsoft.com/office/drawing/2014/main" id="{3964D91B-0169-4040-84D4-E7C9DC61BD53}"/>
              </a:ext>
            </a:extLst>
          </p:cNvPr>
          <p:cNvCxnSpPr>
            <a:cxnSpLocks/>
          </p:cNvCxnSpPr>
          <p:nvPr/>
        </p:nvCxnSpPr>
        <p:spPr>
          <a:xfrm>
            <a:off x="4893854" y="3843477"/>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20 Conector recto">
            <a:extLst>
              <a:ext uri="{FF2B5EF4-FFF2-40B4-BE49-F238E27FC236}">
                <a16:creationId xmlns:a16="http://schemas.microsoft.com/office/drawing/2014/main" id="{9F5884C6-8A5C-4C71-AFEF-54BEE3DF261E}"/>
              </a:ext>
            </a:extLst>
          </p:cNvPr>
          <p:cNvCxnSpPr>
            <a:cxnSpLocks/>
          </p:cNvCxnSpPr>
          <p:nvPr/>
        </p:nvCxnSpPr>
        <p:spPr>
          <a:xfrm>
            <a:off x="4893854" y="4294327"/>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20 Conector recto">
            <a:extLst>
              <a:ext uri="{FF2B5EF4-FFF2-40B4-BE49-F238E27FC236}">
                <a16:creationId xmlns:a16="http://schemas.microsoft.com/office/drawing/2014/main" id="{3C80D1E8-753C-4EA1-A8ED-63AAEE385F85}"/>
              </a:ext>
            </a:extLst>
          </p:cNvPr>
          <p:cNvCxnSpPr>
            <a:cxnSpLocks/>
          </p:cNvCxnSpPr>
          <p:nvPr/>
        </p:nvCxnSpPr>
        <p:spPr>
          <a:xfrm>
            <a:off x="4906554" y="4738827"/>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20 Conector recto">
            <a:extLst>
              <a:ext uri="{FF2B5EF4-FFF2-40B4-BE49-F238E27FC236}">
                <a16:creationId xmlns:a16="http://schemas.microsoft.com/office/drawing/2014/main" id="{99D1B4F3-652B-43F5-A10C-9E2FC5DC29FA}"/>
              </a:ext>
            </a:extLst>
          </p:cNvPr>
          <p:cNvCxnSpPr>
            <a:cxnSpLocks/>
          </p:cNvCxnSpPr>
          <p:nvPr/>
        </p:nvCxnSpPr>
        <p:spPr>
          <a:xfrm>
            <a:off x="4906554" y="5155111"/>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20 Conector recto">
            <a:extLst>
              <a:ext uri="{FF2B5EF4-FFF2-40B4-BE49-F238E27FC236}">
                <a16:creationId xmlns:a16="http://schemas.microsoft.com/office/drawing/2014/main" id="{5BB1C237-386F-4902-A9F1-59BEA338C593}"/>
              </a:ext>
            </a:extLst>
          </p:cNvPr>
          <p:cNvCxnSpPr>
            <a:cxnSpLocks/>
          </p:cNvCxnSpPr>
          <p:nvPr/>
        </p:nvCxnSpPr>
        <p:spPr>
          <a:xfrm>
            <a:off x="4907284" y="5587159"/>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17 CuadroTexto">
            <a:extLst>
              <a:ext uri="{FF2B5EF4-FFF2-40B4-BE49-F238E27FC236}">
                <a16:creationId xmlns:a16="http://schemas.microsoft.com/office/drawing/2014/main" id="{08F3CBAC-879F-4725-99BB-C6741E9CCF98}"/>
              </a:ext>
            </a:extLst>
          </p:cNvPr>
          <p:cNvSpPr txBox="1"/>
          <p:nvPr/>
        </p:nvSpPr>
        <p:spPr>
          <a:xfrm>
            <a:off x="3372306" y="3630243"/>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07</a:t>
            </a:r>
          </a:p>
        </p:txBody>
      </p:sp>
      <p:sp>
        <p:nvSpPr>
          <p:cNvPr id="33" name="17 CuadroTexto">
            <a:extLst>
              <a:ext uri="{FF2B5EF4-FFF2-40B4-BE49-F238E27FC236}">
                <a16:creationId xmlns:a16="http://schemas.microsoft.com/office/drawing/2014/main" id="{C7183027-236B-48C9-AB2D-D05542A0B977}"/>
              </a:ext>
            </a:extLst>
          </p:cNvPr>
          <p:cNvSpPr txBox="1"/>
          <p:nvPr/>
        </p:nvSpPr>
        <p:spPr>
          <a:xfrm>
            <a:off x="3372304" y="4973106"/>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10</a:t>
            </a:r>
          </a:p>
        </p:txBody>
      </p:sp>
      <p:sp>
        <p:nvSpPr>
          <p:cNvPr id="34" name="17 CuadroTexto">
            <a:extLst>
              <a:ext uri="{FF2B5EF4-FFF2-40B4-BE49-F238E27FC236}">
                <a16:creationId xmlns:a16="http://schemas.microsoft.com/office/drawing/2014/main" id="{3D348568-C9BC-42B1-9CDF-D0AB51972425}"/>
              </a:ext>
            </a:extLst>
          </p:cNvPr>
          <p:cNvSpPr txBox="1"/>
          <p:nvPr/>
        </p:nvSpPr>
        <p:spPr>
          <a:xfrm>
            <a:off x="3368823" y="5405154"/>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11</a:t>
            </a:r>
          </a:p>
        </p:txBody>
      </p:sp>
      <p:sp>
        <p:nvSpPr>
          <p:cNvPr id="35" name="17 CuadroTexto">
            <a:extLst>
              <a:ext uri="{FF2B5EF4-FFF2-40B4-BE49-F238E27FC236}">
                <a16:creationId xmlns:a16="http://schemas.microsoft.com/office/drawing/2014/main" id="{654B271C-654B-4F02-BB8B-B89C30E4DAAC}"/>
              </a:ext>
            </a:extLst>
          </p:cNvPr>
          <p:cNvSpPr txBox="1"/>
          <p:nvPr/>
        </p:nvSpPr>
        <p:spPr>
          <a:xfrm>
            <a:off x="3372305" y="4509120"/>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09</a:t>
            </a:r>
          </a:p>
        </p:txBody>
      </p:sp>
      <p:sp>
        <p:nvSpPr>
          <p:cNvPr id="36" name="17 CuadroTexto">
            <a:extLst>
              <a:ext uri="{FF2B5EF4-FFF2-40B4-BE49-F238E27FC236}">
                <a16:creationId xmlns:a16="http://schemas.microsoft.com/office/drawing/2014/main" id="{035E565D-4471-443D-B504-939045DFC687}"/>
              </a:ext>
            </a:extLst>
          </p:cNvPr>
          <p:cNvSpPr txBox="1"/>
          <p:nvPr/>
        </p:nvSpPr>
        <p:spPr>
          <a:xfrm>
            <a:off x="3372305" y="4077072"/>
            <a:ext cx="1560047"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08</a:t>
            </a:r>
          </a:p>
        </p:txBody>
      </p:sp>
      <p:sp>
        <p:nvSpPr>
          <p:cNvPr id="39" name="17 CuadroTexto">
            <a:extLst>
              <a:ext uri="{FF2B5EF4-FFF2-40B4-BE49-F238E27FC236}">
                <a16:creationId xmlns:a16="http://schemas.microsoft.com/office/drawing/2014/main" id="{16ED6EF5-F2DB-4643-9947-9E148EDF2080}"/>
              </a:ext>
            </a:extLst>
          </p:cNvPr>
          <p:cNvSpPr txBox="1"/>
          <p:nvPr/>
        </p:nvSpPr>
        <p:spPr>
          <a:xfrm>
            <a:off x="4376936" y="5837202"/>
            <a:ext cx="551934"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12</a:t>
            </a:r>
          </a:p>
        </p:txBody>
      </p:sp>
      <p:cxnSp>
        <p:nvCxnSpPr>
          <p:cNvPr id="40" name="20 Conector recto">
            <a:extLst>
              <a:ext uri="{FF2B5EF4-FFF2-40B4-BE49-F238E27FC236}">
                <a16:creationId xmlns:a16="http://schemas.microsoft.com/office/drawing/2014/main" id="{821876AC-E62E-4E13-854D-6D73A00F733B}"/>
              </a:ext>
            </a:extLst>
          </p:cNvPr>
          <p:cNvCxnSpPr>
            <a:cxnSpLocks/>
          </p:cNvCxnSpPr>
          <p:nvPr/>
        </p:nvCxnSpPr>
        <p:spPr>
          <a:xfrm>
            <a:off x="4880992" y="6021288"/>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20 Conector recto">
            <a:extLst>
              <a:ext uri="{FF2B5EF4-FFF2-40B4-BE49-F238E27FC236}">
                <a16:creationId xmlns:a16="http://schemas.microsoft.com/office/drawing/2014/main" id="{60621124-CB35-4631-8FA4-FE8D1219A2C8}"/>
              </a:ext>
            </a:extLst>
          </p:cNvPr>
          <p:cNvCxnSpPr>
            <a:cxnSpLocks/>
          </p:cNvCxnSpPr>
          <p:nvPr/>
        </p:nvCxnSpPr>
        <p:spPr>
          <a:xfrm>
            <a:off x="4878551" y="6453336"/>
            <a:ext cx="19584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17 CuadroTexto">
            <a:extLst>
              <a:ext uri="{FF2B5EF4-FFF2-40B4-BE49-F238E27FC236}">
                <a16:creationId xmlns:a16="http://schemas.microsoft.com/office/drawing/2014/main" id="{71EFD02B-1614-49CD-9C11-EC633242011D}"/>
              </a:ext>
            </a:extLst>
          </p:cNvPr>
          <p:cNvSpPr txBox="1"/>
          <p:nvPr/>
        </p:nvSpPr>
        <p:spPr>
          <a:xfrm>
            <a:off x="4385534" y="6266911"/>
            <a:ext cx="551934" cy="400110"/>
          </a:xfrm>
          <a:prstGeom prst="rect">
            <a:avLst/>
          </a:prstGeom>
          <a:noFill/>
        </p:spPr>
        <p:txBody>
          <a:bodyPr wrap="square" rtlCol="0">
            <a:spAutoFit/>
          </a:bodyPr>
          <a:lstStyle/>
          <a:p>
            <a:pPr algn="r"/>
            <a:r>
              <a:rPr lang="es-ES" sz="2000" b="1" dirty="0">
                <a:solidFill>
                  <a:schemeClr val="accent3"/>
                </a:solidFill>
                <a:latin typeface="Arial" pitchFamily="34" charset="0"/>
                <a:cs typeface="Arial" pitchFamily="34" charset="0"/>
              </a:rPr>
              <a:t>13</a:t>
            </a:r>
          </a:p>
        </p:txBody>
      </p:sp>
    </p:spTree>
    <p:extLst>
      <p:ext uri="{BB962C8B-B14F-4D97-AF65-F5344CB8AC3E}">
        <p14:creationId xmlns:p14="http://schemas.microsoft.com/office/powerpoint/2010/main" val="220934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4D240C6-3AC9-4BDE-B1B0-969EC01C536C}"/>
              </a:ext>
            </a:extLst>
          </p:cNvPr>
          <p:cNvSpPr>
            <a:spLocks noGrp="1"/>
          </p:cNvSpPr>
          <p:nvPr>
            <p:ph type="sldNum" sz="quarter" idx="12"/>
          </p:nvPr>
        </p:nvSpPr>
        <p:spPr/>
        <p:txBody>
          <a:bodyPr/>
          <a:lstStyle/>
          <a:p>
            <a:fld id="{F72BFCD6-C37F-4D4F-B6AD-71D3A36D527F}" type="slidenum">
              <a:rPr lang="es-ES" smtClean="0"/>
              <a:pPr/>
              <a:t>20</a:t>
            </a:fld>
            <a:endParaRPr lang="es-ES" dirty="0"/>
          </a:p>
        </p:txBody>
      </p:sp>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855063"/>
          </a:xfrm>
        </p:spPr>
        <p:txBody>
          <a:bodyPr/>
          <a:lstStyle/>
          <a:p>
            <a:r>
              <a:rPr lang="es-ES" sz="2000" dirty="0"/>
              <a:t>Flujo gestión de ubicaciones sala</a:t>
            </a:r>
          </a:p>
        </p:txBody>
      </p:sp>
      <p:sp>
        <p:nvSpPr>
          <p:cNvPr id="5" name="Marcador de número de diapositiva 2">
            <a:extLst>
              <a:ext uri="{FF2B5EF4-FFF2-40B4-BE49-F238E27FC236}">
                <a16:creationId xmlns:a16="http://schemas.microsoft.com/office/drawing/2014/main" id="{DB7292E6-42A7-4AEF-A15E-D47B0ADA6DE7}"/>
              </a:ext>
            </a:extLst>
          </p:cNvPr>
          <p:cNvSpPr txBox="1">
            <a:spLocks/>
          </p:cNvSpPr>
          <p:nvPr/>
        </p:nvSpPr>
        <p:spPr>
          <a:xfrm>
            <a:off x="7478137" y="6356353"/>
            <a:ext cx="2311400" cy="365125"/>
          </a:xfrm>
          <a:prstGeom prst="rect">
            <a:avLst/>
          </a:prstGeom>
        </p:spPr>
        <p:txBody>
          <a:bodyPr/>
          <a:lstStyle>
            <a:defPPr>
              <a:defRPr lang="es-ES"/>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BFCD6-C37F-4D4F-B6AD-71D3A36D527F}" type="slidenum">
              <a:rPr lang="es-ES" smtClean="0"/>
              <a:pPr/>
              <a:t>20</a:t>
            </a:fld>
            <a:endParaRPr lang="es-ES" dirty="0"/>
          </a:p>
        </p:txBody>
      </p:sp>
      <p:sp>
        <p:nvSpPr>
          <p:cNvPr id="6" name="Elipse 5">
            <a:extLst>
              <a:ext uri="{FF2B5EF4-FFF2-40B4-BE49-F238E27FC236}">
                <a16:creationId xmlns:a16="http://schemas.microsoft.com/office/drawing/2014/main" id="{E5DF812C-FEC8-4BA4-B5D6-170448208B62}"/>
              </a:ext>
            </a:extLst>
          </p:cNvPr>
          <p:cNvSpPr/>
          <p:nvPr/>
        </p:nvSpPr>
        <p:spPr>
          <a:xfrm>
            <a:off x="107343" y="3362944"/>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CuadroTexto 8">
            <a:extLst>
              <a:ext uri="{FF2B5EF4-FFF2-40B4-BE49-F238E27FC236}">
                <a16:creationId xmlns:a16="http://schemas.microsoft.com/office/drawing/2014/main" id="{0E0D2787-317E-4688-A661-BDA0AC332923}"/>
              </a:ext>
            </a:extLst>
          </p:cNvPr>
          <p:cNvSpPr txBox="1"/>
          <p:nvPr/>
        </p:nvSpPr>
        <p:spPr>
          <a:xfrm>
            <a:off x="272480" y="4009293"/>
            <a:ext cx="745717" cy="246221"/>
          </a:xfrm>
          <a:prstGeom prst="rect">
            <a:avLst/>
          </a:prstGeom>
          <a:noFill/>
        </p:spPr>
        <p:txBody>
          <a:bodyPr wrap="none" rtlCol="0">
            <a:spAutoFit/>
          </a:bodyPr>
          <a:lstStyle/>
          <a:p>
            <a:r>
              <a:rPr lang="es-ES" sz="1000" dirty="0"/>
              <a:t>Ubicación</a:t>
            </a:r>
          </a:p>
        </p:txBody>
      </p:sp>
      <p:cxnSp>
        <p:nvCxnSpPr>
          <p:cNvPr id="10" name="Conector recto 9">
            <a:extLst>
              <a:ext uri="{FF2B5EF4-FFF2-40B4-BE49-F238E27FC236}">
                <a16:creationId xmlns:a16="http://schemas.microsoft.com/office/drawing/2014/main" id="{5947A1C3-419E-4F80-8384-0D6739624526}"/>
              </a:ext>
            </a:extLst>
          </p:cNvPr>
          <p:cNvCxnSpPr>
            <a:cxnSpLocks/>
          </p:cNvCxnSpPr>
          <p:nvPr/>
        </p:nvCxnSpPr>
        <p:spPr>
          <a:xfrm flipV="1">
            <a:off x="1193691" y="3870987"/>
            <a:ext cx="7363655" cy="93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F70283DE-CDA2-49BC-94FA-6A2253C64C62}"/>
              </a:ext>
            </a:extLst>
          </p:cNvPr>
          <p:cNvCxnSpPr/>
          <p:nvPr/>
        </p:nvCxnSpPr>
        <p:spPr>
          <a:xfrm flipV="1">
            <a:off x="1609055" y="3238399"/>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CE278D6A-623B-4A32-92D7-2AD889A6D660}"/>
              </a:ext>
            </a:extLst>
          </p:cNvPr>
          <p:cNvSpPr/>
          <p:nvPr/>
        </p:nvSpPr>
        <p:spPr>
          <a:xfrm>
            <a:off x="1527362" y="309207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pic>
        <p:nvPicPr>
          <p:cNvPr id="14" name="Gráfico 13" descr="Hombre">
            <a:extLst>
              <a:ext uri="{FF2B5EF4-FFF2-40B4-BE49-F238E27FC236}">
                <a16:creationId xmlns:a16="http://schemas.microsoft.com/office/drawing/2014/main" id="{00548A3C-FF49-49FD-9406-1DB1149DF5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6223" y="6016522"/>
            <a:ext cx="405874" cy="428409"/>
          </a:xfrm>
          <a:prstGeom prst="rect">
            <a:avLst/>
          </a:prstGeom>
        </p:spPr>
      </p:pic>
      <p:sp>
        <p:nvSpPr>
          <p:cNvPr id="17" name="CuadroTexto 16">
            <a:extLst>
              <a:ext uri="{FF2B5EF4-FFF2-40B4-BE49-F238E27FC236}">
                <a16:creationId xmlns:a16="http://schemas.microsoft.com/office/drawing/2014/main" id="{62243E31-B36D-4816-B913-F7F644CBB420}"/>
              </a:ext>
            </a:extLst>
          </p:cNvPr>
          <p:cNvSpPr txBox="1"/>
          <p:nvPr/>
        </p:nvSpPr>
        <p:spPr>
          <a:xfrm>
            <a:off x="8553400" y="6441953"/>
            <a:ext cx="994910" cy="227406"/>
          </a:xfrm>
          <a:prstGeom prst="rect">
            <a:avLst/>
          </a:prstGeom>
          <a:noFill/>
        </p:spPr>
        <p:txBody>
          <a:bodyPr wrap="square" rtlCol="0">
            <a:spAutoFit/>
          </a:bodyPr>
          <a:lstStyle/>
          <a:p>
            <a:r>
              <a:rPr lang="es-ES" sz="800" b="1" dirty="0"/>
              <a:t>Administrador</a:t>
            </a:r>
          </a:p>
        </p:txBody>
      </p:sp>
      <p:sp>
        <p:nvSpPr>
          <p:cNvPr id="18" name="Rectángulo 17">
            <a:extLst>
              <a:ext uri="{FF2B5EF4-FFF2-40B4-BE49-F238E27FC236}">
                <a16:creationId xmlns:a16="http://schemas.microsoft.com/office/drawing/2014/main" id="{8C854D6E-C642-436B-9096-F7E8D9310BBB}"/>
              </a:ext>
            </a:extLst>
          </p:cNvPr>
          <p:cNvSpPr/>
          <p:nvPr/>
        </p:nvSpPr>
        <p:spPr>
          <a:xfrm>
            <a:off x="7884011" y="5872506"/>
            <a:ext cx="1514294" cy="79685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0F5022B1-F225-409A-B7E5-80D39941D8BD}"/>
              </a:ext>
            </a:extLst>
          </p:cNvPr>
          <p:cNvSpPr txBox="1"/>
          <p:nvPr/>
        </p:nvSpPr>
        <p:spPr>
          <a:xfrm>
            <a:off x="1489249" y="2660503"/>
            <a:ext cx="1608133" cy="507831"/>
          </a:xfrm>
          <a:prstGeom prst="rect">
            <a:avLst/>
          </a:prstGeom>
          <a:noFill/>
        </p:spPr>
        <p:txBody>
          <a:bodyPr wrap="none" rtlCol="0">
            <a:spAutoFit/>
          </a:bodyPr>
          <a:lstStyle/>
          <a:p>
            <a:r>
              <a:rPr lang="es-ES" sz="900" b="1" u="sng" dirty="0"/>
              <a:t>Administrar</a:t>
            </a:r>
            <a:r>
              <a:rPr lang="es-ES" sz="900" u="sng" dirty="0"/>
              <a:t> / </a:t>
            </a:r>
            <a:r>
              <a:rPr lang="es-ES" sz="900" b="1" u="sng" dirty="0"/>
              <a:t>Sedes</a:t>
            </a:r>
          </a:p>
          <a:p>
            <a:r>
              <a:rPr lang="es-ES" sz="900" dirty="0"/>
              <a:t>Se realiza el mantenimiento</a:t>
            </a:r>
          </a:p>
          <a:p>
            <a:r>
              <a:rPr lang="es-ES" sz="900" dirty="0"/>
              <a:t>de sedes de la aplicación.</a:t>
            </a:r>
          </a:p>
        </p:txBody>
      </p:sp>
      <p:cxnSp>
        <p:nvCxnSpPr>
          <p:cNvPr id="20" name="Conector recto 19">
            <a:extLst>
              <a:ext uri="{FF2B5EF4-FFF2-40B4-BE49-F238E27FC236}">
                <a16:creationId xmlns:a16="http://schemas.microsoft.com/office/drawing/2014/main" id="{E1DF3369-41E8-44B7-8105-9E4932A57129}"/>
              </a:ext>
            </a:extLst>
          </p:cNvPr>
          <p:cNvCxnSpPr/>
          <p:nvPr/>
        </p:nvCxnSpPr>
        <p:spPr>
          <a:xfrm flipV="1">
            <a:off x="3708738" y="3238399"/>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F75B3F53-DFE7-40B8-84D2-52DB092C75FA}"/>
              </a:ext>
            </a:extLst>
          </p:cNvPr>
          <p:cNvSpPr/>
          <p:nvPr/>
        </p:nvSpPr>
        <p:spPr>
          <a:xfrm>
            <a:off x="3627045" y="309207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22" name="CuadroTexto 21">
            <a:extLst>
              <a:ext uri="{FF2B5EF4-FFF2-40B4-BE49-F238E27FC236}">
                <a16:creationId xmlns:a16="http://schemas.microsoft.com/office/drawing/2014/main" id="{76833392-626C-41DE-BD98-43669425CC58}"/>
              </a:ext>
            </a:extLst>
          </p:cNvPr>
          <p:cNvSpPr txBox="1"/>
          <p:nvPr/>
        </p:nvSpPr>
        <p:spPr>
          <a:xfrm>
            <a:off x="3728864" y="2696978"/>
            <a:ext cx="2159566" cy="646331"/>
          </a:xfrm>
          <a:prstGeom prst="rect">
            <a:avLst/>
          </a:prstGeom>
          <a:noFill/>
        </p:spPr>
        <p:txBody>
          <a:bodyPr wrap="none" rtlCol="0">
            <a:spAutoFit/>
          </a:bodyPr>
          <a:lstStyle/>
          <a:p>
            <a:r>
              <a:rPr lang="es-ES" sz="900" b="1" u="sng" dirty="0" err="1"/>
              <a:t>Adminstrar</a:t>
            </a:r>
            <a:r>
              <a:rPr lang="es-ES" sz="900" b="1" u="sng" dirty="0"/>
              <a:t> / Salas</a:t>
            </a:r>
          </a:p>
          <a:p>
            <a:r>
              <a:rPr lang="es-ES" sz="900" dirty="0"/>
              <a:t>Permite consultar las salas accesibles</a:t>
            </a:r>
          </a:p>
          <a:p>
            <a:r>
              <a:rPr lang="es-ES" sz="900" dirty="0"/>
              <a:t>o hacer el </a:t>
            </a:r>
            <a:r>
              <a:rPr lang="es-ES" sz="900" dirty="0" err="1"/>
              <a:t>mantemiento</a:t>
            </a:r>
            <a:r>
              <a:rPr lang="es-ES" sz="900" dirty="0"/>
              <a:t> de las mismas</a:t>
            </a:r>
          </a:p>
          <a:p>
            <a:r>
              <a:rPr lang="es-ES" sz="900" dirty="0"/>
              <a:t>en función del usuario logado. </a:t>
            </a:r>
          </a:p>
        </p:txBody>
      </p:sp>
      <p:pic>
        <p:nvPicPr>
          <p:cNvPr id="23" name="Gráfico 22" descr="Hombre">
            <a:extLst>
              <a:ext uri="{FF2B5EF4-FFF2-40B4-BE49-F238E27FC236}">
                <a16:creationId xmlns:a16="http://schemas.microsoft.com/office/drawing/2014/main" id="{FB69543A-BA00-4129-9163-5467846F61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312" y="3436082"/>
            <a:ext cx="405874" cy="428409"/>
          </a:xfrm>
          <a:prstGeom prst="rect">
            <a:avLst/>
          </a:prstGeom>
        </p:spPr>
      </p:pic>
      <p:cxnSp>
        <p:nvCxnSpPr>
          <p:cNvPr id="25" name="Conector recto 24">
            <a:extLst>
              <a:ext uri="{FF2B5EF4-FFF2-40B4-BE49-F238E27FC236}">
                <a16:creationId xmlns:a16="http://schemas.microsoft.com/office/drawing/2014/main" id="{EB9CD108-C139-4EFA-B24D-89EFDFD2F43A}"/>
              </a:ext>
            </a:extLst>
          </p:cNvPr>
          <p:cNvCxnSpPr/>
          <p:nvPr/>
        </p:nvCxnSpPr>
        <p:spPr>
          <a:xfrm flipV="1">
            <a:off x="6021426" y="3238399"/>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6" name="Elipse 25">
            <a:extLst>
              <a:ext uri="{FF2B5EF4-FFF2-40B4-BE49-F238E27FC236}">
                <a16:creationId xmlns:a16="http://schemas.microsoft.com/office/drawing/2014/main" id="{DCB933E4-139E-487A-9E69-0E929FD6C75E}"/>
              </a:ext>
            </a:extLst>
          </p:cNvPr>
          <p:cNvSpPr/>
          <p:nvPr/>
        </p:nvSpPr>
        <p:spPr>
          <a:xfrm>
            <a:off x="5939733" y="309207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27" name="CuadroTexto 26">
            <a:extLst>
              <a:ext uri="{FF2B5EF4-FFF2-40B4-BE49-F238E27FC236}">
                <a16:creationId xmlns:a16="http://schemas.microsoft.com/office/drawing/2014/main" id="{AF90DFC8-ADD7-4022-AFA5-E7F34AEC03D0}"/>
              </a:ext>
            </a:extLst>
          </p:cNvPr>
          <p:cNvSpPr txBox="1"/>
          <p:nvPr/>
        </p:nvSpPr>
        <p:spPr>
          <a:xfrm>
            <a:off x="6105504" y="2696978"/>
            <a:ext cx="2435282" cy="507831"/>
          </a:xfrm>
          <a:prstGeom prst="rect">
            <a:avLst/>
          </a:prstGeom>
          <a:noFill/>
        </p:spPr>
        <p:txBody>
          <a:bodyPr wrap="none" rtlCol="0">
            <a:spAutoFit/>
          </a:bodyPr>
          <a:lstStyle/>
          <a:p>
            <a:r>
              <a:rPr lang="es-ES" sz="900" b="1" u="sng" dirty="0"/>
              <a:t>Administrar / Asistente Ubicaciones</a:t>
            </a:r>
          </a:p>
          <a:p>
            <a:r>
              <a:rPr lang="es-ES" sz="900" dirty="0"/>
              <a:t>Permite crear automáticamente ubicaciones</a:t>
            </a:r>
          </a:p>
          <a:p>
            <a:r>
              <a:rPr lang="es-ES" sz="900" dirty="0"/>
              <a:t>para las salas asociadas a este rol.</a:t>
            </a:r>
          </a:p>
        </p:txBody>
      </p:sp>
      <p:cxnSp>
        <p:nvCxnSpPr>
          <p:cNvPr id="29" name="Conector recto 28">
            <a:extLst>
              <a:ext uri="{FF2B5EF4-FFF2-40B4-BE49-F238E27FC236}">
                <a16:creationId xmlns:a16="http://schemas.microsoft.com/office/drawing/2014/main" id="{4B241D04-CF3E-4E84-BC48-D5529BBD47E6}"/>
              </a:ext>
            </a:extLst>
          </p:cNvPr>
          <p:cNvCxnSpPr>
            <a:cxnSpLocks/>
          </p:cNvCxnSpPr>
          <p:nvPr/>
        </p:nvCxnSpPr>
        <p:spPr>
          <a:xfrm flipH="1">
            <a:off x="8557346" y="3847456"/>
            <a:ext cx="1" cy="52360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9E3C22AB-D59A-4761-94B4-572CAC28A541}"/>
              </a:ext>
            </a:extLst>
          </p:cNvPr>
          <p:cNvSpPr txBox="1"/>
          <p:nvPr/>
        </p:nvSpPr>
        <p:spPr>
          <a:xfrm>
            <a:off x="6572001" y="3934797"/>
            <a:ext cx="2050561" cy="646331"/>
          </a:xfrm>
          <a:prstGeom prst="rect">
            <a:avLst/>
          </a:prstGeom>
          <a:noFill/>
        </p:spPr>
        <p:txBody>
          <a:bodyPr wrap="none" rtlCol="0">
            <a:spAutoFit/>
          </a:bodyPr>
          <a:lstStyle/>
          <a:p>
            <a:r>
              <a:rPr lang="es-ES" sz="900" b="1" u="sng" dirty="0"/>
              <a:t>Administrar / Gen. </a:t>
            </a:r>
            <a:r>
              <a:rPr lang="es-ES" sz="900" b="1" u="sng" dirty="0" err="1"/>
              <a:t>Etiq</a:t>
            </a:r>
            <a:r>
              <a:rPr lang="es-ES" sz="900" b="1" u="sng" dirty="0"/>
              <a:t>. Ubicación</a:t>
            </a:r>
          </a:p>
          <a:p>
            <a:r>
              <a:rPr lang="es-ES" sz="900" dirty="0"/>
              <a:t>Permite imprimir las etiquetas que</a:t>
            </a:r>
          </a:p>
          <a:p>
            <a:r>
              <a:rPr lang="es-ES" sz="900" dirty="0"/>
              <a:t>forman parte de la sala de archivo </a:t>
            </a:r>
          </a:p>
          <a:p>
            <a:r>
              <a:rPr lang="es-ES" sz="900" dirty="0"/>
              <a:t>seleccionada.</a:t>
            </a:r>
          </a:p>
        </p:txBody>
      </p:sp>
      <p:pic>
        <p:nvPicPr>
          <p:cNvPr id="90" name="Gráfico 89" descr="Hombre">
            <a:extLst>
              <a:ext uri="{FF2B5EF4-FFF2-40B4-BE49-F238E27FC236}">
                <a16:creationId xmlns:a16="http://schemas.microsoft.com/office/drawing/2014/main" id="{606B68F4-30DD-40C1-97BA-9545BAADC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3590" y="6020724"/>
            <a:ext cx="405874" cy="428409"/>
          </a:xfrm>
          <a:prstGeom prst="rect">
            <a:avLst/>
          </a:prstGeom>
        </p:spPr>
      </p:pic>
      <p:sp>
        <p:nvSpPr>
          <p:cNvPr id="92" name="CuadroTexto 91">
            <a:extLst>
              <a:ext uri="{FF2B5EF4-FFF2-40B4-BE49-F238E27FC236}">
                <a16:creationId xmlns:a16="http://schemas.microsoft.com/office/drawing/2014/main" id="{1D21A079-2867-471E-9EAA-F747F08CA79A}"/>
              </a:ext>
            </a:extLst>
          </p:cNvPr>
          <p:cNvSpPr txBox="1"/>
          <p:nvPr/>
        </p:nvSpPr>
        <p:spPr>
          <a:xfrm>
            <a:off x="7851277" y="6443033"/>
            <a:ext cx="846139" cy="215444"/>
          </a:xfrm>
          <a:prstGeom prst="rect">
            <a:avLst/>
          </a:prstGeom>
          <a:noFill/>
        </p:spPr>
        <p:txBody>
          <a:bodyPr wrap="square" rtlCol="0">
            <a:spAutoFit/>
          </a:bodyPr>
          <a:lstStyle/>
          <a:p>
            <a:r>
              <a:rPr lang="es-ES" sz="800" b="1" dirty="0"/>
              <a:t>Implantador</a:t>
            </a:r>
          </a:p>
        </p:txBody>
      </p:sp>
      <p:pic>
        <p:nvPicPr>
          <p:cNvPr id="8" name="Gráfico 7" descr="Carpeta">
            <a:extLst>
              <a:ext uri="{FF2B5EF4-FFF2-40B4-BE49-F238E27FC236}">
                <a16:creationId xmlns:a16="http://schemas.microsoft.com/office/drawing/2014/main" id="{1CE1408C-4CC5-4B4F-A913-3412235D76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422" y="3444642"/>
            <a:ext cx="687761" cy="687761"/>
          </a:xfrm>
          <a:prstGeom prst="rect">
            <a:avLst/>
          </a:prstGeom>
        </p:spPr>
      </p:pic>
      <p:pic>
        <p:nvPicPr>
          <p:cNvPr id="99" name="Gráfico 98" descr="Hombre">
            <a:extLst>
              <a:ext uri="{FF2B5EF4-FFF2-40B4-BE49-F238E27FC236}">
                <a16:creationId xmlns:a16="http://schemas.microsoft.com/office/drawing/2014/main" id="{C05CED46-B92E-4914-A300-EAB594EF0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2987" y="3448233"/>
            <a:ext cx="405874" cy="428409"/>
          </a:xfrm>
          <a:prstGeom prst="rect">
            <a:avLst/>
          </a:prstGeom>
        </p:spPr>
      </p:pic>
      <p:pic>
        <p:nvPicPr>
          <p:cNvPr id="100" name="Gráfico 99" descr="Hombre">
            <a:extLst>
              <a:ext uri="{FF2B5EF4-FFF2-40B4-BE49-F238E27FC236}">
                <a16:creationId xmlns:a16="http://schemas.microsoft.com/office/drawing/2014/main" id="{8E92005F-1C51-48A6-8389-E123262FDEB5}"/>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5714669" y="3444642"/>
            <a:ext cx="405874" cy="428409"/>
          </a:xfrm>
          <a:prstGeom prst="rect">
            <a:avLst/>
          </a:prstGeom>
        </p:spPr>
      </p:pic>
      <p:pic>
        <p:nvPicPr>
          <p:cNvPr id="101" name="Gráfico 100" descr="Hombre">
            <a:extLst>
              <a:ext uri="{FF2B5EF4-FFF2-40B4-BE49-F238E27FC236}">
                <a16:creationId xmlns:a16="http://schemas.microsoft.com/office/drawing/2014/main" id="{F357E65E-45B8-42CC-AA14-3F639168FF7D}"/>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8514372" y="3847456"/>
            <a:ext cx="405874" cy="428409"/>
          </a:xfrm>
          <a:prstGeom prst="rect">
            <a:avLst/>
          </a:prstGeom>
        </p:spPr>
      </p:pic>
      <p:sp>
        <p:nvSpPr>
          <p:cNvPr id="30" name="Elipse 29">
            <a:extLst>
              <a:ext uri="{FF2B5EF4-FFF2-40B4-BE49-F238E27FC236}">
                <a16:creationId xmlns:a16="http://schemas.microsoft.com/office/drawing/2014/main" id="{C16E2429-21E2-4611-B26E-2658C8823B8E}"/>
              </a:ext>
            </a:extLst>
          </p:cNvPr>
          <p:cNvSpPr/>
          <p:nvPr/>
        </p:nvSpPr>
        <p:spPr>
          <a:xfrm>
            <a:off x="8475387" y="439804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pic>
        <p:nvPicPr>
          <p:cNvPr id="32" name="Gráfico 31" descr="Hombre">
            <a:extLst>
              <a:ext uri="{FF2B5EF4-FFF2-40B4-BE49-F238E27FC236}">
                <a16:creationId xmlns:a16="http://schemas.microsoft.com/office/drawing/2014/main" id="{38EA90D5-06A1-47D7-86A2-8726D06E6704}"/>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3152800" y="3430812"/>
            <a:ext cx="405874" cy="428409"/>
          </a:xfrm>
          <a:prstGeom prst="rect">
            <a:avLst/>
          </a:prstGeom>
        </p:spPr>
      </p:pic>
      <p:sp>
        <p:nvSpPr>
          <p:cNvPr id="2" name="CuadroTexto 1">
            <a:extLst>
              <a:ext uri="{FF2B5EF4-FFF2-40B4-BE49-F238E27FC236}">
                <a16:creationId xmlns:a16="http://schemas.microsoft.com/office/drawing/2014/main" id="{AAD5AF8E-72CB-415B-A2D3-5429F301BCDA}"/>
              </a:ext>
            </a:extLst>
          </p:cNvPr>
          <p:cNvSpPr txBox="1"/>
          <p:nvPr/>
        </p:nvSpPr>
        <p:spPr>
          <a:xfrm>
            <a:off x="546944" y="1202049"/>
            <a:ext cx="8657148" cy="738664"/>
          </a:xfrm>
          <a:prstGeom prst="rect">
            <a:avLst/>
          </a:prstGeom>
          <a:noFill/>
        </p:spPr>
        <p:txBody>
          <a:bodyPr wrap="square" rtlCol="0">
            <a:spAutoFit/>
          </a:bodyPr>
          <a:lstStyle/>
          <a:p>
            <a:r>
              <a:rPr lang="es-ES" sz="1400" dirty="0"/>
              <a:t>Mediante el siguiente flujo se representa la ubicación de la documentación en una sala de Archivo mediante la creación de la misma, la posterior generación de sus ubicaciones y finalmente os criterios de selección para la generación de las etiquetas de las ubicaciones seleccionadas.</a:t>
            </a:r>
          </a:p>
        </p:txBody>
      </p:sp>
    </p:spTree>
    <p:extLst>
      <p:ext uri="{BB962C8B-B14F-4D97-AF65-F5344CB8AC3E}">
        <p14:creationId xmlns:p14="http://schemas.microsoft.com/office/powerpoint/2010/main" val="353368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410745"/>
          </a:xfrm>
        </p:spPr>
        <p:txBody>
          <a:bodyPr/>
          <a:lstStyle/>
          <a:p>
            <a:r>
              <a:rPr lang="es-ES" sz="2000" dirty="0"/>
              <a:t>Gestión de ubicaciones – custodia interna I</a:t>
            </a:r>
          </a:p>
        </p:txBody>
      </p:sp>
      <p:sp>
        <p:nvSpPr>
          <p:cNvPr id="3" name="Rectángulo 2">
            <a:extLst>
              <a:ext uri="{FF2B5EF4-FFF2-40B4-BE49-F238E27FC236}">
                <a16:creationId xmlns:a16="http://schemas.microsoft.com/office/drawing/2014/main" id="{8AE8E988-4059-4AC6-8FE2-1CF717923752}"/>
              </a:ext>
            </a:extLst>
          </p:cNvPr>
          <p:cNvSpPr/>
          <p:nvPr/>
        </p:nvSpPr>
        <p:spPr>
          <a:xfrm>
            <a:off x="338335" y="794993"/>
            <a:ext cx="4953000" cy="369332"/>
          </a:xfrm>
          <a:prstGeom prst="rect">
            <a:avLst/>
          </a:prstGeom>
        </p:spPr>
        <p:txBody>
          <a:bodyPr>
            <a:spAutoFit/>
          </a:bodyPr>
          <a:lstStyle/>
          <a:p>
            <a:r>
              <a:rPr lang="es-ES" sz="1200" b="1" dirty="0">
                <a:solidFill>
                  <a:schemeClr val="bg2">
                    <a:lumMod val="75000"/>
                  </a:schemeClr>
                </a:solidFill>
              </a:rPr>
              <a:t>ARCHIVO – ADMINISTRAR /</a:t>
            </a:r>
            <a:r>
              <a:rPr lang="es-ES" dirty="0"/>
              <a:t> </a:t>
            </a:r>
            <a:r>
              <a:rPr lang="es-ES" sz="1200" b="1" dirty="0">
                <a:solidFill>
                  <a:schemeClr val="bg2">
                    <a:lumMod val="75000"/>
                  </a:schemeClr>
                </a:solidFill>
              </a:rPr>
              <a:t>SEDES</a:t>
            </a:r>
          </a:p>
        </p:txBody>
      </p:sp>
      <p:sp>
        <p:nvSpPr>
          <p:cNvPr id="22" name="Rectángulo 21">
            <a:extLst>
              <a:ext uri="{FF2B5EF4-FFF2-40B4-BE49-F238E27FC236}">
                <a16:creationId xmlns:a16="http://schemas.microsoft.com/office/drawing/2014/main" id="{BCA6F803-3707-42DE-B02E-074C3A417341}"/>
              </a:ext>
            </a:extLst>
          </p:cNvPr>
          <p:cNvSpPr/>
          <p:nvPr/>
        </p:nvSpPr>
        <p:spPr>
          <a:xfrm>
            <a:off x="5742939" y="2887550"/>
            <a:ext cx="3570422"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Desde esta opción se pulsa en “Nueva” para crear una nueva Sede.</a:t>
            </a:r>
          </a:p>
          <a:p>
            <a:pPr marL="171450" indent="-171450">
              <a:buFont typeface="Wingdings" panose="05000000000000000000" pitchFamily="2" charset="2"/>
              <a:buChar char="ü"/>
            </a:pPr>
            <a:r>
              <a:rPr lang="es-ES" sz="900" dirty="0">
                <a:solidFill>
                  <a:srgbClr val="000000"/>
                </a:solidFill>
              </a:rPr>
              <a:t>En la pantalla siguiente se rellenan los campos obligatorios y se pulsa en “Guardar”.</a:t>
            </a:r>
          </a:p>
          <a:p>
            <a:pPr marL="171450" indent="-171450">
              <a:buFont typeface="Wingdings" panose="05000000000000000000" pitchFamily="2" charset="2"/>
              <a:buChar char="ü"/>
            </a:pPr>
            <a:endParaRPr lang="es-ES" sz="900" dirty="0">
              <a:solidFill>
                <a:srgbClr val="000000"/>
              </a:solidFill>
            </a:endParaRPr>
          </a:p>
        </p:txBody>
      </p:sp>
      <p:sp>
        <p:nvSpPr>
          <p:cNvPr id="23" name="Elipse 22">
            <a:extLst>
              <a:ext uri="{FF2B5EF4-FFF2-40B4-BE49-F238E27FC236}">
                <a16:creationId xmlns:a16="http://schemas.microsoft.com/office/drawing/2014/main" id="{A45F8E9C-8E58-4B5F-A65B-5BF6F81CECCA}"/>
              </a:ext>
            </a:extLst>
          </p:cNvPr>
          <p:cNvSpPr/>
          <p:nvPr/>
        </p:nvSpPr>
        <p:spPr>
          <a:xfrm>
            <a:off x="5781403" y="2921658"/>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
        <p:nvSpPr>
          <p:cNvPr id="25" name="Rectángulo 24">
            <a:extLst>
              <a:ext uri="{FF2B5EF4-FFF2-40B4-BE49-F238E27FC236}">
                <a16:creationId xmlns:a16="http://schemas.microsoft.com/office/drawing/2014/main" id="{74CF1E14-FF62-4A41-9C6C-B114E67C8A2B}"/>
              </a:ext>
            </a:extLst>
          </p:cNvPr>
          <p:cNvSpPr/>
          <p:nvPr/>
        </p:nvSpPr>
        <p:spPr>
          <a:xfrm>
            <a:off x="6212829" y="4262292"/>
            <a:ext cx="3570422"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Desde esta opción, pulsando en “Nueva”, se introducen los datos obligatorios de la nueva Sala y se le asocia la Sede entre las que existen ya dadas de alta.</a:t>
            </a:r>
          </a:p>
        </p:txBody>
      </p:sp>
      <p:sp>
        <p:nvSpPr>
          <p:cNvPr id="27" name="Elipse 26">
            <a:extLst>
              <a:ext uri="{FF2B5EF4-FFF2-40B4-BE49-F238E27FC236}">
                <a16:creationId xmlns:a16="http://schemas.microsoft.com/office/drawing/2014/main" id="{EE223882-44D4-4A58-8671-842A9E2D4103}"/>
              </a:ext>
            </a:extLst>
          </p:cNvPr>
          <p:cNvSpPr/>
          <p:nvPr/>
        </p:nvSpPr>
        <p:spPr>
          <a:xfrm>
            <a:off x="6249144" y="4362535"/>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29" name="Conector recto de flecha 28">
            <a:extLst>
              <a:ext uri="{FF2B5EF4-FFF2-40B4-BE49-F238E27FC236}">
                <a16:creationId xmlns:a16="http://schemas.microsoft.com/office/drawing/2014/main" id="{ED478EB4-7AC6-468A-9307-3DD8ED3ADF68}"/>
              </a:ext>
            </a:extLst>
          </p:cNvPr>
          <p:cNvCxnSpPr>
            <a:cxnSpLocks/>
            <a:endCxn id="7" idx="3"/>
          </p:cNvCxnSpPr>
          <p:nvPr/>
        </p:nvCxnSpPr>
        <p:spPr>
          <a:xfrm flipH="1" flipV="1">
            <a:off x="4649417" y="2094501"/>
            <a:ext cx="1065610" cy="119362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29EEFC40-3C67-492B-84C7-602E1C167952}"/>
              </a:ext>
            </a:extLst>
          </p:cNvPr>
          <p:cNvCxnSpPr>
            <a:cxnSpLocks/>
            <a:stCxn id="22" idx="0"/>
            <a:endCxn id="5" idx="2"/>
          </p:cNvCxnSpPr>
          <p:nvPr/>
        </p:nvCxnSpPr>
        <p:spPr>
          <a:xfrm flipH="1" flipV="1">
            <a:off x="7313288" y="2529392"/>
            <a:ext cx="214862" cy="35815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de flecha 30">
            <a:extLst>
              <a:ext uri="{FF2B5EF4-FFF2-40B4-BE49-F238E27FC236}">
                <a16:creationId xmlns:a16="http://schemas.microsoft.com/office/drawing/2014/main" id="{87BC3974-9C2C-40F5-8238-ED1AA31B8391}"/>
              </a:ext>
            </a:extLst>
          </p:cNvPr>
          <p:cNvCxnSpPr>
            <a:cxnSpLocks/>
            <a:stCxn id="13" idx="3"/>
            <a:endCxn id="25" idx="1"/>
          </p:cNvCxnSpPr>
          <p:nvPr/>
        </p:nvCxnSpPr>
        <p:spPr>
          <a:xfrm>
            <a:off x="5363032" y="4571128"/>
            <a:ext cx="849797" cy="141909"/>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id="{33C892BD-F367-411B-8583-D4F33662A144}"/>
              </a:ext>
            </a:extLst>
          </p:cNvPr>
          <p:cNvSpPr/>
          <p:nvPr/>
        </p:nvSpPr>
        <p:spPr>
          <a:xfrm>
            <a:off x="352264" y="3429000"/>
            <a:ext cx="4953000" cy="369332"/>
          </a:xfrm>
          <a:prstGeom prst="rect">
            <a:avLst/>
          </a:prstGeom>
        </p:spPr>
        <p:txBody>
          <a:bodyPr>
            <a:spAutoFit/>
          </a:bodyPr>
          <a:lstStyle/>
          <a:p>
            <a:r>
              <a:rPr lang="es-ES" sz="1200" b="1" dirty="0">
                <a:solidFill>
                  <a:schemeClr val="bg2">
                    <a:lumMod val="75000"/>
                  </a:schemeClr>
                </a:solidFill>
              </a:rPr>
              <a:t>ARCHIVO – ADMINISTRAR /</a:t>
            </a:r>
            <a:r>
              <a:rPr lang="es-ES" dirty="0"/>
              <a:t> </a:t>
            </a:r>
            <a:r>
              <a:rPr lang="es-ES" sz="1200" b="1" dirty="0">
                <a:solidFill>
                  <a:schemeClr val="bg2">
                    <a:lumMod val="75000"/>
                  </a:schemeClr>
                </a:solidFill>
              </a:rPr>
              <a:t>SALAS</a:t>
            </a:r>
          </a:p>
        </p:txBody>
      </p:sp>
      <p:pic>
        <p:nvPicPr>
          <p:cNvPr id="5" name="Imagen 4">
            <a:extLst>
              <a:ext uri="{FF2B5EF4-FFF2-40B4-BE49-F238E27FC236}">
                <a16:creationId xmlns:a16="http://schemas.microsoft.com/office/drawing/2014/main" id="{DA02BC2E-902A-4090-B5C6-9329C8761274}"/>
              </a:ext>
            </a:extLst>
          </p:cNvPr>
          <p:cNvPicPr>
            <a:picLocks noChangeAspect="1"/>
          </p:cNvPicPr>
          <p:nvPr/>
        </p:nvPicPr>
        <p:blipFill rotWithShape="1">
          <a:blip r:embed="rId2"/>
          <a:srcRect l="11787" t="7794" r="1947" b="45851"/>
          <a:stretch/>
        </p:blipFill>
        <p:spPr>
          <a:xfrm>
            <a:off x="5031919" y="1201329"/>
            <a:ext cx="4562737" cy="1328063"/>
          </a:xfrm>
          <a:prstGeom prst="rect">
            <a:avLst/>
          </a:prstGeom>
          <a:ln>
            <a:solidFill>
              <a:schemeClr val="accent1"/>
            </a:solidFill>
          </a:ln>
        </p:spPr>
      </p:pic>
      <p:pic>
        <p:nvPicPr>
          <p:cNvPr id="7" name="Imagen 6" descr="Interfaz de usuario gráfica, Aplicación&#10;&#10;Descripción generada automáticamente">
            <a:extLst>
              <a:ext uri="{FF2B5EF4-FFF2-40B4-BE49-F238E27FC236}">
                <a16:creationId xmlns:a16="http://schemas.microsoft.com/office/drawing/2014/main" id="{9FE8EA55-5BC8-40F6-854A-5F2078C54353}"/>
              </a:ext>
            </a:extLst>
          </p:cNvPr>
          <p:cNvPicPr>
            <a:picLocks noChangeAspect="1"/>
          </p:cNvPicPr>
          <p:nvPr/>
        </p:nvPicPr>
        <p:blipFill>
          <a:blip r:embed="rId3"/>
          <a:stretch>
            <a:fillRect/>
          </a:stretch>
        </p:blipFill>
        <p:spPr>
          <a:xfrm>
            <a:off x="499713" y="1216847"/>
            <a:ext cx="4149704" cy="1755307"/>
          </a:xfrm>
          <a:prstGeom prst="rect">
            <a:avLst/>
          </a:prstGeom>
          <a:solidFill>
            <a:schemeClr val="bg1"/>
          </a:solidFill>
          <a:ln>
            <a:solidFill>
              <a:schemeClr val="accent1"/>
            </a:solidFill>
          </a:ln>
        </p:spPr>
      </p:pic>
      <p:pic>
        <p:nvPicPr>
          <p:cNvPr id="13" name="Imagen 12" descr="Tabla&#10;&#10;Descripción generada automáticamente">
            <a:extLst>
              <a:ext uri="{FF2B5EF4-FFF2-40B4-BE49-F238E27FC236}">
                <a16:creationId xmlns:a16="http://schemas.microsoft.com/office/drawing/2014/main" id="{7FF31709-D172-4D9E-8183-FA02BB8216A1}"/>
              </a:ext>
            </a:extLst>
          </p:cNvPr>
          <p:cNvPicPr>
            <a:picLocks noChangeAspect="1"/>
          </p:cNvPicPr>
          <p:nvPr/>
        </p:nvPicPr>
        <p:blipFill>
          <a:blip r:embed="rId4"/>
          <a:stretch>
            <a:fillRect/>
          </a:stretch>
        </p:blipFill>
        <p:spPr>
          <a:xfrm>
            <a:off x="488950" y="3884019"/>
            <a:ext cx="4874082" cy="1374217"/>
          </a:xfrm>
          <a:prstGeom prst="rect">
            <a:avLst/>
          </a:prstGeom>
          <a:ln>
            <a:solidFill>
              <a:srgbClr val="043A6C"/>
            </a:solidFill>
          </a:ln>
        </p:spPr>
      </p:pic>
    </p:spTree>
    <p:extLst>
      <p:ext uri="{BB962C8B-B14F-4D97-AF65-F5344CB8AC3E}">
        <p14:creationId xmlns:p14="http://schemas.microsoft.com/office/powerpoint/2010/main" val="419228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77624B6F-3FD1-4055-A60D-F9829B3E5F49}"/>
              </a:ext>
            </a:extLst>
          </p:cNvPr>
          <p:cNvSpPr>
            <a:spLocks noGrp="1"/>
          </p:cNvSpPr>
          <p:nvPr>
            <p:ph type="title"/>
          </p:nvPr>
        </p:nvSpPr>
        <p:spPr>
          <a:xfrm>
            <a:off x="1" y="188640"/>
            <a:ext cx="9906000" cy="410745"/>
          </a:xfrm>
        </p:spPr>
        <p:txBody>
          <a:bodyPr/>
          <a:lstStyle/>
          <a:p>
            <a:r>
              <a:rPr lang="es-ES" sz="2000" dirty="0"/>
              <a:t>Gestión de ubicaciones – custodia interna II</a:t>
            </a:r>
          </a:p>
        </p:txBody>
      </p:sp>
      <p:sp>
        <p:nvSpPr>
          <p:cNvPr id="74" name="CuadroTexto 73">
            <a:extLst>
              <a:ext uri="{FF2B5EF4-FFF2-40B4-BE49-F238E27FC236}">
                <a16:creationId xmlns:a16="http://schemas.microsoft.com/office/drawing/2014/main" id="{3A81D7B3-1ED6-4290-B6F0-C1F6F19BEE84}"/>
              </a:ext>
            </a:extLst>
          </p:cNvPr>
          <p:cNvSpPr txBox="1"/>
          <p:nvPr/>
        </p:nvSpPr>
        <p:spPr>
          <a:xfrm>
            <a:off x="272480" y="911630"/>
            <a:ext cx="4454874"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ADMINISTRAR / ASISTENTE DE UBICACIONES</a:t>
            </a:r>
          </a:p>
        </p:txBody>
      </p:sp>
      <p:sp>
        <p:nvSpPr>
          <p:cNvPr id="25" name="Rectángulo 24">
            <a:extLst>
              <a:ext uri="{FF2B5EF4-FFF2-40B4-BE49-F238E27FC236}">
                <a16:creationId xmlns:a16="http://schemas.microsoft.com/office/drawing/2014/main" id="{74CF1E14-FF62-4A41-9C6C-B114E67C8A2B}"/>
              </a:ext>
            </a:extLst>
          </p:cNvPr>
          <p:cNvSpPr/>
          <p:nvPr/>
        </p:nvSpPr>
        <p:spPr>
          <a:xfrm>
            <a:off x="6218371" y="5221768"/>
            <a:ext cx="3519001"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Finalmente desde esta opción se introducen los criterios de selección que permitirán imprimir las etiquetas de la sala de archivo seleccionada, acotando por pasillo, estantería y columna asociados a la sala seleccionada.</a:t>
            </a:r>
          </a:p>
        </p:txBody>
      </p:sp>
      <p:cxnSp>
        <p:nvCxnSpPr>
          <p:cNvPr id="31" name="Conector recto de flecha 30">
            <a:extLst>
              <a:ext uri="{FF2B5EF4-FFF2-40B4-BE49-F238E27FC236}">
                <a16:creationId xmlns:a16="http://schemas.microsoft.com/office/drawing/2014/main" id="{87BC3974-9C2C-40F5-8238-ED1AA31B8391}"/>
              </a:ext>
            </a:extLst>
          </p:cNvPr>
          <p:cNvCxnSpPr>
            <a:cxnSpLocks/>
            <a:stCxn id="25" idx="1"/>
            <a:endCxn id="37" idx="3"/>
          </p:cNvCxnSpPr>
          <p:nvPr/>
        </p:nvCxnSpPr>
        <p:spPr>
          <a:xfrm flipH="1" flipV="1">
            <a:off x="5865844" y="4542535"/>
            <a:ext cx="352527" cy="112997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77BB8D9A-3D0C-4C88-AF81-94108E3FFE5F}"/>
              </a:ext>
            </a:extLst>
          </p:cNvPr>
          <p:cNvSpPr txBox="1"/>
          <p:nvPr/>
        </p:nvSpPr>
        <p:spPr>
          <a:xfrm>
            <a:off x="272480" y="3418194"/>
            <a:ext cx="3802451"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ARCHIVO – ETIQUETAS / GEN. ETIQ. UBICACION</a:t>
            </a:r>
          </a:p>
        </p:txBody>
      </p:sp>
      <p:pic>
        <p:nvPicPr>
          <p:cNvPr id="6" name="Imagen 5" descr="Interfaz de usuario gráfica&#10;&#10;Descripción generada automáticamente">
            <a:extLst>
              <a:ext uri="{FF2B5EF4-FFF2-40B4-BE49-F238E27FC236}">
                <a16:creationId xmlns:a16="http://schemas.microsoft.com/office/drawing/2014/main" id="{14D189E2-761B-40DA-8A3F-E718968AC444}"/>
              </a:ext>
            </a:extLst>
          </p:cNvPr>
          <p:cNvPicPr>
            <a:picLocks noChangeAspect="1"/>
          </p:cNvPicPr>
          <p:nvPr/>
        </p:nvPicPr>
        <p:blipFill>
          <a:blip r:embed="rId2"/>
          <a:stretch>
            <a:fillRect/>
          </a:stretch>
        </p:blipFill>
        <p:spPr>
          <a:xfrm>
            <a:off x="488950" y="1258164"/>
            <a:ext cx="4353208" cy="2090494"/>
          </a:xfrm>
          <a:prstGeom prst="rect">
            <a:avLst/>
          </a:prstGeom>
          <a:ln>
            <a:solidFill>
              <a:schemeClr val="accent1">
                <a:shade val="50000"/>
              </a:schemeClr>
            </a:solidFill>
          </a:ln>
        </p:spPr>
      </p:pic>
      <p:sp>
        <p:nvSpPr>
          <p:cNvPr id="24" name="Rectángulo 23">
            <a:extLst>
              <a:ext uri="{FF2B5EF4-FFF2-40B4-BE49-F238E27FC236}">
                <a16:creationId xmlns:a16="http://schemas.microsoft.com/office/drawing/2014/main" id="{99334456-0BAC-42FD-BE6E-F0C50A383E3C}"/>
              </a:ext>
            </a:extLst>
          </p:cNvPr>
          <p:cNvSpPr/>
          <p:nvPr/>
        </p:nvSpPr>
        <p:spPr>
          <a:xfrm>
            <a:off x="5729982" y="1259080"/>
            <a:ext cx="3570422"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Seguidamente es necesario seleccionar la sala y asociarle todas las ubicaciones (pasillos, estanterías, columnas, alturas, capacidad, clase) para dicha sala.</a:t>
            </a:r>
          </a:p>
        </p:txBody>
      </p:sp>
      <p:sp>
        <p:nvSpPr>
          <p:cNvPr id="26" name="Elipse 25">
            <a:extLst>
              <a:ext uri="{FF2B5EF4-FFF2-40B4-BE49-F238E27FC236}">
                <a16:creationId xmlns:a16="http://schemas.microsoft.com/office/drawing/2014/main" id="{89A61C81-1B5F-49C8-8EAF-09FBC85D3EED}"/>
              </a:ext>
            </a:extLst>
          </p:cNvPr>
          <p:cNvSpPr/>
          <p:nvPr/>
        </p:nvSpPr>
        <p:spPr>
          <a:xfrm>
            <a:off x="5801990" y="1319893"/>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pic>
        <p:nvPicPr>
          <p:cNvPr id="13" name="Imagen 12" descr="Texto, Carta&#10;&#10;Descripción generada automáticamente">
            <a:extLst>
              <a:ext uri="{FF2B5EF4-FFF2-40B4-BE49-F238E27FC236}">
                <a16:creationId xmlns:a16="http://schemas.microsoft.com/office/drawing/2014/main" id="{763A4CA4-DFD0-4FD3-B996-A919C0EDBC4B}"/>
              </a:ext>
            </a:extLst>
          </p:cNvPr>
          <p:cNvPicPr>
            <a:picLocks noChangeAspect="1"/>
          </p:cNvPicPr>
          <p:nvPr/>
        </p:nvPicPr>
        <p:blipFill>
          <a:blip r:embed="rId3"/>
          <a:stretch>
            <a:fillRect/>
          </a:stretch>
        </p:blipFill>
        <p:spPr>
          <a:xfrm>
            <a:off x="7072182" y="2898501"/>
            <a:ext cx="2329114" cy="1709134"/>
          </a:xfrm>
          <a:prstGeom prst="rect">
            <a:avLst/>
          </a:prstGeom>
          <a:ln>
            <a:solidFill>
              <a:srgbClr val="043A6C"/>
            </a:solidFill>
          </a:ln>
        </p:spPr>
      </p:pic>
      <p:cxnSp>
        <p:nvCxnSpPr>
          <p:cNvPr id="28" name="Conector recto de flecha 27">
            <a:extLst>
              <a:ext uri="{FF2B5EF4-FFF2-40B4-BE49-F238E27FC236}">
                <a16:creationId xmlns:a16="http://schemas.microsoft.com/office/drawing/2014/main" id="{3432ECC0-5295-4965-9174-19222832DB03}"/>
              </a:ext>
            </a:extLst>
          </p:cNvPr>
          <p:cNvCxnSpPr>
            <a:cxnSpLocks/>
            <a:endCxn id="24" idx="1"/>
          </p:cNvCxnSpPr>
          <p:nvPr/>
        </p:nvCxnSpPr>
        <p:spPr>
          <a:xfrm flipV="1">
            <a:off x="4863233" y="1709825"/>
            <a:ext cx="866749" cy="64711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a:extLst>
              <a:ext uri="{FF2B5EF4-FFF2-40B4-BE49-F238E27FC236}">
                <a16:creationId xmlns:a16="http://schemas.microsoft.com/office/drawing/2014/main" id="{C8E562AB-77F1-40F1-B4FC-D7467D2691F2}"/>
              </a:ext>
            </a:extLst>
          </p:cNvPr>
          <p:cNvCxnSpPr>
            <a:cxnSpLocks/>
            <a:stCxn id="25" idx="0"/>
          </p:cNvCxnSpPr>
          <p:nvPr/>
        </p:nvCxnSpPr>
        <p:spPr>
          <a:xfrm flipV="1">
            <a:off x="7977872" y="4614385"/>
            <a:ext cx="143480" cy="607383"/>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35" name="Elipse 34">
            <a:extLst>
              <a:ext uri="{FF2B5EF4-FFF2-40B4-BE49-F238E27FC236}">
                <a16:creationId xmlns:a16="http://schemas.microsoft.com/office/drawing/2014/main" id="{1C26FA45-6CB3-469D-9101-836DC294290E}"/>
              </a:ext>
            </a:extLst>
          </p:cNvPr>
          <p:cNvSpPr/>
          <p:nvPr/>
        </p:nvSpPr>
        <p:spPr>
          <a:xfrm>
            <a:off x="6308225" y="5285667"/>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pic>
        <p:nvPicPr>
          <p:cNvPr id="37" name="Imagen 36" descr="Interfaz de usuario gráfica, Aplicación&#10;&#10;Descripción generada automáticamente">
            <a:extLst>
              <a:ext uri="{FF2B5EF4-FFF2-40B4-BE49-F238E27FC236}">
                <a16:creationId xmlns:a16="http://schemas.microsoft.com/office/drawing/2014/main" id="{E2ACA7E3-B02F-45A1-B45D-12D59F6FCDA8}"/>
              </a:ext>
            </a:extLst>
          </p:cNvPr>
          <p:cNvPicPr>
            <a:picLocks noChangeAspect="1"/>
          </p:cNvPicPr>
          <p:nvPr/>
        </p:nvPicPr>
        <p:blipFill>
          <a:blip r:embed="rId4"/>
          <a:stretch>
            <a:fillRect/>
          </a:stretch>
        </p:blipFill>
        <p:spPr>
          <a:xfrm>
            <a:off x="470141" y="3799403"/>
            <a:ext cx="5395703" cy="1486264"/>
          </a:xfrm>
          <a:prstGeom prst="rect">
            <a:avLst/>
          </a:prstGeom>
          <a:ln>
            <a:solidFill>
              <a:schemeClr val="accent1">
                <a:shade val="50000"/>
              </a:schemeClr>
            </a:solidFill>
          </a:ln>
        </p:spPr>
      </p:pic>
    </p:spTree>
    <p:extLst>
      <p:ext uri="{BB962C8B-B14F-4D97-AF65-F5344CB8AC3E}">
        <p14:creationId xmlns:p14="http://schemas.microsoft.com/office/powerpoint/2010/main" val="142059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30" name="Diapositiva de think-cell" r:id="rId5" imgW="360" imgH="360" progId="TCLayout.ActiveDocument.1">
                  <p:embed/>
                </p:oleObj>
              </mc:Choice>
              <mc:Fallback>
                <p:oleObj name="Diapositiva de think-cell" r:id="rId5" imgW="360" imgH="360" progId="TCLayout.ActiveDocument.1">
                  <p:embed/>
                  <p:pic>
                    <p:nvPicPr>
                      <p:cNvPr id="700425"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a:xfrm>
            <a:off x="22622" y="248557"/>
            <a:ext cx="9906000" cy="855063"/>
          </a:xfrm>
        </p:spPr>
        <p:txBody>
          <a:bodyPr/>
          <a:lstStyle/>
          <a:p>
            <a:r>
              <a:rPr lang="es-ES" sz="2000" dirty="0">
                <a:latin typeface="Arial" panose="020B0604020202020204" pitchFamily="34" charset="0"/>
                <a:cs typeface="Arial" panose="020B0604020202020204" pitchFamily="34" charset="0"/>
              </a:rPr>
              <a:t>Modelo físico de datos</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23</a:t>
            </a:fld>
            <a:endParaRPr lang="es-ES" sz="12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662BF9A-B83A-4B93-8285-BF9F239937C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9587" y="866775"/>
            <a:ext cx="6701805" cy="5489578"/>
          </a:xfrm>
          <a:prstGeom prst="rect">
            <a:avLst/>
          </a:prstGeom>
          <a:noFill/>
          <a:ln>
            <a:noFill/>
          </a:ln>
        </p:spPr>
      </p:pic>
    </p:spTree>
    <p:extLst>
      <p:ext uri="{BB962C8B-B14F-4D97-AF65-F5344CB8AC3E}">
        <p14:creationId xmlns:p14="http://schemas.microsoft.com/office/powerpoint/2010/main" val="39385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4" name="Diapositiva de think-cell" r:id="rId4" imgW="360" imgH="360" progId="">
                  <p:embed/>
                </p:oleObj>
              </mc:Choice>
              <mc:Fallback>
                <p:oleObj name="Diapositiva de think-cell" r:id="rId4" imgW="360" imgH="360" progId="">
                  <p:embed/>
                  <p:pic>
                    <p:nvPicPr>
                      <p:cNvPr id="700425"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3 Llamada ovalada"/>
          <p:cNvSpPr/>
          <p:nvPr/>
        </p:nvSpPr>
        <p:spPr>
          <a:xfrm>
            <a:off x="1766317" y="2603572"/>
            <a:ext cx="3224239" cy="2160240"/>
          </a:xfrm>
          <a:prstGeom prst="wedgeEllipseCallout">
            <a:avLst/>
          </a:prstGeom>
          <a:solidFill>
            <a:srgbClr val="FF9F00"/>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4 Llamada ovalada"/>
          <p:cNvSpPr/>
          <p:nvPr/>
        </p:nvSpPr>
        <p:spPr>
          <a:xfrm>
            <a:off x="3963222" y="1204463"/>
            <a:ext cx="4176465" cy="2798231"/>
          </a:xfrm>
          <a:prstGeom prst="wedgeEllipseCallout">
            <a:avLst>
              <a:gd name="adj1" fmla="val 19019"/>
              <a:gd name="adj2" fmla="val 72046"/>
            </a:avLst>
          </a:prstGeom>
          <a:solidFill>
            <a:srgbClr val="0759A3"/>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5 Llamada ovalada"/>
          <p:cNvSpPr/>
          <p:nvPr/>
        </p:nvSpPr>
        <p:spPr>
          <a:xfrm>
            <a:off x="3963225" y="3874087"/>
            <a:ext cx="2655912" cy="1779461"/>
          </a:xfrm>
          <a:prstGeom prst="wedgeEllipseCallout">
            <a:avLst/>
          </a:prstGeom>
          <a:solidFill>
            <a:srgbClr val="CCCCCC"/>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6 CuadroTexto"/>
          <p:cNvSpPr txBox="1"/>
          <p:nvPr/>
        </p:nvSpPr>
        <p:spPr>
          <a:xfrm>
            <a:off x="5403382" y="1463194"/>
            <a:ext cx="2088232" cy="221599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a:t>
            </a:r>
            <a:endParaRPr kumimoji="0" lang="en-US" sz="13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10" name="7 CuadroTexto"/>
          <p:cNvSpPr txBox="1"/>
          <p:nvPr/>
        </p:nvSpPr>
        <p:spPr>
          <a:xfrm>
            <a:off x="2728456" y="2697484"/>
            <a:ext cx="1296144" cy="186204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a:t>
            </a:r>
            <a:endParaRPr kumimoji="0" lang="en-US" sz="1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11" name="8 CuadroTexto"/>
          <p:cNvSpPr txBox="1"/>
          <p:nvPr/>
        </p:nvSpPr>
        <p:spPr>
          <a:xfrm>
            <a:off x="4827321" y="4049086"/>
            <a:ext cx="1296144" cy="144655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a:t>
            </a:r>
            <a:endParaRPr kumimoji="0" lang="en-US" sz="8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3" name="2 Marcador de número de diapositiva"/>
          <p:cNvSpPr>
            <a:spLocks noGrp="1"/>
          </p:cNvSpPr>
          <p:nvPr>
            <p:ph type="sldNum" sz="quarter" idx="12"/>
          </p:nvPr>
        </p:nvSpPr>
        <p:spPr/>
        <p:txBody>
          <a:bodyPr/>
          <a:lstStyle/>
          <a:p>
            <a:fld id="{F72BFCD6-C37F-4D4F-B6AD-71D3A36D527F}" type="slidenum">
              <a:rPr lang="es-ES" smtClean="0"/>
              <a:pPr/>
              <a:t>24</a:t>
            </a:fld>
            <a:endParaRPr lang="es-ES" dirty="0"/>
          </a:p>
        </p:txBody>
      </p:sp>
      <p:sp>
        <p:nvSpPr>
          <p:cNvPr id="4" name="3 Título"/>
          <p:cNvSpPr>
            <a:spLocks noGrp="1"/>
          </p:cNvSpPr>
          <p:nvPr>
            <p:ph type="title"/>
          </p:nvPr>
        </p:nvSpPr>
        <p:spPr/>
        <p:txBody>
          <a:bodyPr/>
          <a:lstStyle/>
          <a:p>
            <a:r>
              <a:rPr lang="es-ES" dirty="0"/>
              <a:t>10. Ruegos y preguntas</a:t>
            </a:r>
          </a:p>
        </p:txBody>
      </p:sp>
    </p:spTree>
    <p:extLst>
      <p:ext uri="{BB962C8B-B14F-4D97-AF65-F5344CB8AC3E}">
        <p14:creationId xmlns:p14="http://schemas.microsoft.com/office/powerpoint/2010/main" val="255915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texto"/>
          <p:cNvSpPr txBox="1">
            <a:spLocks/>
          </p:cNvSpPr>
          <p:nvPr/>
        </p:nvSpPr>
        <p:spPr>
          <a:xfrm>
            <a:off x="4807835" y="1268768"/>
            <a:ext cx="3587485" cy="201612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a:ln>
                <a:noFill/>
              </a:ln>
              <a:solidFill>
                <a:srgbClr val="0759A3"/>
              </a:solidFill>
              <a:effectLst/>
              <a:uLnTx/>
              <a:uFillTx/>
              <a:latin typeface="Arial" panose="020B0604020202020204" pitchFamily="34" charset="0"/>
              <a:cs typeface="Arial" panose="020B0604020202020204" pitchFamily="34" charset="0"/>
            </a:endParaRPr>
          </a:p>
        </p:txBody>
      </p:sp>
      <p:sp>
        <p:nvSpPr>
          <p:cNvPr id="7" name="3 Marcador de texto"/>
          <p:cNvSpPr txBox="1">
            <a:spLocks/>
          </p:cNvSpPr>
          <p:nvPr/>
        </p:nvSpPr>
        <p:spPr>
          <a:xfrm>
            <a:off x="921393" y="1797344"/>
            <a:ext cx="6119840" cy="79208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1" i="0" u="none" strike="noStrike" kern="1200" cap="none" spc="0" normalizeH="0" baseline="0" noProof="0" dirty="0">
                <a:ln>
                  <a:noFill/>
                </a:ln>
                <a:solidFill>
                  <a:srgbClr val="0759A3"/>
                </a:solidFill>
                <a:effectLst/>
                <a:uLnTx/>
                <a:uFillTx/>
                <a:latin typeface="Arial" panose="020B0604020202020204" pitchFamily="34" charset="0"/>
                <a:cs typeface="Arial" panose="020B0604020202020204" pitchFamily="34" charset="0"/>
              </a:rPr>
              <a:t>Gracias por su atención</a:t>
            </a:r>
          </a:p>
        </p:txBody>
      </p:sp>
      <p:sp>
        <p:nvSpPr>
          <p:cNvPr id="8" name="Subtitle 9"/>
          <p:cNvSpPr txBox="1">
            <a:spLocks/>
          </p:cNvSpPr>
          <p:nvPr/>
        </p:nvSpPr>
        <p:spPr bwMode="auto">
          <a:xfrm>
            <a:off x="921393" y="2589426"/>
            <a:ext cx="4824536" cy="12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lnSpc>
                <a:spcPct val="90000"/>
              </a:lnSpc>
              <a:buClr>
                <a:schemeClr val="bg2"/>
              </a:buClr>
              <a:buFont typeface="Wingdings" pitchFamily="2" charset="2"/>
              <a:buNone/>
            </a:pPr>
            <a:endParaRPr lang="es-ES" sz="1800" b="1" dirty="0">
              <a:latin typeface="Arial Narrow" panose="020B0606020202030204" pitchFamily="34" charset="0"/>
              <a:cs typeface="Kartika" panose="02020503030404060203" pitchFamily="18" charset="0"/>
            </a:endParaRPr>
          </a:p>
          <a:p>
            <a:pPr eaLnBrk="1" hangingPunct="1">
              <a:lnSpc>
                <a:spcPct val="90000"/>
              </a:lnSpc>
              <a:buClr>
                <a:schemeClr val="bg2"/>
              </a:buClr>
            </a:pPr>
            <a:r>
              <a:rPr lang="es-ES_tradnl" sz="1600" b="1" dirty="0">
                <a:latin typeface="Arial Narrow" panose="020B0606020202030204" pitchFamily="34" charset="0"/>
                <a:cs typeface="Kartika" panose="02020503030404060203" pitchFamily="18" charset="0"/>
              </a:rPr>
              <a:t>Juan Vicente Bravo Cobos</a:t>
            </a:r>
          </a:p>
          <a:p>
            <a:pPr eaLnBrk="1" hangingPunct="1">
              <a:lnSpc>
                <a:spcPct val="90000"/>
              </a:lnSpc>
              <a:buClr>
                <a:schemeClr val="bg2"/>
              </a:buClr>
            </a:pPr>
            <a:r>
              <a:rPr lang="es-ES_tradnl" dirty="0">
                <a:latin typeface="Arial Narrow" panose="020B0606020202030204" pitchFamily="34" charset="0"/>
                <a:cs typeface="Kartika" panose="02020503030404060203" pitchFamily="18" charset="0"/>
                <a:hlinkClick r:id="rId2"/>
              </a:rPr>
              <a:t>juan.bravo@mju.es</a:t>
            </a:r>
            <a:endParaRPr lang="es-ES_tradnl" dirty="0">
              <a:latin typeface="Arial Narrow" panose="020B0606020202030204" pitchFamily="34" charset="0"/>
              <a:cs typeface="Kartika" panose="02020503030404060203" pitchFamily="18" charset="0"/>
            </a:endParaRPr>
          </a:p>
          <a:p>
            <a:pPr eaLnBrk="1" hangingPunct="1">
              <a:lnSpc>
                <a:spcPct val="90000"/>
              </a:lnSpc>
              <a:buClr>
                <a:schemeClr val="bg2"/>
              </a:buClr>
            </a:pPr>
            <a:endParaRPr lang="es-ES_tradnl" dirty="0">
              <a:latin typeface="Arial Narrow" panose="020B0606020202030204" pitchFamily="34" charset="0"/>
              <a:cs typeface="Kartika" panose="02020503030404060203" pitchFamily="18" charset="0"/>
            </a:endParaRPr>
          </a:p>
          <a:p>
            <a:pPr eaLnBrk="1" hangingPunct="1">
              <a:lnSpc>
                <a:spcPct val="90000"/>
              </a:lnSpc>
              <a:buClr>
                <a:schemeClr val="bg2"/>
              </a:buClr>
            </a:pPr>
            <a:r>
              <a:rPr lang="es-ES_tradnl" sz="1600" b="1" dirty="0">
                <a:latin typeface="Arial Narrow" panose="020B0606020202030204" pitchFamily="34" charset="0"/>
                <a:cs typeface="Kartika" panose="02020503030404060203" pitchFamily="18" charset="0"/>
              </a:rPr>
              <a:t>Marx Evelit </a:t>
            </a:r>
            <a:r>
              <a:rPr lang="es-ES_tradnl" sz="1600" b="1" dirty="0" err="1">
                <a:latin typeface="Arial Narrow" panose="020B0606020202030204" pitchFamily="34" charset="0"/>
                <a:cs typeface="Kartika" panose="02020503030404060203" pitchFamily="18" charset="0"/>
              </a:rPr>
              <a:t>Rodriguez</a:t>
            </a:r>
            <a:r>
              <a:rPr lang="es-ES_tradnl" sz="1600" b="1" dirty="0">
                <a:latin typeface="Arial Narrow" panose="020B0606020202030204" pitchFamily="34" charset="0"/>
                <a:cs typeface="Kartika" panose="02020503030404060203" pitchFamily="18" charset="0"/>
              </a:rPr>
              <a:t> González</a:t>
            </a:r>
          </a:p>
          <a:p>
            <a:pPr eaLnBrk="1" hangingPunct="1">
              <a:lnSpc>
                <a:spcPct val="90000"/>
              </a:lnSpc>
              <a:buClr>
                <a:schemeClr val="bg2"/>
              </a:buClr>
            </a:pPr>
            <a:r>
              <a:rPr lang="es-ES_tradnl" dirty="0">
                <a:latin typeface="Arial Narrow" panose="020B0606020202030204" pitchFamily="34" charset="0"/>
                <a:cs typeface="Kartika" panose="02020503030404060203" pitchFamily="18" charset="0"/>
              </a:rPr>
              <a:t>marxevelit.rogriguez@empresas.justicia.es</a:t>
            </a:r>
          </a:p>
          <a:p>
            <a:pPr eaLnBrk="1" hangingPunct="1">
              <a:lnSpc>
                <a:spcPct val="90000"/>
              </a:lnSpc>
              <a:buClr>
                <a:schemeClr val="bg2"/>
              </a:buClr>
            </a:pPr>
            <a:endParaRPr lang="es-ES" sz="1600" dirty="0">
              <a:latin typeface="Arial Narrow" panose="020B0606020202030204" pitchFamily="34" charset="0"/>
              <a:cs typeface="Kartika" panose="02020503030404060203" pitchFamily="18" charset="0"/>
            </a:endParaRPr>
          </a:p>
          <a:p>
            <a:pPr eaLnBrk="1" hangingPunct="1">
              <a:lnSpc>
                <a:spcPct val="90000"/>
              </a:lnSpc>
              <a:buClr>
                <a:schemeClr val="bg2"/>
              </a:buClr>
              <a:buFont typeface="Wingdings" pitchFamily="2" charset="2"/>
              <a:buNone/>
            </a:pPr>
            <a:endParaRPr lang="es-ES" sz="1600" dirty="0">
              <a:latin typeface="Arial Narrow" panose="020B0606020202030204" pitchFamily="34" charset="0"/>
              <a:cs typeface="Kartika" panose="02020503030404060203" pitchFamily="18" charset="0"/>
            </a:endParaRPr>
          </a:p>
        </p:txBody>
      </p:sp>
      <p:pic>
        <p:nvPicPr>
          <p:cNvPr id="3" name="Imagen 2">
            <a:extLst>
              <a:ext uri="{FF2B5EF4-FFF2-40B4-BE49-F238E27FC236}">
                <a16:creationId xmlns:a16="http://schemas.microsoft.com/office/drawing/2014/main" id="{3D02B617-B1AF-4F63-8BBD-BB95903A83AF}"/>
              </a:ext>
            </a:extLst>
          </p:cNvPr>
          <p:cNvPicPr>
            <a:picLocks noChangeAspect="1"/>
          </p:cNvPicPr>
          <p:nvPr/>
        </p:nvPicPr>
        <p:blipFill>
          <a:blip r:embed="rId3"/>
          <a:stretch>
            <a:fillRect/>
          </a:stretch>
        </p:blipFill>
        <p:spPr>
          <a:xfrm>
            <a:off x="3781237" y="2840976"/>
            <a:ext cx="2641736" cy="2413124"/>
          </a:xfrm>
          <a:prstGeom prst="rect">
            <a:avLst/>
          </a:prstGeom>
        </p:spPr>
      </p:pic>
    </p:spTree>
    <p:extLst>
      <p:ext uri="{BB962C8B-B14F-4D97-AF65-F5344CB8AC3E}">
        <p14:creationId xmlns:p14="http://schemas.microsoft.com/office/powerpoint/2010/main" val="32670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extLst>
              <p:ext uri="{D42A27DB-BD31-4B8C-83A1-F6EECF244321}">
                <p14:modId xmlns:p14="http://schemas.microsoft.com/office/powerpoint/2010/main" val="342518753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2" name="Diapositiva de think-cell" r:id="rId5" imgW="360" imgH="360" progId="TCLayout.ActiveDocument.1">
                  <p:embed/>
                </p:oleObj>
              </mc:Choice>
              <mc:Fallback>
                <p:oleObj name="Diapositiva de think-cell"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p:txBody>
          <a:bodyPr/>
          <a:lstStyle/>
          <a:p>
            <a:r>
              <a:rPr lang="es-ES" sz="2000" dirty="0">
                <a:latin typeface="Arial" panose="020B0604020202020204" pitchFamily="34" charset="0"/>
                <a:cs typeface="Arial" panose="020B0604020202020204" pitchFamily="34" charset="0"/>
              </a:rPr>
              <a:t>1. introducción</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3</a:t>
            </a:fld>
            <a:endParaRPr lang="es-ES" sz="1200" dirty="0">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0"/>
          </p:nvPr>
        </p:nvSpPr>
        <p:spPr/>
        <p:txBody>
          <a:bodyPr/>
          <a:lstStyle/>
          <a:p>
            <a:r>
              <a:rPr lang="es-ES" sz="1800" i="0" dirty="0"/>
              <a:t>La solución de un archivo unificado comenzará por permitir la gestión de Archivos con custodia interna y/o externa en cada sede de la justicia.</a:t>
            </a:r>
          </a:p>
          <a:p>
            <a:r>
              <a:rPr lang="es-ES" sz="1800" i="0" dirty="0"/>
              <a:t>Actualmente en cuenca se hace uso de la aplicación de Archivo con Gestión de la propia sede de lo archivado (Custodia Interna), al manejar su propio archivo estos llevan el control de las salas pasillos, albaranes, cajas y sitio asignado a cada una de estas cajas para la recuperación y devolución de estos a su sitio. </a:t>
            </a:r>
          </a:p>
          <a:p>
            <a:r>
              <a:rPr lang="es-ES" sz="1800" i="0" dirty="0"/>
              <a:t>En el ámbito del EJE AN el archivo se gestiona con una empresa de custodia externa, la cual se encarga de guardar los documentos/cajas y de trasladar desde el empresa hasta la sede donde se solicite la documentación, con lo que el personal del archivo no gestiona el almacenamiento/ubicación de lo archivado. </a:t>
            </a:r>
          </a:p>
          <a:p>
            <a:endParaRPr lang="es-ES" sz="1800" i="0" dirty="0"/>
          </a:p>
          <a:p>
            <a:r>
              <a:rPr lang="es-ES" sz="1800" i="0" dirty="0"/>
              <a:t>La próxima versión del Archivo se pretende implantar en el ámbito de EJE AN que será la primera sede en utilizar está aplicación con gestión de una empresa de custodia externa.</a:t>
            </a:r>
          </a:p>
          <a:p>
            <a:endParaRPr lang="es-ES" sz="1800" i="0" dirty="0"/>
          </a:p>
          <a:p>
            <a:endParaRPr lang="es-ES_tradnl" dirty="0"/>
          </a:p>
        </p:txBody>
      </p:sp>
    </p:spTree>
    <p:extLst>
      <p:ext uri="{BB962C8B-B14F-4D97-AF65-F5344CB8AC3E}">
        <p14:creationId xmlns:p14="http://schemas.microsoft.com/office/powerpoint/2010/main" val="202620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n 55">
            <a:extLst>
              <a:ext uri="{FF2B5EF4-FFF2-40B4-BE49-F238E27FC236}">
                <a16:creationId xmlns:a16="http://schemas.microsoft.com/office/drawing/2014/main" id="{05EFA11E-A5C7-4FF5-BD5E-8864002FD10C}"/>
              </a:ext>
            </a:extLst>
          </p:cNvPr>
          <p:cNvPicPr>
            <a:picLocks noChangeAspect="1"/>
          </p:cNvPicPr>
          <p:nvPr/>
        </p:nvPicPr>
        <p:blipFill>
          <a:blip r:embed="rId3"/>
          <a:stretch>
            <a:fillRect/>
          </a:stretch>
        </p:blipFill>
        <p:spPr>
          <a:xfrm>
            <a:off x="1453467" y="1124744"/>
            <a:ext cx="664292" cy="567260"/>
          </a:xfrm>
          <a:prstGeom prst="rect">
            <a:avLst/>
          </a:prstGeom>
        </p:spPr>
      </p:pic>
      <p:pic>
        <p:nvPicPr>
          <p:cNvPr id="49" name="Imagen 48">
            <a:extLst>
              <a:ext uri="{FF2B5EF4-FFF2-40B4-BE49-F238E27FC236}">
                <a16:creationId xmlns:a16="http://schemas.microsoft.com/office/drawing/2014/main" id="{DA8B5EDB-F8B4-4D69-BA60-540AA790810D}"/>
              </a:ext>
            </a:extLst>
          </p:cNvPr>
          <p:cNvPicPr>
            <a:picLocks noChangeAspect="1"/>
          </p:cNvPicPr>
          <p:nvPr/>
        </p:nvPicPr>
        <p:blipFill>
          <a:blip r:embed="rId4"/>
          <a:stretch>
            <a:fillRect/>
          </a:stretch>
        </p:blipFill>
        <p:spPr>
          <a:xfrm>
            <a:off x="624068" y="2446074"/>
            <a:ext cx="2568416" cy="1473823"/>
          </a:xfrm>
          <a:prstGeom prst="rect">
            <a:avLst/>
          </a:prstGeom>
        </p:spPr>
      </p:pic>
      <p:pic>
        <p:nvPicPr>
          <p:cNvPr id="38" name="Imagen 37">
            <a:extLst>
              <a:ext uri="{FF2B5EF4-FFF2-40B4-BE49-F238E27FC236}">
                <a16:creationId xmlns:a16="http://schemas.microsoft.com/office/drawing/2014/main" id="{8B9963C1-F318-4CDA-A506-7878132E9A1E}"/>
              </a:ext>
            </a:extLst>
          </p:cNvPr>
          <p:cNvPicPr>
            <a:picLocks noChangeAspect="1"/>
          </p:cNvPicPr>
          <p:nvPr/>
        </p:nvPicPr>
        <p:blipFill>
          <a:blip r:embed="rId5"/>
          <a:stretch>
            <a:fillRect/>
          </a:stretch>
        </p:blipFill>
        <p:spPr>
          <a:xfrm>
            <a:off x="5331375" y="2734317"/>
            <a:ext cx="1130815" cy="820530"/>
          </a:xfrm>
          <a:prstGeom prst="rect">
            <a:avLst/>
          </a:prstGeom>
        </p:spPr>
      </p:pic>
      <p:sp>
        <p:nvSpPr>
          <p:cNvPr id="2" name="Título 1">
            <a:extLst>
              <a:ext uri="{FF2B5EF4-FFF2-40B4-BE49-F238E27FC236}">
                <a16:creationId xmlns:a16="http://schemas.microsoft.com/office/drawing/2014/main" id="{DE779F3C-A9D4-4E9B-B7EF-A7E7FB803CA8}"/>
              </a:ext>
            </a:extLst>
          </p:cNvPr>
          <p:cNvSpPr>
            <a:spLocks noGrp="1"/>
          </p:cNvSpPr>
          <p:nvPr>
            <p:ph type="title"/>
          </p:nvPr>
        </p:nvSpPr>
        <p:spPr>
          <a:xfrm>
            <a:off x="1" y="188640"/>
            <a:ext cx="9906000" cy="531213"/>
          </a:xfrm>
        </p:spPr>
        <p:txBody>
          <a:bodyPr/>
          <a:lstStyle/>
          <a:p>
            <a:r>
              <a:rPr lang="es-ES" sz="2000" dirty="0"/>
              <a:t>Sistema de archivo por sede</a:t>
            </a:r>
          </a:p>
        </p:txBody>
      </p:sp>
      <p:sp>
        <p:nvSpPr>
          <p:cNvPr id="3" name="Marcador de número de diapositiva 2">
            <a:extLst>
              <a:ext uri="{FF2B5EF4-FFF2-40B4-BE49-F238E27FC236}">
                <a16:creationId xmlns:a16="http://schemas.microsoft.com/office/drawing/2014/main" id="{A006BAAA-1141-4D4E-92DE-E84A8282AFBD}"/>
              </a:ext>
            </a:extLst>
          </p:cNvPr>
          <p:cNvSpPr>
            <a:spLocks noGrp="1"/>
          </p:cNvSpPr>
          <p:nvPr>
            <p:ph type="sldNum" sz="quarter" idx="12"/>
          </p:nvPr>
        </p:nvSpPr>
        <p:spPr/>
        <p:txBody>
          <a:bodyPr/>
          <a:lstStyle/>
          <a:p>
            <a:fld id="{F72BFCD6-C37F-4D4F-B6AD-71D3A36D527F}" type="slidenum">
              <a:rPr lang="es-ES" smtClean="0"/>
              <a:pPr/>
              <a:t>4</a:t>
            </a:fld>
            <a:endParaRPr lang="es-ES" dirty="0"/>
          </a:p>
        </p:txBody>
      </p:sp>
      <p:grpSp>
        <p:nvGrpSpPr>
          <p:cNvPr id="46" name="Grupo 45">
            <a:extLst>
              <a:ext uri="{FF2B5EF4-FFF2-40B4-BE49-F238E27FC236}">
                <a16:creationId xmlns:a16="http://schemas.microsoft.com/office/drawing/2014/main" id="{303E78E5-7CAE-4B39-849C-41C32ACF8E7A}"/>
              </a:ext>
            </a:extLst>
          </p:cNvPr>
          <p:cNvGrpSpPr/>
          <p:nvPr/>
        </p:nvGrpSpPr>
        <p:grpSpPr>
          <a:xfrm>
            <a:off x="4826329" y="5073965"/>
            <a:ext cx="2365453" cy="1030272"/>
            <a:chOff x="4171723" y="4797267"/>
            <a:chExt cx="2365453" cy="1030272"/>
          </a:xfrm>
        </p:grpSpPr>
        <p:pic>
          <p:nvPicPr>
            <p:cNvPr id="14" name="Gráfico 13" descr="Almacén con relleno sólido">
              <a:extLst>
                <a:ext uri="{FF2B5EF4-FFF2-40B4-BE49-F238E27FC236}">
                  <a16:creationId xmlns:a16="http://schemas.microsoft.com/office/drawing/2014/main" id="{5B7A99CD-3628-4935-88E7-FF5E2C30B3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9483" y="4797267"/>
              <a:ext cx="842392" cy="842392"/>
            </a:xfrm>
            <a:prstGeom prst="rect">
              <a:avLst/>
            </a:prstGeom>
          </p:spPr>
        </p:pic>
        <p:sp>
          <p:nvSpPr>
            <p:cNvPr id="20" name="Flecha: a la derecha 19">
              <a:extLst>
                <a:ext uri="{FF2B5EF4-FFF2-40B4-BE49-F238E27FC236}">
                  <a16:creationId xmlns:a16="http://schemas.microsoft.com/office/drawing/2014/main" id="{9254791B-0F3E-4797-876C-5F21E0F7E54D}"/>
                </a:ext>
              </a:extLst>
            </p:cNvPr>
            <p:cNvSpPr/>
            <p:nvPr/>
          </p:nvSpPr>
          <p:spPr>
            <a:xfrm rot="10800000">
              <a:off x="5325971" y="5290110"/>
              <a:ext cx="233399" cy="13632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Gráfico 9" descr="Camión con relleno sólido">
              <a:extLst>
                <a:ext uri="{FF2B5EF4-FFF2-40B4-BE49-F238E27FC236}">
                  <a16:creationId xmlns:a16="http://schemas.microsoft.com/office/drawing/2014/main" id="{47FDDC06-8BD7-41CE-9874-6E54615364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4278" y="5106843"/>
              <a:ext cx="554405" cy="554405"/>
            </a:xfrm>
            <a:prstGeom prst="rect">
              <a:avLst/>
            </a:prstGeom>
          </p:spPr>
        </p:pic>
        <p:sp>
          <p:nvSpPr>
            <p:cNvPr id="21" name="CuadroTexto 20">
              <a:extLst>
                <a:ext uri="{FF2B5EF4-FFF2-40B4-BE49-F238E27FC236}">
                  <a16:creationId xmlns:a16="http://schemas.microsoft.com/office/drawing/2014/main" id="{F2DD3380-484E-474C-9A38-B9C5AF3D20F0}"/>
                </a:ext>
              </a:extLst>
            </p:cNvPr>
            <p:cNvSpPr txBox="1"/>
            <p:nvPr/>
          </p:nvSpPr>
          <p:spPr>
            <a:xfrm>
              <a:off x="4171723" y="5542367"/>
              <a:ext cx="2365453" cy="261610"/>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Custodia Externa</a:t>
              </a:r>
            </a:p>
          </p:txBody>
        </p:sp>
        <p:sp>
          <p:nvSpPr>
            <p:cNvPr id="22" name="Rectángulo: esquinas redondeadas 21">
              <a:extLst>
                <a:ext uri="{FF2B5EF4-FFF2-40B4-BE49-F238E27FC236}">
                  <a16:creationId xmlns:a16="http://schemas.microsoft.com/office/drawing/2014/main" id="{D8AF067A-5FCC-47C8-A669-8A965F426EB8}"/>
                </a:ext>
              </a:extLst>
            </p:cNvPr>
            <p:cNvSpPr/>
            <p:nvPr/>
          </p:nvSpPr>
          <p:spPr>
            <a:xfrm>
              <a:off x="4173844" y="4800600"/>
              <a:ext cx="2363332" cy="1026939"/>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7" name="Grupo 46">
            <a:extLst>
              <a:ext uri="{FF2B5EF4-FFF2-40B4-BE49-F238E27FC236}">
                <a16:creationId xmlns:a16="http://schemas.microsoft.com/office/drawing/2014/main" id="{6F80E9F4-7A23-45A9-9A08-52ECB7D24803}"/>
              </a:ext>
            </a:extLst>
          </p:cNvPr>
          <p:cNvGrpSpPr/>
          <p:nvPr/>
        </p:nvGrpSpPr>
        <p:grpSpPr>
          <a:xfrm>
            <a:off x="7474081" y="5029872"/>
            <a:ext cx="2087431" cy="1021986"/>
            <a:chOff x="6753200" y="4805553"/>
            <a:chExt cx="2087431" cy="1021986"/>
          </a:xfrm>
        </p:grpSpPr>
        <p:pic>
          <p:nvPicPr>
            <p:cNvPr id="12" name="Gráfico 11" descr="Banco contorno">
              <a:extLst>
                <a:ext uri="{FF2B5EF4-FFF2-40B4-BE49-F238E27FC236}">
                  <a16:creationId xmlns:a16="http://schemas.microsoft.com/office/drawing/2014/main" id="{7165D076-04C0-4D1B-AA0D-4433703C49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27829" y="4862402"/>
              <a:ext cx="688368" cy="688368"/>
            </a:xfrm>
            <a:prstGeom prst="rect">
              <a:avLst/>
            </a:prstGeom>
          </p:spPr>
        </p:pic>
        <p:sp>
          <p:nvSpPr>
            <p:cNvPr id="23" name="CuadroTexto 22">
              <a:extLst>
                <a:ext uri="{FF2B5EF4-FFF2-40B4-BE49-F238E27FC236}">
                  <a16:creationId xmlns:a16="http://schemas.microsoft.com/office/drawing/2014/main" id="{43BC0519-1C59-4413-8132-09D0FD60E80D}"/>
                </a:ext>
              </a:extLst>
            </p:cNvPr>
            <p:cNvSpPr txBox="1"/>
            <p:nvPr/>
          </p:nvSpPr>
          <p:spPr>
            <a:xfrm>
              <a:off x="6753200" y="5530443"/>
              <a:ext cx="2087431" cy="261610"/>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Custodia Interna</a:t>
              </a:r>
            </a:p>
          </p:txBody>
        </p:sp>
        <p:sp>
          <p:nvSpPr>
            <p:cNvPr id="24" name="Rectángulo: esquinas redondeadas 23">
              <a:extLst>
                <a:ext uri="{FF2B5EF4-FFF2-40B4-BE49-F238E27FC236}">
                  <a16:creationId xmlns:a16="http://schemas.microsoft.com/office/drawing/2014/main" id="{47FA4720-2C96-4B09-951D-06F6423A8F8B}"/>
                </a:ext>
              </a:extLst>
            </p:cNvPr>
            <p:cNvSpPr/>
            <p:nvPr/>
          </p:nvSpPr>
          <p:spPr>
            <a:xfrm>
              <a:off x="6753200" y="4805553"/>
              <a:ext cx="1990334" cy="1021986"/>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5" name="Flecha: a la derecha 24">
            <a:extLst>
              <a:ext uri="{FF2B5EF4-FFF2-40B4-BE49-F238E27FC236}">
                <a16:creationId xmlns:a16="http://schemas.microsoft.com/office/drawing/2014/main" id="{AB4C0100-C9D4-46F5-9443-43E5040001B8}"/>
              </a:ext>
            </a:extLst>
          </p:cNvPr>
          <p:cNvSpPr/>
          <p:nvPr/>
        </p:nvSpPr>
        <p:spPr>
          <a:xfrm rot="2845117">
            <a:off x="7536280" y="4565596"/>
            <a:ext cx="504056" cy="2246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BBB62CD2-3104-487B-9E9F-3CBC4AAF2AA3}"/>
              </a:ext>
            </a:extLst>
          </p:cNvPr>
          <p:cNvSpPr txBox="1"/>
          <p:nvPr/>
        </p:nvSpPr>
        <p:spPr>
          <a:xfrm>
            <a:off x="427395" y="2715958"/>
            <a:ext cx="1111505" cy="430887"/>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Recepción y catalogación</a:t>
            </a:r>
          </a:p>
        </p:txBody>
      </p:sp>
      <p:sp>
        <p:nvSpPr>
          <p:cNvPr id="32" name="CuadroTexto 31">
            <a:extLst>
              <a:ext uri="{FF2B5EF4-FFF2-40B4-BE49-F238E27FC236}">
                <a16:creationId xmlns:a16="http://schemas.microsoft.com/office/drawing/2014/main" id="{B37A5573-54C4-441C-9D39-E82C4FF8D967}"/>
              </a:ext>
            </a:extLst>
          </p:cNvPr>
          <p:cNvSpPr txBox="1"/>
          <p:nvPr/>
        </p:nvSpPr>
        <p:spPr>
          <a:xfrm>
            <a:off x="2094041" y="2412406"/>
            <a:ext cx="1185633" cy="261610"/>
          </a:xfrm>
          <a:prstGeom prst="rect">
            <a:avLst/>
          </a:prstGeom>
          <a:noFill/>
        </p:spPr>
        <p:txBody>
          <a:bodyPr wrap="square" rtlCol="0">
            <a:spAutoFit/>
          </a:bodyPr>
          <a:lstStyle/>
          <a:p>
            <a:r>
              <a:rPr lang="es-ES" sz="1100" dirty="0">
                <a:solidFill>
                  <a:srgbClr val="000000"/>
                </a:solidFill>
                <a:effectLst>
                  <a:outerShdw blurRad="38100" dist="38100" dir="2700000" algn="tl">
                    <a:srgbClr val="000000">
                      <a:alpha val="43137"/>
                    </a:srgbClr>
                  </a:outerShdw>
                </a:effectLst>
              </a:rPr>
              <a:t>Digitalización</a:t>
            </a:r>
          </a:p>
        </p:txBody>
      </p:sp>
      <p:sp>
        <p:nvSpPr>
          <p:cNvPr id="33" name="Flecha: a la derecha 32">
            <a:extLst>
              <a:ext uri="{FF2B5EF4-FFF2-40B4-BE49-F238E27FC236}">
                <a16:creationId xmlns:a16="http://schemas.microsoft.com/office/drawing/2014/main" id="{06A7A493-9D89-4E97-8F20-E40180323E33}"/>
              </a:ext>
            </a:extLst>
          </p:cNvPr>
          <p:cNvSpPr/>
          <p:nvPr/>
        </p:nvSpPr>
        <p:spPr>
          <a:xfrm>
            <a:off x="2697623" y="3485724"/>
            <a:ext cx="371596" cy="17850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 name="Imagen 34">
            <a:extLst>
              <a:ext uri="{FF2B5EF4-FFF2-40B4-BE49-F238E27FC236}">
                <a16:creationId xmlns:a16="http://schemas.microsoft.com/office/drawing/2014/main" id="{E05D7655-6DF9-4EC5-B38A-1542A961C799}"/>
              </a:ext>
            </a:extLst>
          </p:cNvPr>
          <p:cNvPicPr>
            <a:picLocks noChangeAspect="1"/>
          </p:cNvPicPr>
          <p:nvPr/>
        </p:nvPicPr>
        <p:blipFill>
          <a:blip r:embed="rId12"/>
          <a:stretch>
            <a:fillRect/>
          </a:stretch>
        </p:blipFill>
        <p:spPr>
          <a:xfrm>
            <a:off x="3466089" y="2615946"/>
            <a:ext cx="1279409" cy="1499705"/>
          </a:xfrm>
          <a:prstGeom prst="rect">
            <a:avLst/>
          </a:prstGeom>
        </p:spPr>
      </p:pic>
      <p:sp>
        <p:nvSpPr>
          <p:cNvPr id="36" name="CuadroTexto 35">
            <a:extLst>
              <a:ext uri="{FF2B5EF4-FFF2-40B4-BE49-F238E27FC236}">
                <a16:creationId xmlns:a16="http://schemas.microsoft.com/office/drawing/2014/main" id="{EAE5B2BD-14D8-42AA-BB78-874E25B4FC91}"/>
              </a:ext>
            </a:extLst>
          </p:cNvPr>
          <p:cNvSpPr txBox="1"/>
          <p:nvPr/>
        </p:nvSpPr>
        <p:spPr>
          <a:xfrm>
            <a:off x="3112562" y="3900208"/>
            <a:ext cx="2087431" cy="430887"/>
          </a:xfrm>
          <a:prstGeom prst="rect">
            <a:avLst/>
          </a:prstGeom>
          <a:noFill/>
        </p:spPr>
        <p:txBody>
          <a:bodyPr wrap="square" rtlCol="0">
            <a:spAutoFit/>
          </a:bodyPr>
          <a:lstStyle/>
          <a:p>
            <a:r>
              <a:rPr lang="es-ES" sz="1100" dirty="0">
                <a:solidFill>
                  <a:srgbClr val="000000"/>
                </a:solidFill>
                <a:effectLst>
                  <a:outerShdw blurRad="38100" dist="38100" dir="2700000" algn="tl">
                    <a:srgbClr val="000000">
                      <a:alpha val="43137"/>
                    </a:srgbClr>
                  </a:outerShdw>
                </a:effectLst>
              </a:rPr>
              <a:t>Generación e impresión de caratulas/códigos de barras</a:t>
            </a:r>
          </a:p>
        </p:txBody>
      </p:sp>
      <p:sp>
        <p:nvSpPr>
          <p:cNvPr id="39" name="Flecha: a la derecha 38">
            <a:extLst>
              <a:ext uri="{FF2B5EF4-FFF2-40B4-BE49-F238E27FC236}">
                <a16:creationId xmlns:a16="http://schemas.microsoft.com/office/drawing/2014/main" id="{F80C3E08-F5F6-4AC9-8A9F-6D7B04A81916}"/>
              </a:ext>
            </a:extLst>
          </p:cNvPr>
          <p:cNvSpPr/>
          <p:nvPr/>
        </p:nvSpPr>
        <p:spPr>
          <a:xfrm>
            <a:off x="4869696" y="3269936"/>
            <a:ext cx="371596" cy="17850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4A253AA4-52FD-4D91-BB71-C1C269C2DD4C}"/>
              </a:ext>
            </a:extLst>
          </p:cNvPr>
          <p:cNvSpPr txBox="1"/>
          <p:nvPr/>
        </p:nvSpPr>
        <p:spPr>
          <a:xfrm>
            <a:off x="6389954" y="4765727"/>
            <a:ext cx="1398354" cy="261610"/>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Gestión del Archivo</a:t>
            </a:r>
          </a:p>
        </p:txBody>
      </p:sp>
      <p:pic>
        <p:nvPicPr>
          <p:cNvPr id="43" name="Imagen 42">
            <a:extLst>
              <a:ext uri="{FF2B5EF4-FFF2-40B4-BE49-F238E27FC236}">
                <a16:creationId xmlns:a16="http://schemas.microsoft.com/office/drawing/2014/main" id="{32FD28AC-CCDD-4A2B-AF70-893520DE88C5}"/>
              </a:ext>
            </a:extLst>
          </p:cNvPr>
          <p:cNvPicPr>
            <a:picLocks noChangeAspect="1"/>
          </p:cNvPicPr>
          <p:nvPr/>
        </p:nvPicPr>
        <p:blipFill>
          <a:blip r:embed="rId13"/>
          <a:stretch>
            <a:fillRect/>
          </a:stretch>
        </p:blipFill>
        <p:spPr>
          <a:xfrm>
            <a:off x="5858373" y="3359187"/>
            <a:ext cx="1596095" cy="1110685"/>
          </a:xfrm>
          <a:prstGeom prst="rect">
            <a:avLst/>
          </a:prstGeom>
        </p:spPr>
      </p:pic>
      <p:sp>
        <p:nvSpPr>
          <p:cNvPr id="30" name="CuadroTexto 29">
            <a:extLst>
              <a:ext uri="{FF2B5EF4-FFF2-40B4-BE49-F238E27FC236}">
                <a16:creationId xmlns:a16="http://schemas.microsoft.com/office/drawing/2014/main" id="{37D856AD-62D3-46B4-9102-956DCB973522}"/>
              </a:ext>
            </a:extLst>
          </p:cNvPr>
          <p:cNvSpPr txBox="1"/>
          <p:nvPr/>
        </p:nvSpPr>
        <p:spPr>
          <a:xfrm>
            <a:off x="5206806" y="3936297"/>
            <a:ext cx="1303133" cy="430887"/>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Sistema de Archivo</a:t>
            </a:r>
          </a:p>
        </p:txBody>
      </p:sp>
      <p:sp>
        <p:nvSpPr>
          <p:cNvPr id="44" name="CuadroTexto 43">
            <a:extLst>
              <a:ext uri="{FF2B5EF4-FFF2-40B4-BE49-F238E27FC236}">
                <a16:creationId xmlns:a16="http://schemas.microsoft.com/office/drawing/2014/main" id="{F6B425AB-7885-4F8C-A76D-A0A5058ABB7D}"/>
              </a:ext>
            </a:extLst>
          </p:cNvPr>
          <p:cNvSpPr txBox="1"/>
          <p:nvPr/>
        </p:nvSpPr>
        <p:spPr>
          <a:xfrm>
            <a:off x="6693543" y="3416886"/>
            <a:ext cx="1464904" cy="430887"/>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Gestión de Cajas/documentos</a:t>
            </a:r>
          </a:p>
        </p:txBody>
      </p:sp>
      <p:sp>
        <p:nvSpPr>
          <p:cNvPr id="53" name="CuadroTexto 52">
            <a:extLst>
              <a:ext uri="{FF2B5EF4-FFF2-40B4-BE49-F238E27FC236}">
                <a16:creationId xmlns:a16="http://schemas.microsoft.com/office/drawing/2014/main" id="{09CD2DAF-76C1-497D-86AC-6C8A2DEDD509}"/>
              </a:ext>
            </a:extLst>
          </p:cNvPr>
          <p:cNvSpPr txBox="1"/>
          <p:nvPr/>
        </p:nvSpPr>
        <p:spPr>
          <a:xfrm>
            <a:off x="1041350" y="1615429"/>
            <a:ext cx="1689181" cy="261610"/>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Tramitación en SGP</a:t>
            </a:r>
          </a:p>
        </p:txBody>
      </p:sp>
      <p:sp>
        <p:nvSpPr>
          <p:cNvPr id="57" name="Flecha: a la derecha 56">
            <a:extLst>
              <a:ext uri="{FF2B5EF4-FFF2-40B4-BE49-F238E27FC236}">
                <a16:creationId xmlns:a16="http://schemas.microsoft.com/office/drawing/2014/main" id="{CD71CFDD-22B1-40CD-A0F8-545BF94972E7}"/>
              </a:ext>
            </a:extLst>
          </p:cNvPr>
          <p:cNvSpPr/>
          <p:nvPr/>
        </p:nvSpPr>
        <p:spPr>
          <a:xfrm rot="16200000">
            <a:off x="1642326" y="2147996"/>
            <a:ext cx="371596" cy="17850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Diagrama de flujo: pantalla 57">
            <a:extLst>
              <a:ext uri="{FF2B5EF4-FFF2-40B4-BE49-F238E27FC236}">
                <a16:creationId xmlns:a16="http://schemas.microsoft.com/office/drawing/2014/main" id="{3B7F0BD5-4F14-452F-A59C-B430733747C4}"/>
              </a:ext>
            </a:extLst>
          </p:cNvPr>
          <p:cNvSpPr/>
          <p:nvPr/>
        </p:nvSpPr>
        <p:spPr>
          <a:xfrm>
            <a:off x="3060208" y="777325"/>
            <a:ext cx="2146598" cy="1243528"/>
          </a:xfrm>
          <a:prstGeom prst="flowChartDisp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Flecha: a la derecha 64">
            <a:extLst>
              <a:ext uri="{FF2B5EF4-FFF2-40B4-BE49-F238E27FC236}">
                <a16:creationId xmlns:a16="http://schemas.microsoft.com/office/drawing/2014/main" id="{4A45905B-4C4D-4486-8E1A-8543BF6DC910}"/>
              </a:ext>
            </a:extLst>
          </p:cNvPr>
          <p:cNvSpPr/>
          <p:nvPr/>
        </p:nvSpPr>
        <p:spPr>
          <a:xfrm>
            <a:off x="2369258" y="1332943"/>
            <a:ext cx="371596" cy="17850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CuadroTexto 65">
            <a:extLst>
              <a:ext uri="{FF2B5EF4-FFF2-40B4-BE49-F238E27FC236}">
                <a16:creationId xmlns:a16="http://schemas.microsoft.com/office/drawing/2014/main" id="{3138A736-040E-4ABD-B5A1-2509A829B92F}"/>
              </a:ext>
            </a:extLst>
          </p:cNvPr>
          <p:cNvSpPr txBox="1"/>
          <p:nvPr/>
        </p:nvSpPr>
        <p:spPr>
          <a:xfrm>
            <a:off x="3523196" y="805655"/>
            <a:ext cx="1303133" cy="261610"/>
          </a:xfrm>
          <a:prstGeom prst="rect">
            <a:avLst/>
          </a:prstGeom>
          <a:noFill/>
        </p:spPr>
        <p:txBody>
          <a:bodyPr wrap="square" rtlCol="0">
            <a:spAutoFit/>
          </a:bodyPr>
          <a:lstStyle/>
          <a:p>
            <a:pPr algn="ctr"/>
            <a:r>
              <a:rPr lang="es-ES" sz="1100" b="1" dirty="0">
                <a:solidFill>
                  <a:schemeClr val="bg2">
                    <a:lumMod val="75000"/>
                  </a:schemeClr>
                </a:solidFill>
                <a:effectLst>
                  <a:outerShdw blurRad="38100" dist="38100" dir="2700000" algn="tl">
                    <a:srgbClr val="000000">
                      <a:alpha val="43137"/>
                    </a:srgbClr>
                  </a:outerShdw>
                </a:effectLst>
              </a:rPr>
              <a:t>Visor Horus</a:t>
            </a:r>
          </a:p>
        </p:txBody>
      </p:sp>
      <p:sp>
        <p:nvSpPr>
          <p:cNvPr id="68" name="CuadroTexto 67">
            <a:extLst>
              <a:ext uri="{FF2B5EF4-FFF2-40B4-BE49-F238E27FC236}">
                <a16:creationId xmlns:a16="http://schemas.microsoft.com/office/drawing/2014/main" id="{41C14B2A-E626-48BE-8C31-DB3E0481A59C}"/>
              </a:ext>
            </a:extLst>
          </p:cNvPr>
          <p:cNvSpPr txBox="1"/>
          <p:nvPr/>
        </p:nvSpPr>
        <p:spPr>
          <a:xfrm>
            <a:off x="3145515" y="1600654"/>
            <a:ext cx="2126612" cy="430887"/>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Consulta escritos/documentos en Archivo</a:t>
            </a:r>
          </a:p>
        </p:txBody>
      </p:sp>
      <p:pic>
        <p:nvPicPr>
          <p:cNvPr id="70" name="Gráfico 69" descr="Nube de sincronización">
            <a:extLst>
              <a:ext uri="{FF2B5EF4-FFF2-40B4-BE49-F238E27FC236}">
                <a16:creationId xmlns:a16="http://schemas.microsoft.com/office/drawing/2014/main" id="{EAAF2428-3C35-49F1-AA95-37F7226D1E21}"/>
              </a:ext>
            </a:extLst>
          </p:cNvPr>
          <p:cNvPicPr>
            <a:picLocks noChangeAspect="1"/>
          </p:cNvPicPr>
          <p:nvPr/>
        </p:nvPicPr>
        <p:blipFill>
          <a:blip r:embed="rId14">
            <a:alphaModFix/>
            <a:extLst>
              <a:ext uri="{96DAC541-7B7A-43D3-8B79-37D633B846F1}">
                <asvg:svgBlip xmlns:asvg="http://schemas.microsoft.com/office/drawing/2016/SVG/main" r:embed="rId15"/>
              </a:ext>
            </a:extLst>
          </a:blip>
          <a:stretch>
            <a:fillRect/>
          </a:stretch>
        </p:blipFill>
        <p:spPr>
          <a:xfrm>
            <a:off x="6557763" y="980728"/>
            <a:ext cx="706520" cy="706520"/>
          </a:xfrm>
          <a:prstGeom prst="rect">
            <a:avLst/>
          </a:prstGeom>
        </p:spPr>
      </p:pic>
      <p:sp>
        <p:nvSpPr>
          <p:cNvPr id="71" name="CuadroTexto 70">
            <a:extLst>
              <a:ext uri="{FF2B5EF4-FFF2-40B4-BE49-F238E27FC236}">
                <a16:creationId xmlns:a16="http://schemas.microsoft.com/office/drawing/2014/main" id="{7539C664-EBC7-4C42-813C-67CE7E90C7C7}"/>
              </a:ext>
            </a:extLst>
          </p:cNvPr>
          <p:cNvSpPr txBox="1"/>
          <p:nvPr/>
        </p:nvSpPr>
        <p:spPr>
          <a:xfrm>
            <a:off x="6114907" y="1589966"/>
            <a:ext cx="1596095" cy="430887"/>
          </a:xfrm>
          <a:prstGeom prst="rect">
            <a:avLst/>
          </a:prstGeom>
          <a:noFill/>
        </p:spPr>
        <p:txBody>
          <a:bodyPr wrap="square" rtlCol="0">
            <a:spAutoFit/>
          </a:bodyPr>
          <a:lstStyle/>
          <a:p>
            <a:pPr algn="ctr"/>
            <a:r>
              <a:rPr lang="es-ES" sz="1100" dirty="0">
                <a:solidFill>
                  <a:srgbClr val="000000"/>
                </a:solidFill>
                <a:effectLst>
                  <a:outerShdw blurRad="38100" dist="38100" dir="2700000" algn="tl">
                    <a:srgbClr val="000000">
                      <a:alpha val="43137"/>
                    </a:srgbClr>
                  </a:outerShdw>
                </a:effectLst>
              </a:rPr>
              <a:t>Solicitud de préstamo/devolución</a:t>
            </a:r>
          </a:p>
        </p:txBody>
      </p:sp>
      <p:sp>
        <p:nvSpPr>
          <p:cNvPr id="72" name="Flecha: a la derecha 71">
            <a:extLst>
              <a:ext uri="{FF2B5EF4-FFF2-40B4-BE49-F238E27FC236}">
                <a16:creationId xmlns:a16="http://schemas.microsoft.com/office/drawing/2014/main" id="{7A3517BF-0B64-4643-BD32-F0DF594D2F47}"/>
              </a:ext>
            </a:extLst>
          </p:cNvPr>
          <p:cNvSpPr/>
          <p:nvPr/>
        </p:nvSpPr>
        <p:spPr>
          <a:xfrm rot="8450048">
            <a:off x="6147726" y="4625620"/>
            <a:ext cx="504056" cy="2246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Flecha: a la derecha 72">
            <a:extLst>
              <a:ext uri="{FF2B5EF4-FFF2-40B4-BE49-F238E27FC236}">
                <a16:creationId xmlns:a16="http://schemas.microsoft.com/office/drawing/2014/main" id="{DCA836EF-9D5C-4C7C-BFD4-704AAC798CC8}"/>
              </a:ext>
            </a:extLst>
          </p:cNvPr>
          <p:cNvSpPr/>
          <p:nvPr/>
        </p:nvSpPr>
        <p:spPr>
          <a:xfrm>
            <a:off x="5337448" y="1313299"/>
            <a:ext cx="504056" cy="2246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Flecha: a la derecha 73">
            <a:extLst>
              <a:ext uri="{FF2B5EF4-FFF2-40B4-BE49-F238E27FC236}">
                <a16:creationId xmlns:a16="http://schemas.microsoft.com/office/drawing/2014/main" id="{0F1BDDB2-AED2-4F0D-9287-550354AC8084}"/>
              </a:ext>
            </a:extLst>
          </p:cNvPr>
          <p:cNvSpPr/>
          <p:nvPr/>
        </p:nvSpPr>
        <p:spPr>
          <a:xfrm rot="6924224">
            <a:off x="6346493" y="2433291"/>
            <a:ext cx="504056" cy="2246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Elipse 74">
            <a:extLst>
              <a:ext uri="{FF2B5EF4-FFF2-40B4-BE49-F238E27FC236}">
                <a16:creationId xmlns:a16="http://schemas.microsoft.com/office/drawing/2014/main" id="{A87478D1-C027-442C-A346-E78B6029781A}"/>
              </a:ext>
            </a:extLst>
          </p:cNvPr>
          <p:cNvSpPr/>
          <p:nvPr/>
        </p:nvSpPr>
        <p:spPr>
          <a:xfrm>
            <a:off x="1427046" y="2968338"/>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
        <p:nvSpPr>
          <p:cNvPr id="76" name="Elipse 75">
            <a:extLst>
              <a:ext uri="{FF2B5EF4-FFF2-40B4-BE49-F238E27FC236}">
                <a16:creationId xmlns:a16="http://schemas.microsoft.com/office/drawing/2014/main" id="{380B8D32-E06F-46F6-B196-B1825C8F3587}"/>
              </a:ext>
            </a:extLst>
          </p:cNvPr>
          <p:cNvSpPr/>
          <p:nvPr/>
        </p:nvSpPr>
        <p:spPr>
          <a:xfrm>
            <a:off x="2657113" y="3015769"/>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77" name="Elipse 76">
            <a:extLst>
              <a:ext uri="{FF2B5EF4-FFF2-40B4-BE49-F238E27FC236}">
                <a16:creationId xmlns:a16="http://schemas.microsoft.com/office/drawing/2014/main" id="{10DE1582-9756-488E-923B-0D1BD117544E}"/>
              </a:ext>
            </a:extLst>
          </p:cNvPr>
          <p:cNvSpPr/>
          <p:nvPr/>
        </p:nvSpPr>
        <p:spPr>
          <a:xfrm>
            <a:off x="1002825" y="1454111"/>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78" name="Elipse 77">
            <a:extLst>
              <a:ext uri="{FF2B5EF4-FFF2-40B4-BE49-F238E27FC236}">
                <a16:creationId xmlns:a16="http://schemas.microsoft.com/office/drawing/2014/main" id="{89257855-B08C-4123-943C-45754D179834}"/>
              </a:ext>
            </a:extLst>
          </p:cNvPr>
          <p:cNvSpPr/>
          <p:nvPr/>
        </p:nvSpPr>
        <p:spPr>
          <a:xfrm>
            <a:off x="3160127" y="3563247"/>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sp>
        <p:nvSpPr>
          <p:cNvPr id="79" name="Elipse 78">
            <a:extLst>
              <a:ext uri="{FF2B5EF4-FFF2-40B4-BE49-F238E27FC236}">
                <a16:creationId xmlns:a16="http://schemas.microsoft.com/office/drawing/2014/main" id="{066560AA-E7CD-4EB6-94BB-F5A0E1FC6880}"/>
              </a:ext>
            </a:extLst>
          </p:cNvPr>
          <p:cNvSpPr/>
          <p:nvPr/>
        </p:nvSpPr>
        <p:spPr>
          <a:xfrm>
            <a:off x="5423705" y="3772671"/>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sp>
        <p:nvSpPr>
          <p:cNvPr id="80" name="Elipse 79">
            <a:extLst>
              <a:ext uri="{FF2B5EF4-FFF2-40B4-BE49-F238E27FC236}">
                <a16:creationId xmlns:a16="http://schemas.microsoft.com/office/drawing/2014/main" id="{148D88D5-CFF2-4ACF-86E4-EEBBDA123B31}"/>
              </a:ext>
            </a:extLst>
          </p:cNvPr>
          <p:cNvSpPr/>
          <p:nvPr/>
        </p:nvSpPr>
        <p:spPr>
          <a:xfrm>
            <a:off x="7875762" y="3426741"/>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6</a:t>
            </a:r>
          </a:p>
        </p:txBody>
      </p:sp>
      <p:sp>
        <p:nvSpPr>
          <p:cNvPr id="81" name="Elipse 80">
            <a:extLst>
              <a:ext uri="{FF2B5EF4-FFF2-40B4-BE49-F238E27FC236}">
                <a16:creationId xmlns:a16="http://schemas.microsoft.com/office/drawing/2014/main" id="{1D5DC472-9ADE-4B66-9501-0458BA0D30A3}"/>
              </a:ext>
            </a:extLst>
          </p:cNvPr>
          <p:cNvSpPr/>
          <p:nvPr/>
        </p:nvSpPr>
        <p:spPr>
          <a:xfrm>
            <a:off x="6943289" y="4612489"/>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7</a:t>
            </a:r>
          </a:p>
        </p:txBody>
      </p:sp>
      <p:sp>
        <p:nvSpPr>
          <p:cNvPr id="82" name="Elipse 81">
            <a:extLst>
              <a:ext uri="{FF2B5EF4-FFF2-40B4-BE49-F238E27FC236}">
                <a16:creationId xmlns:a16="http://schemas.microsoft.com/office/drawing/2014/main" id="{9D30AC42-D7F5-4770-A14E-7D5373A3D574}"/>
              </a:ext>
            </a:extLst>
          </p:cNvPr>
          <p:cNvSpPr/>
          <p:nvPr/>
        </p:nvSpPr>
        <p:spPr>
          <a:xfrm>
            <a:off x="3244862" y="1293096"/>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8</a:t>
            </a:r>
          </a:p>
        </p:txBody>
      </p:sp>
      <p:sp>
        <p:nvSpPr>
          <p:cNvPr id="83" name="Elipse 82">
            <a:extLst>
              <a:ext uri="{FF2B5EF4-FFF2-40B4-BE49-F238E27FC236}">
                <a16:creationId xmlns:a16="http://schemas.microsoft.com/office/drawing/2014/main" id="{8A164F9A-10A5-4035-B29C-C66510F2E928}"/>
              </a:ext>
            </a:extLst>
          </p:cNvPr>
          <p:cNvSpPr/>
          <p:nvPr/>
        </p:nvSpPr>
        <p:spPr>
          <a:xfrm>
            <a:off x="6241364" y="1531561"/>
            <a:ext cx="165771" cy="163626"/>
          </a:xfrm>
          <a:prstGeom prst="ellipse">
            <a:avLst/>
          </a:prstGeom>
          <a:solidFill>
            <a:srgbClr val="FF9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9</a:t>
            </a:r>
          </a:p>
        </p:txBody>
      </p:sp>
      <p:sp>
        <p:nvSpPr>
          <p:cNvPr id="84" name="Flecha: a la derecha 83">
            <a:extLst>
              <a:ext uri="{FF2B5EF4-FFF2-40B4-BE49-F238E27FC236}">
                <a16:creationId xmlns:a16="http://schemas.microsoft.com/office/drawing/2014/main" id="{0632F018-DD1A-433B-8BDC-C131ACD9F2DE}"/>
              </a:ext>
            </a:extLst>
          </p:cNvPr>
          <p:cNvSpPr/>
          <p:nvPr/>
        </p:nvSpPr>
        <p:spPr>
          <a:xfrm rot="2845117">
            <a:off x="2224168" y="2091858"/>
            <a:ext cx="557436" cy="134118"/>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7" name="Imagen 86">
            <a:extLst>
              <a:ext uri="{FF2B5EF4-FFF2-40B4-BE49-F238E27FC236}">
                <a16:creationId xmlns:a16="http://schemas.microsoft.com/office/drawing/2014/main" id="{27384807-C2A1-416B-9D1D-297585AA40CA}"/>
              </a:ext>
            </a:extLst>
          </p:cNvPr>
          <p:cNvPicPr>
            <a:picLocks noChangeAspect="1"/>
          </p:cNvPicPr>
          <p:nvPr/>
        </p:nvPicPr>
        <p:blipFill>
          <a:blip r:embed="rId16"/>
          <a:stretch>
            <a:fillRect/>
          </a:stretch>
        </p:blipFill>
        <p:spPr>
          <a:xfrm>
            <a:off x="3785076" y="1007998"/>
            <a:ext cx="659427" cy="621002"/>
          </a:xfrm>
          <a:prstGeom prst="rect">
            <a:avLst/>
          </a:prstGeom>
        </p:spPr>
      </p:pic>
    </p:spTree>
    <p:extLst>
      <p:ext uri="{BB962C8B-B14F-4D97-AF65-F5344CB8AC3E}">
        <p14:creationId xmlns:p14="http://schemas.microsoft.com/office/powerpoint/2010/main" val="291521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49AE0-5AED-470F-ADB3-50F1DB7B9954}"/>
              </a:ext>
            </a:extLst>
          </p:cNvPr>
          <p:cNvSpPr>
            <a:spLocks noGrp="1"/>
          </p:cNvSpPr>
          <p:nvPr>
            <p:ph type="title"/>
          </p:nvPr>
        </p:nvSpPr>
        <p:spPr/>
        <p:txBody>
          <a:bodyPr>
            <a:noAutofit/>
          </a:bodyPr>
          <a:lstStyle/>
          <a:p>
            <a:r>
              <a:rPr lang="es-ES" sz="2000" dirty="0"/>
              <a:t>Generación de códigos EN el </a:t>
            </a:r>
            <a:r>
              <a:rPr lang="es-ES" sz="2000" dirty="0" err="1"/>
              <a:t>sgp</a:t>
            </a:r>
            <a:r>
              <a:rPr lang="es-ES" sz="2000" dirty="0"/>
              <a:t> para el archivo</a:t>
            </a:r>
          </a:p>
        </p:txBody>
      </p:sp>
      <p:sp>
        <p:nvSpPr>
          <p:cNvPr id="3" name="Marcador de número de diapositiva 2">
            <a:extLst>
              <a:ext uri="{FF2B5EF4-FFF2-40B4-BE49-F238E27FC236}">
                <a16:creationId xmlns:a16="http://schemas.microsoft.com/office/drawing/2014/main" id="{860AACC7-3247-4A91-ABC5-2865E5ED36C3}"/>
              </a:ext>
            </a:extLst>
          </p:cNvPr>
          <p:cNvSpPr>
            <a:spLocks noGrp="1"/>
          </p:cNvSpPr>
          <p:nvPr>
            <p:ph type="sldNum" sz="quarter" idx="12"/>
          </p:nvPr>
        </p:nvSpPr>
        <p:spPr/>
        <p:txBody>
          <a:bodyPr/>
          <a:lstStyle/>
          <a:p>
            <a:fld id="{F72BFCD6-C37F-4D4F-B6AD-71D3A36D527F}" type="slidenum">
              <a:rPr lang="es-ES" smtClean="0"/>
              <a:pPr/>
              <a:t>5</a:t>
            </a:fld>
            <a:endParaRPr lang="es-ES" dirty="0"/>
          </a:p>
        </p:txBody>
      </p:sp>
      <p:grpSp>
        <p:nvGrpSpPr>
          <p:cNvPr id="9" name="Grupo 8">
            <a:extLst>
              <a:ext uri="{FF2B5EF4-FFF2-40B4-BE49-F238E27FC236}">
                <a16:creationId xmlns:a16="http://schemas.microsoft.com/office/drawing/2014/main" id="{4111BDB5-A5B3-47FB-9940-6F5146D59235}"/>
              </a:ext>
            </a:extLst>
          </p:cNvPr>
          <p:cNvGrpSpPr/>
          <p:nvPr/>
        </p:nvGrpSpPr>
        <p:grpSpPr>
          <a:xfrm>
            <a:off x="6177136" y="1304494"/>
            <a:ext cx="3293498" cy="1137320"/>
            <a:chOff x="5819981" y="1067544"/>
            <a:chExt cx="3293498" cy="1137320"/>
          </a:xfrm>
        </p:grpSpPr>
        <p:sp>
          <p:nvSpPr>
            <p:cNvPr id="10" name="Rectángulo 9">
              <a:extLst>
                <a:ext uri="{FF2B5EF4-FFF2-40B4-BE49-F238E27FC236}">
                  <a16:creationId xmlns:a16="http://schemas.microsoft.com/office/drawing/2014/main" id="{4ECD7B41-4151-4711-BFE2-B3B8C0A4CFCD}"/>
                </a:ext>
              </a:extLst>
            </p:cNvPr>
            <p:cNvSpPr/>
            <p:nvPr/>
          </p:nvSpPr>
          <p:spPr>
            <a:xfrm>
              <a:off x="5819981" y="1067544"/>
              <a:ext cx="3293498" cy="11373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Para cada documento incluido desde Minerva se genera un código de barras.</a:t>
              </a:r>
            </a:p>
            <a:p>
              <a:pPr marL="171450" indent="-171450">
                <a:buFont typeface="Wingdings" panose="05000000000000000000" pitchFamily="2" charset="2"/>
                <a:buChar char="ü"/>
              </a:pPr>
              <a:r>
                <a:rPr lang="es-ES" sz="900" dirty="0">
                  <a:solidFill>
                    <a:srgbClr val="000000"/>
                  </a:solidFill>
                </a:rPr>
                <a:t>Para los Expedientes de </a:t>
              </a:r>
              <a:r>
                <a:rPr lang="es-ES" sz="900" dirty="0" err="1">
                  <a:solidFill>
                    <a:srgbClr val="000000"/>
                  </a:solidFill>
                </a:rPr>
                <a:t>ADMs</a:t>
              </a:r>
              <a:r>
                <a:rPr lang="es-ES" sz="900" dirty="0">
                  <a:solidFill>
                    <a:srgbClr val="000000"/>
                  </a:solidFill>
                </a:rPr>
                <a:t> se genera un único código independientemente de la cantidad de documentos que contenga.</a:t>
              </a:r>
            </a:p>
          </p:txBody>
        </p:sp>
        <p:sp>
          <p:nvSpPr>
            <p:cNvPr id="11" name="Elipse 10">
              <a:extLst>
                <a:ext uri="{FF2B5EF4-FFF2-40B4-BE49-F238E27FC236}">
                  <a16:creationId xmlns:a16="http://schemas.microsoft.com/office/drawing/2014/main" id="{0E405D35-66E4-468B-B53C-02CBE839043E}"/>
                </a:ext>
              </a:extLst>
            </p:cNvPr>
            <p:cNvSpPr/>
            <p:nvPr/>
          </p:nvSpPr>
          <p:spPr>
            <a:xfrm>
              <a:off x="5878226" y="112620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grpSp>
      <p:sp>
        <p:nvSpPr>
          <p:cNvPr id="12" name="CuadroTexto 11">
            <a:extLst>
              <a:ext uri="{FF2B5EF4-FFF2-40B4-BE49-F238E27FC236}">
                <a16:creationId xmlns:a16="http://schemas.microsoft.com/office/drawing/2014/main" id="{C7EDECD8-F8B0-4175-B7E3-C91BB6CF253D}"/>
              </a:ext>
            </a:extLst>
          </p:cNvPr>
          <p:cNvSpPr txBox="1"/>
          <p:nvPr/>
        </p:nvSpPr>
        <p:spPr>
          <a:xfrm>
            <a:off x="468162" y="800814"/>
            <a:ext cx="6023316" cy="276999"/>
          </a:xfrm>
          <a:prstGeom prst="rect">
            <a:avLst/>
          </a:prstGeom>
          <a:noFill/>
        </p:spPr>
        <p:txBody>
          <a:bodyPr wrap="none" rtlCol="0">
            <a:spAutoFit/>
          </a:bodyPr>
          <a:lstStyle/>
          <a:p>
            <a:r>
              <a:rPr lang="es-ES" sz="1200" b="1" dirty="0">
                <a:solidFill>
                  <a:srgbClr val="286296"/>
                </a:solidFill>
              </a:rPr>
              <a:t>MINERVA – Registro y catalogación o Tramitación de Escritos /Acontecimientos</a:t>
            </a:r>
          </a:p>
        </p:txBody>
      </p:sp>
      <p:sp>
        <p:nvSpPr>
          <p:cNvPr id="18" name="Rectángulo 17">
            <a:extLst>
              <a:ext uri="{FF2B5EF4-FFF2-40B4-BE49-F238E27FC236}">
                <a16:creationId xmlns:a16="http://schemas.microsoft.com/office/drawing/2014/main" id="{43B9B96A-8612-455B-8DA1-94D078DBCC67}"/>
              </a:ext>
            </a:extLst>
          </p:cNvPr>
          <p:cNvSpPr/>
          <p:nvPr/>
        </p:nvSpPr>
        <p:spPr>
          <a:xfrm>
            <a:off x="5547934" y="4379912"/>
            <a:ext cx="3293498" cy="10034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Para cada documento en papel que se incluirán al Sistema de Archivo podrá imprimir la caratula, por lo que se podrán archivar y solicitar por separado.</a:t>
            </a:r>
          </a:p>
          <a:p>
            <a:pPr marL="171450" indent="-171450">
              <a:buFont typeface="Wingdings" panose="05000000000000000000" pitchFamily="2" charset="2"/>
              <a:buChar char="ü"/>
            </a:pPr>
            <a:r>
              <a:rPr lang="es-ES" sz="900" dirty="0">
                <a:solidFill>
                  <a:srgbClr val="000000"/>
                </a:solidFill>
              </a:rPr>
              <a:t>Para los Expedientes Administrativos se podrá imprimir una caratula para todos los documentos, con lo que serán archivados y solicitados todos juntos.</a:t>
            </a:r>
          </a:p>
        </p:txBody>
      </p:sp>
      <p:sp>
        <p:nvSpPr>
          <p:cNvPr id="19" name="Elipse 18">
            <a:extLst>
              <a:ext uri="{FF2B5EF4-FFF2-40B4-BE49-F238E27FC236}">
                <a16:creationId xmlns:a16="http://schemas.microsoft.com/office/drawing/2014/main" id="{6A89F0A6-A265-48D1-AE5F-59468C415C09}"/>
              </a:ext>
            </a:extLst>
          </p:cNvPr>
          <p:cNvSpPr/>
          <p:nvPr/>
        </p:nvSpPr>
        <p:spPr>
          <a:xfrm>
            <a:off x="5559886" y="438565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20" name="Conector recto de flecha 19">
            <a:extLst>
              <a:ext uri="{FF2B5EF4-FFF2-40B4-BE49-F238E27FC236}">
                <a16:creationId xmlns:a16="http://schemas.microsoft.com/office/drawing/2014/main" id="{709FE74E-4431-4297-8BE7-15C9F1A70C9C}"/>
              </a:ext>
            </a:extLst>
          </p:cNvPr>
          <p:cNvCxnSpPr>
            <a:cxnSpLocks/>
            <a:endCxn id="10" idx="1"/>
          </p:cNvCxnSpPr>
          <p:nvPr/>
        </p:nvCxnSpPr>
        <p:spPr>
          <a:xfrm>
            <a:off x="3545990" y="1851244"/>
            <a:ext cx="2631146" cy="2191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21" name="Imagen 20">
            <a:extLst>
              <a:ext uri="{FF2B5EF4-FFF2-40B4-BE49-F238E27FC236}">
                <a16:creationId xmlns:a16="http://schemas.microsoft.com/office/drawing/2014/main" id="{C383C37D-99FA-4EE3-9C21-1978BD5F0EE3}"/>
              </a:ext>
            </a:extLst>
          </p:cNvPr>
          <p:cNvPicPr/>
          <p:nvPr/>
        </p:nvPicPr>
        <p:blipFill>
          <a:blip r:embed="rId2"/>
          <a:stretch>
            <a:fillRect/>
          </a:stretch>
        </p:blipFill>
        <p:spPr>
          <a:xfrm>
            <a:off x="776536" y="1107748"/>
            <a:ext cx="2769454" cy="1961212"/>
          </a:xfrm>
          <a:prstGeom prst="rect">
            <a:avLst/>
          </a:prstGeom>
          <a:noFill/>
          <a:ln w="12700">
            <a:solidFill>
              <a:srgbClr val="FF9F00"/>
            </a:solidFill>
            <a:prstDash/>
          </a:ln>
        </p:spPr>
      </p:pic>
      <p:pic>
        <p:nvPicPr>
          <p:cNvPr id="22" name="Imagen 21">
            <a:extLst>
              <a:ext uri="{FF2B5EF4-FFF2-40B4-BE49-F238E27FC236}">
                <a16:creationId xmlns:a16="http://schemas.microsoft.com/office/drawing/2014/main" id="{23AF81B0-5762-4F0D-967F-B5189E8F0923}"/>
              </a:ext>
            </a:extLst>
          </p:cNvPr>
          <p:cNvPicPr/>
          <p:nvPr/>
        </p:nvPicPr>
        <p:blipFill>
          <a:blip r:embed="rId3"/>
          <a:stretch>
            <a:fillRect/>
          </a:stretch>
        </p:blipFill>
        <p:spPr>
          <a:xfrm>
            <a:off x="904893" y="4797692"/>
            <a:ext cx="2427647" cy="1511628"/>
          </a:xfrm>
          <a:prstGeom prst="rect">
            <a:avLst/>
          </a:prstGeom>
          <a:noFill/>
          <a:ln w="12700">
            <a:solidFill>
              <a:srgbClr val="FF9F00"/>
            </a:solidFill>
            <a:prstDash/>
          </a:ln>
        </p:spPr>
      </p:pic>
      <p:sp>
        <p:nvSpPr>
          <p:cNvPr id="23" name="CuadroTexto 22">
            <a:extLst>
              <a:ext uri="{FF2B5EF4-FFF2-40B4-BE49-F238E27FC236}">
                <a16:creationId xmlns:a16="http://schemas.microsoft.com/office/drawing/2014/main" id="{5A65E5EA-FC4E-4BEB-9208-640BB57AC3BA}"/>
              </a:ext>
            </a:extLst>
          </p:cNvPr>
          <p:cNvSpPr txBox="1"/>
          <p:nvPr/>
        </p:nvSpPr>
        <p:spPr>
          <a:xfrm>
            <a:off x="467685" y="4468966"/>
            <a:ext cx="4477572" cy="276999"/>
          </a:xfrm>
          <a:prstGeom prst="rect">
            <a:avLst/>
          </a:prstGeom>
          <a:noFill/>
        </p:spPr>
        <p:txBody>
          <a:bodyPr wrap="none" rtlCol="0">
            <a:spAutoFit/>
          </a:bodyPr>
          <a:lstStyle/>
          <a:p>
            <a:r>
              <a:rPr lang="es-ES" sz="1200" b="1" dirty="0">
                <a:solidFill>
                  <a:srgbClr val="286296"/>
                </a:solidFill>
              </a:rPr>
              <a:t>MINERVA – Caratula con Código de barras para el Archivo </a:t>
            </a:r>
          </a:p>
        </p:txBody>
      </p:sp>
      <p:cxnSp>
        <p:nvCxnSpPr>
          <p:cNvPr id="24" name="Conector recto de flecha 23">
            <a:extLst>
              <a:ext uri="{FF2B5EF4-FFF2-40B4-BE49-F238E27FC236}">
                <a16:creationId xmlns:a16="http://schemas.microsoft.com/office/drawing/2014/main" id="{215743A1-CB92-4938-82E7-E142C3FD548C}"/>
              </a:ext>
            </a:extLst>
          </p:cNvPr>
          <p:cNvCxnSpPr>
            <a:cxnSpLocks/>
          </p:cNvCxnSpPr>
          <p:nvPr/>
        </p:nvCxnSpPr>
        <p:spPr>
          <a:xfrm flipV="1">
            <a:off x="3332540" y="4923104"/>
            <a:ext cx="2215394" cy="60493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28" name="Imagen 27">
            <a:extLst>
              <a:ext uri="{FF2B5EF4-FFF2-40B4-BE49-F238E27FC236}">
                <a16:creationId xmlns:a16="http://schemas.microsoft.com/office/drawing/2014/main" id="{25AA850C-DEFF-495F-AEE4-3D767D0CD463}"/>
              </a:ext>
            </a:extLst>
          </p:cNvPr>
          <p:cNvPicPr>
            <a:picLocks noChangeAspect="1"/>
          </p:cNvPicPr>
          <p:nvPr/>
        </p:nvPicPr>
        <p:blipFill>
          <a:blip r:embed="rId4"/>
          <a:stretch>
            <a:fillRect/>
          </a:stretch>
        </p:blipFill>
        <p:spPr>
          <a:xfrm>
            <a:off x="3656856" y="2534082"/>
            <a:ext cx="2767382" cy="1647921"/>
          </a:xfrm>
          <a:prstGeom prst="rect">
            <a:avLst/>
          </a:prstGeom>
          <a:ln w="12700">
            <a:solidFill>
              <a:srgbClr val="FF9F00"/>
            </a:solidFill>
          </a:ln>
        </p:spPr>
      </p:pic>
      <p:cxnSp>
        <p:nvCxnSpPr>
          <p:cNvPr id="29" name="Conector recto de flecha 28">
            <a:extLst>
              <a:ext uri="{FF2B5EF4-FFF2-40B4-BE49-F238E27FC236}">
                <a16:creationId xmlns:a16="http://schemas.microsoft.com/office/drawing/2014/main" id="{9CE45CD0-2156-4EC2-B666-8DC4CDB14A85}"/>
              </a:ext>
            </a:extLst>
          </p:cNvPr>
          <p:cNvCxnSpPr>
            <a:cxnSpLocks/>
            <a:stCxn id="28" idx="0"/>
            <a:endCxn id="10" idx="1"/>
          </p:cNvCxnSpPr>
          <p:nvPr/>
        </p:nvCxnSpPr>
        <p:spPr>
          <a:xfrm flipV="1">
            <a:off x="5040547" y="1873154"/>
            <a:ext cx="1136589" cy="66092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44" name="Rectángulo 43">
            <a:extLst>
              <a:ext uri="{FF2B5EF4-FFF2-40B4-BE49-F238E27FC236}">
                <a16:creationId xmlns:a16="http://schemas.microsoft.com/office/drawing/2014/main" id="{DF30C7B7-32A2-4744-9830-EB832FBAC643}"/>
              </a:ext>
            </a:extLst>
          </p:cNvPr>
          <p:cNvSpPr/>
          <p:nvPr/>
        </p:nvSpPr>
        <p:spPr>
          <a:xfrm>
            <a:off x="5547934" y="5424676"/>
            <a:ext cx="3293498" cy="7052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La caratula deberá ser incluida a cada documento/Expediente Administrativo y serán enviados al equipo del Archivo de la Sede para que sea incluido en el Sistema.</a:t>
            </a:r>
          </a:p>
        </p:txBody>
      </p:sp>
      <p:sp>
        <p:nvSpPr>
          <p:cNvPr id="45" name="Elipse 44">
            <a:extLst>
              <a:ext uri="{FF2B5EF4-FFF2-40B4-BE49-F238E27FC236}">
                <a16:creationId xmlns:a16="http://schemas.microsoft.com/office/drawing/2014/main" id="{1931F295-A9F6-4401-B54F-BECD19357FCE}"/>
              </a:ext>
            </a:extLst>
          </p:cNvPr>
          <p:cNvSpPr/>
          <p:nvPr/>
        </p:nvSpPr>
        <p:spPr>
          <a:xfrm>
            <a:off x="5587309" y="544522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cxnSp>
        <p:nvCxnSpPr>
          <p:cNvPr id="47" name="Conector recto de flecha 46">
            <a:extLst>
              <a:ext uri="{FF2B5EF4-FFF2-40B4-BE49-F238E27FC236}">
                <a16:creationId xmlns:a16="http://schemas.microsoft.com/office/drawing/2014/main" id="{9A99E843-726B-46A8-BC17-0F89890461E7}"/>
              </a:ext>
            </a:extLst>
          </p:cNvPr>
          <p:cNvCxnSpPr>
            <a:cxnSpLocks/>
            <a:stCxn id="22" idx="3"/>
            <a:endCxn id="44" idx="1"/>
          </p:cNvCxnSpPr>
          <p:nvPr/>
        </p:nvCxnSpPr>
        <p:spPr>
          <a:xfrm>
            <a:off x="3332540" y="5553506"/>
            <a:ext cx="2215394" cy="22380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73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ctor recto 25">
            <a:extLst>
              <a:ext uri="{FF2B5EF4-FFF2-40B4-BE49-F238E27FC236}">
                <a16:creationId xmlns:a16="http://schemas.microsoft.com/office/drawing/2014/main" id="{C5A3420D-2B9F-4C2D-AD4B-1037E1FE7D4E}"/>
              </a:ext>
            </a:extLst>
          </p:cNvPr>
          <p:cNvCxnSpPr>
            <a:cxnSpLocks/>
            <a:stCxn id="23" idx="5"/>
            <a:endCxn id="19" idx="1"/>
          </p:cNvCxnSpPr>
          <p:nvPr/>
        </p:nvCxnSpPr>
        <p:spPr>
          <a:xfrm>
            <a:off x="1733092" y="3616935"/>
            <a:ext cx="229336" cy="1775"/>
          </a:xfrm>
          <a:prstGeom prst="line">
            <a:avLst/>
          </a:prstGeom>
          <a:ln w="15875"/>
        </p:spPr>
        <p:style>
          <a:lnRef idx="1">
            <a:schemeClr val="accent1"/>
          </a:lnRef>
          <a:fillRef idx="0">
            <a:schemeClr val="accent1"/>
          </a:fillRef>
          <a:effectRef idx="0">
            <a:schemeClr val="accent1"/>
          </a:effectRef>
          <a:fontRef idx="minor">
            <a:schemeClr val="tx1"/>
          </a:fontRef>
        </p:style>
      </p:cxnSp>
      <p:graphicFrame>
        <p:nvGraphicFramePr>
          <p:cNvPr id="700425" name="Object 9" hidden="1"/>
          <p:cNvGraphicFramePr>
            <a:graphicFrameLocks noChangeAspect="1"/>
          </p:cNvGraphicFramePr>
          <p:nvPr>
            <p:custDataLst>
              <p:tags r:id="rId2"/>
            </p:custDataLst>
            <p:extLst>
              <p:ext uri="{D42A27DB-BD31-4B8C-83A1-F6EECF244321}">
                <p14:modId xmlns:p14="http://schemas.microsoft.com/office/powerpoint/2010/main" val="342518753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86" name="Diapositiva de think-cell" r:id="rId4" imgW="360" imgH="360" progId="TCLayout.ActiveDocument.1">
                  <p:embed/>
                </p:oleObj>
              </mc:Choice>
              <mc:Fallback>
                <p:oleObj name="Diapositiva de think-cell" r:id="rId4" imgW="360" imgH="360" progId="TCLayout.ActiveDocument.1">
                  <p:embed/>
                  <p:pic>
                    <p:nvPicPr>
                      <p:cNvPr id="700425"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5 Marcador de número de diapositiva"/>
          <p:cNvSpPr>
            <a:spLocks noGrp="1"/>
          </p:cNvSpPr>
          <p:nvPr>
            <p:ph type="sldNum" sz="quarter" idx="12"/>
          </p:nvPr>
        </p:nvSpPr>
        <p:spPr>
          <a:xfrm>
            <a:off x="7545288" y="6304235"/>
            <a:ext cx="2311400" cy="365125"/>
          </a:xfrm>
        </p:spPr>
        <p:txBody>
          <a:bodyPr/>
          <a:lstStyle/>
          <a:p>
            <a:fld id="{F72BFCD6-C37F-4D4F-B6AD-71D3A36D527F}" type="slidenum">
              <a:rPr lang="es-ES" sz="1200" smtClean="0">
                <a:latin typeface="Arial" panose="020B0604020202020204" pitchFamily="34" charset="0"/>
                <a:cs typeface="Arial" panose="020B0604020202020204" pitchFamily="34" charset="0"/>
              </a:rPr>
              <a:pPr/>
              <a:t>6</a:t>
            </a:fld>
            <a:endParaRPr lang="es-ES" sz="1200" dirty="0">
              <a:latin typeface="Arial" panose="020B0604020202020204" pitchFamily="34" charset="0"/>
              <a:cs typeface="Arial" panose="020B0604020202020204" pitchFamily="34" charset="0"/>
            </a:endParaRPr>
          </a:p>
        </p:txBody>
      </p:sp>
      <p:sp>
        <p:nvSpPr>
          <p:cNvPr id="5" name="Título 4">
            <a:extLst>
              <a:ext uri="{FF2B5EF4-FFF2-40B4-BE49-F238E27FC236}">
                <a16:creationId xmlns:a16="http://schemas.microsoft.com/office/drawing/2014/main" id="{2E9E8BC1-74A7-4971-AB9C-C951A5EF64D5}"/>
              </a:ext>
            </a:extLst>
          </p:cNvPr>
          <p:cNvSpPr>
            <a:spLocks noGrp="1"/>
          </p:cNvSpPr>
          <p:nvPr>
            <p:ph type="title"/>
          </p:nvPr>
        </p:nvSpPr>
        <p:spPr/>
        <p:txBody>
          <a:bodyPr/>
          <a:lstStyle/>
          <a:p>
            <a:r>
              <a:rPr lang="es-ES" sz="2000" dirty="0"/>
              <a:t>Flujo de entradas/Salidas con Custodia Externa</a:t>
            </a:r>
          </a:p>
        </p:txBody>
      </p:sp>
      <p:pic>
        <p:nvPicPr>
          <p:cNvPr id="9" name="Gráfico 8" descr="Cancha">
            <a:extLst>
              <a:ext uri="{FF2B5EF4-FFF2-40B4-BE49-F238E27FC236}">
                <a16:creationId xmlns:a16="http://schemas.microsoft.com/office/drawing/2014/main" id="{BB3A3B2C-78CD-4521-B1FA-17187CE5CD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464" y="4054440"/>
            <a:ext cx="914400" cy="914400"/>
          </a:xfrm>
          <a:prstGeom prst="rect">
            <a:avLst/>
          </a:prstGeom>
        </p:spPr>
      </p:pic>
      <p:sp>
        <p:nvSpPr>
          <p:cNvPr id="11" name="Elipse 10">
            <a:extLst>
              <a:ext uri="{FF2B5EF4-FFF2-40B4-BE49-F238E27FC236}">
                <a16:creationId xmlns:a16="http://schemas.microsoft.com/office/drawing/2014/main" id="{29D468A9-F418-4C50-A562-9BDFA9F66097}"/>
              </a:ext>
            </a:extLst>
          </p:cNvPr>
          <p:cNvSpPr/>
          <p:nvPr/>
        </p:nvSpPr>
        <p:spPr>
          <a:xfrm>
            <a:off x="45604" y="407707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cxnSp>
        <p:nvCxnSpPr>
          <p:cNvPr id="15" name="Conector recto 14">
            <a:extLst>
              <a:ext uri="{FF2B5EF4-FFF2-40B4-BE49-F238E27FC236}">
                <a16:creationId xmlns:a16="http://schemas.microsoft.com/office/drawing/2014/main" id="{710DD28A-5E71-44E6-A272-12A3AE69295A}"/>
              </a:ext>
            </a:extLst>
          </p:cNvPr>
          <p:cNvCxnSpPr>
            <a:cxnSpLocks/>
            <a:endCxn id="23" idx="4"/>
          </p:cNvCxnSpPr>
          <p:nvPr/>
        </p:nvCxnSpPr>
        <p:spPr>
          <a:xfrm flipV="1">
            <a:off x="993500" y="3623630"/>
            <a:ext cx="723428" cy="63926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F8AB30C1-1F3C-43D5-B409-6F85150FEDAF}"/>
              </a:ext>
            </a:extLst>
          </p:cNvPr>
          <p:cNvSpPr txBox="1"/>
          <p:nvPr/>
        </p:nvSpPr>
        <p:spPr>
          <a:xfrm>
            <a:off x="96316" y="2213576"/>
            <a:ext cx="2560316" cy="646331"/>
          </a:xfrm>
          <a:prstGeom prst="rect">
            <a:avLst/>
          </a:prstGeom>
          <a:noFill/>
        </p:spPr>
        <p:txBody>
          <a:bodyPr wrap="none" rtlCol="0">
            <a:spAutoFit/>
          </a:bodyPr>
          <a:lstStyle/>
          <a:p>
            <a:r>
              <a:rPr lang="es-ES" sz="900" dirty="0"/>
              <a:t>Opción Visor HORUS: </a:t>
            </a:r>
          </a:p>
          <a:p>
            <a:r>
              <a:rPr lang="es-ES" sz="900" u="sng" dirty="0"/>
              <a:t>“</a:t>
            </a:r>
            <a:r>
              <a:rPr lang="es-ES" sz="900" b="1" u="sng" dirty="0"/>
              <a:t>Solicitar documentos al Archivo</a:t>
            </a:r>
            <a:r>
              <a:rPr lang="es-ES" sz="900" u="sng" dirty="0"/>
              <a:t>”</a:t>
            </a:r>
          </a:p>
          <a:p>
            <a:r>
              <a:rPr lang="es-ES" sz="900" dirty="0"/>
              <a:t>Al solicitarlo se genera un id de</a:t>
            </a:r>
          </a:p>
          <a:p>
            <a:r>
              <a:rPr lang="es-ES" sz="900" dirty="0"/>
              <a:t>Petición de la solicitud “Solicitud de Préstamo”</a:t>
            </a:r>
          </a:p>
        </p:txBody>
      </p:sp>
      <p:sp>
        <p:nvSpPr>
          <p:cNvPr id="23" name="Elipse 22">
            <a:extLst>
              <a:ext uri="{FF2B5EF4-FFF2-40B4-BE49-F238E27FC236}">
                <a16:creationId xmlns:a16="http://schemas.microsoft.com/office/drawing/2014/main" id="{9BAD9CD7-2FC7-4EDC-A1E4-90C310EC9D22}"/>
              </a:ext>
            </a:extLst>
          </p:cNvPr>
          <p:cNvSpPr/>
          <p:nvPr/>
        </p:nvSpPr>
        <p:spPr>
          <a:xfrm>
            <a:off x="1694068" y="35779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descr="Nube de sincronización">
            <a:extLst>
              <a:ext uri="{FF2B5EF4-FFF2-40B4-BE49-F238E27FC236}">
                <a16:creationId xmlns:a16="http://schemas.microsoft.com/office/drawing/2014/main" id="{A85199A6-DA8A-4FE2-88F5-B009C517118B}"/>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1962428" y="3210441"/>
            <a:ext cx="816538" cy="816538"/>
          </a:xfrm>
          <a:prstGeom prst="rect">
            <a:avLst/>
          </a:prstGeom>
        </p:spPr>
      </p:pic>
      <p:cxnSp>
        <p:nvCxnSpPr>
          <p:cNvPr id="29" name="Conector recto 28">
            <a:extLst>
              <a:ext uri="{FF2B5EF4-FFF2-40B4-BE49-F238E27FC236}">
                <a16:creationId xmlns:a16="http://schemas.microsoft.com/office/drawing/2014/main" id="{03F44F60-FF59-49E7-AF63-D2D8B70ECB46}"/>
              </a:ext>
            </a:extLst>
          </p:cNvPr>
          <p:cNvCxnSpPr>
            <a:cxnSpLocks/>
          </p:cNvCxnSpPr>
          <p:nvPr/>
        </p:nvCxnSpPr>
        <p:spPr>
          <a:xfrm flipV="1">
            <a:off x="2648744" y="3604762"/>
            <a:ext cx="5350347" cy="1886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A1EDCF82-AB2F-4645-826D-630B5B6914A3}"/>
              </a:ext>
            </a:extLst>
          </p:cNvPr>
          <p:cNvSpPr txBox="1"/>
          <p:nvPr/>
        </p:nvSpPr>
        <p:spPr>
          <a:xfrm>
            <a:off x="3152800" y="2240702"/>
            <a:ext cx="2191626" cy="646331"/>
          </a:xfrm>
          <a:prstGeom prst="rect">
            <a:avLst/>
          </a:prstGeom>
          <a:noFill/>
        </p:spPr>
        <p:txBody>
          <a:bodyPr wrap="none" rtlCol="0">
            <a:spAutoFit/>
          </a:bodyPr>
          <a:lstStyle/>
          <a:p>
            <a:r>
              <a:rPr lang="es-ES" sz="900" b="1" u="sng" dirty="0"/>
              <a:t>Salidas / Salidas</a:t>
            </a:r>
          </a:p>
          <a:p>
            <a:r>
              <a:rPr lang="es-ES" sz="900" dirty="0"/>
              <a:t>Se presentan las </a:t>
            </a:r>
            <a:r>
              <a:rPr lang="es-ES" sz="900" dirty="0" err="1"/>
              <a:t>solic.de</a:t>
            </a:r>
            <a:r>
              <a:rPr lang="es-ES" sz="900" dirty="0"/>
              <a:t> préstamo</a:t>
            </a:r>
          </a:p>
          <a:p>
            <a:r>
              <a:rPr lang="es-ES" sz="900" dirty="0"/>
              <a:t>ID_ESTADO_PRESTAMO: “Solicitado”</a:t>
            </a:r>
          </a:p>
          <a:p>
            <a:r>
              <a:rPr lang="es-ES" sz="900" dirty="0"/>
              <a:t>ID_ESTADO_ESCRITO: “Archivado”</a:t>
            </a:r>
          </a:p>
        </p:txBody>
      </p:sp>
      <p:sp>
        <p:nvSpPr>
          <p:cNvPr id="27" name="CuadroTexto 26">
            <a:extLst>
              <a:ext uri="{FF2B5EF4-FFF2-40B4-BE49-F238E27FC236}">
                <a16:creationId xmlns:a16="http://schemas.microsoft.com/office/drawing/2014/main" id="{175AC659-9B7B-4CBC-AF52-244C43085AD7}"/>
              </a:ext>
            </a:extLst>
          </p:cNvPr>
          <p:cNvSpPr txBox="1"/>
          <p:nvPr/>
        </p:nvSpPr>
        <p:spPr>
          <a:xfrm>
            <a:off x="5385048" y="2348880"/>
            <a:ext cx="2217274" cy="507831"/>
          </a:xfrm>
          <a:prstGeom prst="rect">
            <a:avLst/>
          </a:prstGeom>
          <a:noFill/>
        </p:spPr>
        <p:txBody>
          <a:bodyPr wrap="none" rtlCol="0">
            <a:spAutoFit/>
          </a:bodyPr>
          <a:lstStyle/>
          <a:p>
            <a:r>
              <a:rPr lang="es-ES" sz="900" b="1" u="sng" dirty="0"/>
              <a:t>Salidas / Salidas</a:t>
            </a:r>
            <a:r>
              <a:rPr lang="es-ES" sz="900" b="1" dirty="0"/>
              <a:t> – Enviar Solicitudes</a:t>
            </a:r>
            <a:endParaRPr lang="es-ES" sz="900" b="1" u="sng" dirty="0"/>
          </a:p>
          <a:p>
            <a:r>
              <a:rPr lang="es-ES" sz="900" dirty="0"/>
              <a:t>ID_ESTADO_PRESTAMO: “Enviado”</a:t>
            </a:r>
          </a:p>
          <a:p>
            <a:r>
              <a:rPr lang="es-ES" sz="900" dirty="0"/>
              <a:t>ID_ESTADO_ESCRITO: “Archivado”</a:t>
            </a:r>
          </a:p>
        </p:txBody>
      </p:sp>
      <p:sp>
        <p:nvSpPr>
          <p:cNvPr id="28" name="CuadroTexto 27">
            <a:extLst>
              <a:ext uri="{FF2B5EF4-FFF2-40B4-BE49-F238E27FC236}">
                <a16:creationId xmlns:a16="http://schemas.microsoft.com/office/drawing/2014/main" id="{84BC45E6-22E1-45A8-88ED-6546519F44BE}"/>
              </a:ext>
            </a:extLst>
          </p:cNvPr>
          <p:cNvSpPr txBox="1"/>
          <p:nvPr/>
        </p:nvSpPr>
        <p:spPr>
          <a:xfrm>
            <a:off x="7888561" y="2348880"/>
            <a:ext cx="2153154" cy="646331"/>
          </a:xfrm>
          <a:prstGeom prst="rect">
            <a:avLst/>
          </a:prstGeom>
          <a:noFill/>
        </p:spPr>
        <p:txBody>
          <a:bodyPr wrap="none" rtlCol="0">
            <a:spAutoFit/>
          </a:bodyPr>
          <a:lstStyle/>
          <a:p>
            <a:r>
              <a:rPr lang="es-ES" sz="900" b="1" u="sng" dirty="0"/>
              <a:t>Salidas / Validar Documentos</a:t>
            </a:r>
          </a:p>
          <a:p>
            <a:r>
              <a:rPr lang="es-ES" sz="900" dirty="0"/>
              <a:t>ID_ESTADO_PRESTAMO: “Prestado”</a:t>
            </a:r>
          </a:p>
          <a:p>
            <a:r>
              <a:rPr lang="es-ES" sz="900" dirty="0"/>
              <a:t>ID_ESTADO_ESCRITO: “Prestado”</a:t>
            </a:r>
          </a:p>
          <a:p>
            <a:endParaRPr lang="es-ES" sz="900" dirty="0"/>
          </a:p>
        </p:txBody>
      </p:sp>
      <p:cxnSp>
        <p:nvCxnSpPr>
          <p:cNvPr id="20" name="Conector recto 19">
            <a:extLst>
              <a:ext uri="{FF2B5EF4-FFF2-40B4-BE49-F238E27FC236}">
                <a16:creationId xmlns:a16="http://schemas.microsoft.com/office/drawing/2014/main" id="{8D9DF007-F1DA-4A8A-B417-848302F65D14}"/>
              </a:ext>
            </a:extLst>
          </p:cNvPr>
          <p:cNvCxnSpPr/>
          <p:nvPr/>
        </p:nvCxnSpPr>
        <p:spPr>
          <a:xfrm flipV="1">
            <a:off x="3266550" y="2997538"/>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31" name="Elipse 30">
            <a:extLst>
              <a:ext uri="{FF2B5EF4-FFF2-40B4-BE49-F238E27FC236}">
                <a16:creationId xmlns:a16="http://schemas.microsoft.com/office/drawing/2014/main" id="{124F13CD-FC63-43BD-B657-80E7848A3564}"/>
              </a:ext>
            </a:extLst>
          </p:cNvPr>
          <p:cNvSpPr/>
          <p:nvPr/>
        </p:nvSpPr>
        <p:spPr>
          <a:xfrm>
            <a:off x="3184857" y="285121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33" name="Elipse 32">
            <a:extLst>
              <a:ext uri="{FF2B5EF4-FFF2-40B4-BE49-F238E27FC236}">
                <a16:creationId xmlns:a16="http://schemas.microsoft.com/office/drawing/2014/main" id="{1B5C4265-82DC-4038-BE91-B1B120F6D090}"/>
              </a:ext>
            </a:extLst>
          </p:cNvPr>
          <p:cNvSpPr/>
          <p:nvPr/>
        </p:nvSpPr>
        <p:spPr>
          <a:xfrm>
            <a:off x="1634041" y="285570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35" name="Conector recto 34">
            <a:extLst>
              <a:ext uri="{FF2B5EF4-FFF2-40B4-BE49-F238E27FC236}">
                <a16:creationId xmlns:a16="http://schemas.microsoft.com/office/drawing/2014/main" id="{09F8D448-D1FE-4545-B563-37DED48C26FF}"/>
              </a:ext>
            </a:extLst>
          </p:cNvPr>
          <p:cNvCxnSpPr/>
          <p:nvPr/>
        </p:nvCxnSpPr>
        <p:spPr>
          <a:xfrm flipV="1">
            <a:off x="1716926" y="3007464"/>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36" name="Elipse 35">
            <a:extLst>
              <a:ext uri="{FF2B5EF4-FFF2-40B4-BE49-F238E27FC236}">
                <a16:creationId xmlns:a16="http://schemas.microsoft.com/office/drawing/2014/main" id="{F118A120-3334-43DC-A6CA-1537C81B5BC7}"/>
              </a:ext>
            </a:extLst>
          </p:cNvPr>
          <p:cNvSpPr/>
          <p:nvPr/>
        </p:nvSpPr>
        <p:spPr>
          <a:xfrm>
            <a:off x="5435301" y="282144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37" name="Elipse 36">
            <a:extLst>
              <a:ext uri="{FF2B5EF4-FFF2-40B4-BE49-F238E27FC236}">
                <a16:creationId xmlns:a16="http://schemas.microsoft.com/office/drawing/2014/main" id="{60C4AFF9-AEBD-4657-ABE2-A6F51D926DDC}"/>
              </a:ext>
            </a:extLst>
          </p:cNvPr>
          <p:cNvSpPr/>
          <p:nvPr/>
        </p:nvSpPr>
        <p:spPr>
          <a:xfrm>
            <a:off x="7905328" y="283234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40" name="Conector recto 39">
            <a:extLst>
              <a:ext uri="{FF2B5EF4-FFF2-40B4-BE49-F238E27FC236}">
                <a16:creationId xmlns:a16="http://schemas.microsoft.com/office/drawing/2014/main" id="{D32F3280-F431-416F-9760-7CBFEE1A9E43}"/>
              </a:ext>
            </a:extLst>
          </p:cNvPr>
          <p:cNvCxnSpPr/>
          <p:nvPr/>
        </p:nvCxnSpPr>
        <p:spPr>
          <a:xfrm flipV="1">
            <a:off x="5518187" y="2990843"/>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15E78C34-947B-443B-BD83-A6270576D05D}"/>
              </a:ext>
            </a:extLst>
          </p:cNvPr>
          <p:cNvCxnSpPr>
            <a:cxnSpLocks/>
          </p:cNvCxnSpPr>
          <p:nvPr/>
        </p:nvCxnSpPr>
        <p:spPr>
          <a:xfrm flipV="1">
            <a:off x="7999091" y="2978670"/>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9" name="Elipse 48">
            <a:extLst>
              <a:ext uri="{FF2B5EF4-FFF2-40B4-BE49-F238E27FC236}">
                <a16:creationId xmlns:a16="http://schemas.microsoft.com/office/drawing/2014/main" id="{7331D335-DAC8-4A62-8961-9E396FF4CD30}"/>
              </a:ext>
            </a:extLst>
          </p:cNvPr>
          <p:cNvSpPr/>
          <p:nvPr/>
        </p:nvSpPr>
        <p:spPr>
          <a:xfrm>
            <a:off x="7912702" y="400506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5</a:t>
            </a:r>
          </a:p>
        </p:txBody>
      </p:sp>
      <p:cxnSp>
        <p:nvCxnSpPr>
          <p:cNvPr id="50" name="Conector recto 49">
            <a:extLst>
              <a:ext uri="{FF2B5EF4-FFF2-40B4-BE49-F238E27FC236}">
                <a16:creationId xmlns:a16="http://schemas.microsoft.com/office/drawing/2014/main" id="{A9A17726-B6FE-4ED3-9394-7E2F3711D790}"/>
              </a:ext>
            </a:extLst>
          </p:cNvPr>
          <p:cNvCxnSpPr>
            <a:cxnSpLocks/>
          </p:cNvCxnSpPr>
          <p:nvPr/>
        </p:nvCxnSpPr>
        <p:spPr>
          <a:xfrm>
            <a:off x="7999091" y="3585135"/>
            <a:ext cx="0" cy="441844"/>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54" name="CuadroTexto 53">
            <a:extLst>
              <a:ext uri="{FF2B5EF4-FFF2-40B4-BE49-F238E27FC236}">
                <a16:creationId xmlns:a16="http://schemas.microsoft.com/office/drawing/2014/main" id="{622B68F2-D760-4620-B4D8-927DBDA630BE}"/>
              </a:ext>
            </a:extLst>
          </p:cNvPr>
          <p:cNvSpPr txBox="1"/>
          <p:nvPr/>
        </p:nvSpPr>
        <p:spPr>
          <a:xfrm>
            <a:off x="8027222" y="3933056"/>
            <a:ext cx="1864613" cy="646331"/>
          </a:xfrm>
          <a:prstGeom prst="rect">
            <a:avLst/>
          </a:prstGeom>
          <a:noFill/>
        </p:spPr>
        <p:txBody>
          <a:bodyPr wrap="none" rtlCol="0">
            <a:spAutoFit/>
          </a:bodyPr>
          <a:lstStyle/>
          <a:p>
            <a:r>
              <a:rPr lang="es-ES" sz="900" dirty="0"/>
              <a:t>Los escritos/documentos se</a:t>
            </a:r>
          </a:p>
          <a:p>
            <a:r>
              <a:rPr lang="es-ES" sz="900" dirty="0"/>
              <a:t>se remiten a la sede que solicitó </a:t>
            </a:r>
          </a:p>
          <a:p>
            <a:r>
              <a:rPr lang="es-ES" sz="900" dirty="0"/>
              <a:t>el préstamo. </a:t>
            </a:r>
          </a:p>
          <a:p>
            <a:r>
              <a:rPr lang="es-ES" sz="900" dirty="0"/>
              <a:t>Visor HORUS: “Prestado”</a:t>
            </a:r>
          </a:p>
        </p:txBody>
      </p:sp>
      <p:cxnSp>
        <p:nvCxnSpPr>
          <p:cNvPr id="56" name="Conector: angular 55">
            <a:extLst>
              <a:ext uri="{FF2B5EF4-FFF2-40B4-BE49-F238E27FC236}">
                <a16:creationId xmlns:a16="http://schemas.microsoft.com/office/drawing/2014/main" id="{1BF90B28-EF30-4D4F-9D7D-93FAB2A5A7BE}"/>
              </a:ext>
            </a:extLst>
          </p:cNvPr>
          <p:cNvCxnSpPr>
            <a:cxnSpLocks/>
            <a:stCxn id="49" idx="2"/>
          </p:cNvCxnSpPr>
          <p:nvPr/>
        </p:nvCxnSpPr>
        <p:spPr>
          <a:xfrm rot="10800000" flipV="1">
            <a:off x="1125728" y="4086877"/>
            <a:ext cx="6786975" cy="372648"/>
          </a:xfrm>
          <a:prstGeom prst="bentConnector3">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9" name="CuadroTexto 58">
            <a:extLst>
              <a:ext uri="{FF2B5EF4-FFF2-40B4-BE49-F238E27FC236}">
                <a16:creationId xmlns:a16="http://schemas.microsoft.com/office/drawing/2014/main" id="{1D89C6EE-B3D8-4982-B33C-2253E38E703C}"/>
              </a:ext>
            </a:extLst>
          </p:cNvPr>
          <p:cNvSpPr txBox="1"/>
          <p:nvPr/>
        </p:nvSpPr>
        <p:spPr>
          <a:xfrm>
            <a:off x="1771815" y="3820398"/>
            <a:ext cx="1197764" cy="369332"/>
          </a:xfrm>
          <a:prstGeom prst="rect">
            <a:avLst/>
          </a:prstGeom>
          <a:noFill/>
        </p:spPr>
        <p:txBody>
          <a:bodyPr wrap="none" rtlCol="0">
            <a:spAutoFit/>
          </a:bodyPr>
          <a:lstStyle/>
          <a:p>
            <a:r>
              <a:rPr lang="es-ES" sz="900" b="1" dirty="0"/>
              <a:t>Solicitar Préstamo</a:t>
            </a:r>
          </a:p>
          <a:p>
            <a:endParaRPr lang="es-ES" sz="900" b="1" dirty="0"/>
          </a:p>
        </p:txBody>
      </p:sp>
      <p:cxnSp>
        <p:nvCxnSpPr>
          <p:cNvPr id="60" name="Conector recto 59">
            <a:extLst>
              <a:ext uri="{FF2B5EF4-FFF2-40B4-BE49-F238E27FC236}">
                <a16:creationId xmlns:a16="http://schemas.microsoft.com/office/drawing/2014/main" id="{3650CF7E-0685-49FE-9489-FC8DB60A38AF}"/>
              </a:ext>
            </a:extLst>
          </p:cNvPr>
          <p:cNvCxnSpPr>
            <a:cxnSpLocks/>
            <a:endCxn id="39" idx="2"/>
          </p:cNvCxnSpPr>
          <p:nvPr/>
        </p:nvCxnSpPr>
        <p:spPr>
          <a:xfrm>
            <a:off x="967368" y="4964240"/>
            <a:ext cx="609144" cy="684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pic>
        <p:nvPicPr>
          <p:cNvPr id="62" name="Gráfico 61" descr="Nube de sincronización">
            <a:extLst>
              <a:ext uri="{FF2B5EF4-FFF2-40B4-BE49-F238E27FC236}">
                <a16:creationId xmlns:a16="http://schemas.microsoft.com/office/drawing/2014/main" id="{9D46AC6E-5CA9-4844-9877-7DC5431B5F8A}"/>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1823958" y="4603452"/>
            <a:ext cx="816538" cy="816538"/>
          </a:xfrm>
          <a:prstGeom prst="rect">
            <a:avLst/>
          </a:prstGeom>
        </p:spPr>
      </p:pic>
      <p:sp>
        <p:nvSpPr>
          <p:cNvPr id="63" name="CuadroTexto 62">
            <a:extLst>
              <a:ext uri="{FF2B5EF4-FFF2-40B4-BE49-F238E27FC236}">
                <a16:creationId xmlns:a16="http://schemas.microsoft.com/office/drawing/2014/main" id="{C1883B45-19BC-4707-8071-50AC58358C31}"/>
              </a:ext>
            </a:extLst>
          </p:cNvPr>
          <p:cNvSpPr txBox="1"/>
          <p:nvPr/>
        </p:nvSpPr>
        <p:spPr>
          <a:xfrm>
            <a:off x="1700329" y="5204381"/>
            <a:ext cx="1293944" cy="369332"/>
          </a:xfrm>
          <a:prstGeom prst="rect">
            <a:avLst/>
          </a:prstGeom>
          <a:noFill/>
        </p:spPr>
        <p:txBody>
          <a:bodyPr wrap="none" rtlCol="0">
            <a:spAutoFit/>
          </a:bodyPr>
          <a:lstStyle/>
          <a:p>
            <a:r>
              <a:rPr lang="es-ES" sz="900" b="1" dirty="0"/>
              <a:t>Solicitar Devolución</a:t>
            </a:r>
          </a:p>
          <a:p>
            <a:endParaRPr lang="es-ES" sz="900" b="1" dirty="0"/>
          </a:p>
        </p:txBody>
      </p:sp>
      <p:sp>
        <p:nvSpPr>
          <p:cNvPr id="32" name="CuadroTexto 31">
            <a:extLst>
              <a:ext uri="{FF2B5EF4-FFF2-40B4-BE49-F238E27FC236}">
                <a16:creationId xmlns:a16="http://schemas.microsoft.com/office/drawing/2014/main" id="{82E5C4F9-5503-49EB-B08E-8390AEAD51B9}"/>
              </a:ext>
            </a:extLst>
          </p:cNvPr>
          <p:cNvSpPr txBox="1"/>
          <p:nvPr/>
        </p:nvSpPr>
        <p:spPr>
          <a:xfrm>
            <a:off x="49610" y="5807005"/>
            <a:ext cx="2153154" cy="1061829"/>
          </a:xfrm>
          <a:prstGeom prst="rect">
            <a:avLst/>
          </a:prstGeom>
          <a:noFill/>
        </p:spPr>
        <p:txBody>
          <a:bodyPr wrap="none" rtlCol="0">
            <a:spAutoFit/>
          </a:bodyPr>
          <a:lstStyle/>
          <a:p>
            <a:r>
              <a:rPr lang="es-ES" sz="900" dirty="0"/>
              <a:t>Opción Visor HORUS: </a:t>
            </a:r>
          </a:p>
          <a:p>
            <a:r>
              <a:rPr lang="es-ES" sz="900" u="sng" dirty="0"/>
              <a:t>“</a:t>
            </a:r>
            <a:r>
              <a:rPr lang="es-ES" sz="900" b="1" u="sng" dirty="0"/>
              <a:t>Solicitar devolución al Archivo</a:t>
            </a:r>
            <a:r>
              <a:rPr lang="es-ES" sz="900" u="sng" dirty="0"/>
              <a:t>”</a:t>
            </a:r>
          </a:p>
          <a:p>
            <a:r>
              <a:rPr lang="es-ES" sz="900" dirty="0"/>
              <a:t>Un determinado juzgado solicita</a:t>
            </a:r>
          </a:p>
          <a:p>
            <a:r>
              <a:rPr lang="es-ES" sz="900" dirty="0"/>
              <a:t>Devolución.</a:t>
            </a:r>
          </a:p>
          <a:p>
            <a:r>
              <a:rPr lang="es-ES" sz="900" dirty="0"/>
              <a:t>ID_ESTADO_PRESTAMO: “Prestado”</a:t>
            </a:r>
          </a:p>
          <a:p>
            <a:r>
              <a:rPr lang="es-ES" sz="900" dirty="0"/>
              <a:t>ID_ESTADO_ESCRITO: “Prestado”</a:t>
            </a:r>
          </a:p>
          <a:p>
            <a:endParaRPr lang="es-ES" sz="900" dirty="0"/>
          </a:p>
        </p:txBody>
      </p:sp>
      <p:cxnSp>
        <p:nvCxnSpPr>
          <p:cNvPr id="38" name="Conector recto 37">
            <a:extLst>
              <a:ext uri="{FF2B5EF4-FFF2-40B4-BE49-F238E27FC236}">
                <a16:creationId xmlns:a16="http://schemas.microsoft.com/office/drawing/2014/main" id="{EC3519E1-FEA7-48F9-8708-5D5D448B2172}"/>
              </a:ext>
            </a:extLst>
          </p:cNvPr>
          <p:cNvCxnSpPr>
            <a:cxnSpLocks/>
            <a:stCxn id="39" idx="5"/>
          </p:cNvCxnSpPr>
          <p:nvPr/>
        </p:nvCxnSpPr>
        <p:spPr>
          <a:xfrm>
            <a:off x="1615536" y="4987253"/>
            <a:ext cx="229336" cy="17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Elipse 38">
            <a:extLst>
              <a:ext uri="{FF2B5EF4-FFF2-40B4-BE49-F238E27FC236}">
                <a16:creationId xmlns:a16="http://schemas.microsoft.com/office/drawing/2014/main" id="{4BA03B31-28E9-443A-B6A5-271ABA8B379A}"/>
              </a:ext>
            </a:extLst>
          </p:cNvPr>
          <p:cNvSpPr/>
          <p:nvPr/>
        </p:nvSpPr>
        <p:spPr>
          <a:xfrm>
            <a:off x="1576512" y="49482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a:extLst>
              <a:ext uri="{FF2B5EF4-FFF2-40B4-BE49-F238E27FC236}">
                <a16:creationId xmlns:a16="http://schemas.microsoft.com/office/drawing/2014/main" id="{095539DE-434A-4ACE-A075-B9AA555BA13A}"/>
              </a:ext>
            </a:extLst>
          </p:cNvPr>
          <p:cNvSpPr/>
          <p:nvPr/>
        </p:nvSpPr>
        <p:spPr>
          <a:xfrm>
            <a:off x="1503201" y="564849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44" name="Conector recto 43">
            <a:extLst>
              <a:ext uri="{FF2B5EF4-FFF2-40B4-BE49-F238E27FC236}">
                <a16:creationId xmlns:a16="http://schemas.microsoft.com/office/drawing/2014/main" id="{4284A016-1308-4534-96EC-481AC570FFBC}"/>
              </a:ext>
            </a:extLst>
          </p:cNvPr>
          <p:cNvCxnSpPr>
            <a:cxnSpLocks/>
          </p:cNvCxnSpPr>
          <p:nvPr/>
        </p:nvCxnSpPr>
        <p:spPr>
          <a:xfrm>
            <a:off x="1599370" y="5003874"/>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A9FEA61E-0728-42D6-9E98-E42072C73632}"/>
              </a:ext>
            </a:extLst>
          </p:cNvPr>
          <p:cNvSpPr txBox="1"/>
          <p:nvPr/>
        </p:nvSpPr>
        <p:spPr>
          <a:xfrm>
            <a:off x="5272270" y="3856395"/>
            <a:ext cx="1396536" cy="369332"/>
          </a:xfrm>
          <a:prstGeom prst="rect">
            <a:avLst/>
          </a:prstGeom>
          <a:noFill/>
        </p:spPr>
        <p:txBody>
          <a:bodyPr wrap="none" rtlCol="0">
            <a:spAutoFit/>
          </a:bodyPr>
          <a:lstStyle/>
          <a:p>
            <a:r>
              <a:rPr lang="es-ES" sz="900" b="1" dirty="0"/>
              <a:t>Finalización préstamo</a:t>
            </a:r>
          </a:p>
          <a:p>
            <a:endParaRPr lang="es-ES" sz="900" b="1" dirty="0"/>
          </a:p>
        </p:txBody>
      </p:sp>
      <p:sp>
        <p:nvSpPr>
          <p:cNvPr id="2" name="Triángulo isósceles 1">
            <a:extLst>
              <a:ext uri="{FF2B5EF4-FFF2-40B4-BE49-F238E27FC236}">
                <a16:creationId xmlns:a16="http://schemas.microsoft.com/office/drawing/2014/main" id="{9A95AA64-1FE3-468E-8C7F-B6271F5FD0F6}"/>
              </a:ext>
            </a:extLst>
          </p:cNvPr>
          <p:cNvSpPr/>
          <p:nvPr/>
        </p:nvSpPr>
        <p:spPr>
          <a:xfrm rot="16200000">
            <a:off x="4880992" y="4045477"/>
            <a:ext cx="144016" cy="1070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cxnSp>
        <p:nvCxnSpPr>
          <p:cNvPr id="48" name="Conector recto 47">
            <a:extLst>
              <a:ext uri="{FF2B5EF4-FFF2-40B4-BE49-F238E27FC236}">
                <a16:creationId xmlns:a16="http://schemas.microsoft.com/office/drawing/2014/main" id="{E52F8D9C-44E5-41A6-A2D9-B38DC37394AE}"/>
              </a:ext>
            </a:extLst>
          </p:cNvPr>
          <p:cNvCxnSpPr>
            <a:cxnSpLocks/>
          </p:cNvCxnSpPr>
          <p:nvPr/>
        </p:nvCxnSpPr>
        <p:spPr>
          <a:xfrm>
            <a:off x="2656632" y="5006116"/>
            <a:ext cx="779487" cy="560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Elipse 52">
            <a:extLst>
              <a:ext uri="{FF2B5EF4-FFF2-40B4-BE49-F238E27FC236}">
                <a16:creationId xmlns:a16="http://schemas.microsoft.com/office/drawing/2014/main" id="{CB0EF090-6573-4E06-88EA-C1E2E32A2646}"/>
              </a:ext>
            </a:extLst>
          </p:cNvPr>
          <p:cNvSpPr/>
          <p:nvPr/>
        </p:nvSpPr>
        <p:spPr>
          <a:xfrm>
            <a:off x="3353234" y="563721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55" name="Conector recto 54">
            <a:extLst>
              <a:ext uri="{FF2B5EF4-FFF2-40B4-BE49-F238E27FC236}">
                <a16:creationId xmlns:a16="http://schemas.microsoft.com/office/drawing/2014/main" id="{6B7A0511-BB95-472B-93E2-B18BFEF8663C}"/>
              </a:ext>
            </a:extLst>
          </p:cNvPr>
          <p:cNvCxnSpPr>
            <a:cxnSpLocks/>
          </p:cNvCxnSpPr>
          <p:nvPr/>
        </p:nvCxnSpPr>
        <p:spPr>
          <a:xfrm>
            <a:off x="3436120" y="4994878"/>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37E7023A-A977-47F7-9FA2-64EBCD81596F}"/>
              </a:ext>
            </a:extLst>
          </p:cNvPr>
          <p:cNvSpPr txBox="1"/>
          <p:nvPr/>
        </p:nvSpPr>
        <p:spPr>
          <a:xfrm>
            <a:off x="3311790" y="5789596"/>
            <a:ext cx="2217274" cy="646331"/>
          </a:xfrm>
          <a:prstGeom prst="rect">
            <a:avLst/>
          </a:prstGeom>
          <a:noFill/>
        </p:spPr>
        <p:txBody>
          <a:bodyPr wrap="none" rtlCol="0">
            <a:spAutoFit/>
          </a:bodyPr>
          <a:lstStyle/>
          <a:p>
            <a:r>
              <a:rPr lang="es-ES" sz="900" b="1" u="sng" dirty="0"/>
              <a:t>Entradas / Validar Devoluciones</a:t>
            </a:r>
          </a:p>
          <a:p>
            <a:r>
              <a:rPr lang="es-ES" sz="900" dirty="0"/>
              <a:t>ID_ESTADO_PRESTAMO: “Finalizado”</a:t>
            </a:r>
          </a:p>
          <a:p>
            <a:r>
              <a:rPr lang="es-ES" sz="900" dirty="0"/>
              <a:t>ID_ESTADO_ESCRITO: “Archivado”</a:t>
            </a:r>
          </a:p>
          <a:p>
            <a:endParaRPr lang="es-ES" sz="900" dirty="0"/>
          </a:p>
        </p:txBody>
      </p:sp>
      <p:sp>
        <p:nvSpPr>
          <p:cNvPr id="58" name="Elipse 57">
            <a:extLst>
              <a:ext uri="{FF2B5EF4-FFF2-40B4-BE49-F238E27FC236}">
                <a16:creationId xmlns:a16="http://schemas.microsoft.com/office/drawing/2014/main" id="{AF7D7630-EADB-4A46-9D7F-D1A158492B26}"/>
              </a:ext>
            </a:extLst>
          </p:cNvPr>
          <p:cNvSpPr/>
          <p:nvPr/>
        </p:nvSpPr>
        <p:spPr>
          <a:xfrm>
            <a:off x="56456" y="1052736"/>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8" name="Gráfico 7" descr="Documento">
            <a:extLst>
              <a:ext uri="{FF2B5EF4-FFF2-40B4-BE49-F238E27FC236}">
                <a16:creationId xmlns:a16="http://schemas.microsoft.com/office/drawing/2014/main" id="{54B6EAB9-D593-4E2B-8031-2856CCE861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4086" y="1116098"/>
            <a:ext cx="586636" cy="586636"/>
          </a:xfrm>
          <a:prstGeom prst="rect">
            <a:avLst/>
          </a:prstGeom>
        </p:spPr>
      </p:pic>
      <p:sp>
        <p:nvSpPr>
          <p:cNvPr id="10" name="CuadroTexto 9">
            <a:extLst>
              <a:ext uri="{FF2B5EF4-FFF2-40B4-BE49-F238E27FC236}">
                <a16:creationId xmlns:a16="http://schemas.microsoft.com/office/drawing/2014/main" id="{1C99F2A2-6552-4802-A0C1-C9E674830DBE}"/>
              </a:ext>
            </a:extLst>
          </p:cNvPr>
          <p:cNvSpPr txBox="1"/>
          <p:nvPr/>
        </p:nvSpPr>
        <p:spPr>
          <a:xfrm>
            <a:off x="225859" y="1643778"/>
            <a:ext cx="936475" cy="400110"/>
          </a:xfrm>
          <a:prstGeom prst="rect">
            <a:avLst/>
          </a:prstGeom>
          <a:noFill/>
        </p:spPr>
        <p:txBody>
          <a:bodyPr wrap="none" rtlCol="0">
            <a:spAutoFit/>
          </a:bodyPr>
          <a:lstStyle/>
          <a:p>
            <a:r>
              <a:rPr lang="es-ES" sz="1000" dirty="0"/>
              <a:t>Documentos/</a:t>
            </a:r>
          </a:p>
          <a:p>
            <a:r>
              <a:rPr lang="es-ES" sz="1000" dirty="0"/>
              <a:t>Escritos</a:t>
            </a:r>
          </a:p>
        </p:txBody>
      </p:sp>
      <p:cxnSp>
        <p:nvCxnSpPr>
          <p:cNvPr id="61" name="Conector recto 60">
            <a:extLst>
              <a:ext uri="{FF2B5EF4-FFF2-40B4-BE49-F238E27FC236}">
                <a16:creationId xmlns:a16="http://schemas.microsoft.com/office/drawing/2014/main" id="{000A8A48-D0A5-489B-899A-3C1ADC964F57}"/>
              </a:ext>
            </a:extLst>
          </p:cNvPr>
          <p:cNvCxnSpPr>
            <a:cxnSpLocks/>
          </p:cNvCxnSpPr>
          <p:nvPr/>
        </p:nvCxnSpPr>
        <p:spPr>
          <a:xfrm flipV="1">
            <a:off x="1136576" y="1552386"/>
            <a:ext cx="5042022" cy="1329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451F7F8E-4335-4192-897C-E8A0C1100D29}"/>
              </a:ext>
            </a:extLst>
          </p:cNvPr>
          <p:cNvCxnSpPr/>
          <p:nvPr/>
        </p:nvCxnSpPr>
        <p:spPr>
          <a:xfrm flipV="1">
            <a:off x="1609055" y="928191"/>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65" name="Elipse 64">
            <a:extLst>
              <a:ext uri="{FF2B5EF4-FFF2-40B4-BE49-F238E27FC236}">
                <a16:creationId xmlns:a16="http://schemas.microsoft.com/office/drawing/2014/main" id="{ABA122E6-0868-4D99-BCB2-CA3423DDB9AA}"/>
              </a:ext>
            </a:extLst>
          </p:cNvPr>
          <p:cNvSpPr/>
          <p:nvPr/>
        </p:nvSpPr>
        <p:spPr>
          <a:xfrm>
            <a:off x="1527362" y="78186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
        <p:nvSpPr>
          <p:cNvPr id="66" name="CuadroTexto 65">
            <a:extLst>
              <a:ext uri="{FF2B5EF4-FFF2-40B4-BE49-F238E27FC236}">
                <a16:creationId xmlns:a16="http://schemas.microsoft.com/office/drawing/2014/main" id="{EF7E124E-F226-409A-B576-BF915F549958}"/>
              </a:ext>
            </a:extLst>
          </p:cNvPr>
          <p:cNvSpPr txBox="1"/>
          <p:nvPr/>
        </p:nvSpPr>
        <p:spPr>
          <a:xfrm>
            <a:off x="1685248" y="728532"/>
            <a:ext cx="1890261" cy="784830"/>
          </a:xfrm>
          <a:prstGeom prst="rect">
            <a:avLst/>
          </a:prstGeom>
          <a:noFill/>
        </p:spPr>
        <p:txBody>
          <a:bodyPr wrap="none" rtlCol="0">
            <a:spAutoFit/>
          </a:bodyPr>
          <a:lstStyle/>
          <a:p>
            <a:r>
              <a:rPr lang="es-ES" sz="900" b="1" u="sng" dirty="0"/>
              <a:t>Entradas / Nueva Entrada</a:t>
            </a:r>
            <a:endParaRPr lang="es-ES" sz="900" u="sng" dirty="0"/>
          </a:p>
          <a:p>
            <a:r>
              <a:rPr lang="es-ES" sz="900" dirty="0"/>
              <a:t>Escaneo/ Generación automática</a:t>
            </a:r>
          </a:p>
          <a:p>
            <a:r>
              <a:rPr lang="es-ES" sz="900" dirty="0"/>
              <a:t>Código caja.</a:t>
            </a:r>
          </a:p>
          <a:p>
            <a:r>
              <a:rPr lang="es-ES" sz="900" dirty="0"/>
              <a:t>Introducción códigos barras </a:t>
            </a:r>
          </a:p>
          <a:p>
            <a:r>
              <a:rPr lang="es-ES" sz="900" dirty="0"/>
              <a:t>ID_ESTADO ESCRITO: “Creado”</a:t>
            </a:r>
          </a:p>
        </p:txBody>
      </p:sp>
      <p:cxnSp>
        <p:nvCxnSpPr>
          <p:cNvPr id="67" name="Conector recto 66">
            <a:extLst>
              <a:ext uri="{FF2B5EF4-FFF2-40B4-BE49-F238E27FC236}">
                <a16:creationId xmlns:a16="http://schemas.microsoft.com/office/drawing/2014/main" id="{72F5A347-B2A1-4302-9E59-11B0B01F453E}"/>
              </a:ext>
            </a:extLst>
          </p:cNvPr>
          <p:cNvCxnSpPr/>
          <p:nvPr/>
        </p:nvCxnSpPr>
        <p:spPr>
          <a:xfrm flipV="1">
            <a:off x="3955579" y="928191"/>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68" name="Elipse 67">
            <a:extLst>
              <a:ext uri="{FF2B5EF4-FFF2-40B4-BE49-F238E27FC236}">
                <a16:creationId xmlns:a16="http://schemas.microsoft.com/office/drawing/2014/main" id="{FFE214FB-07E9-43D2-B8B9-67C42B4899AF}"/>
              </a:ext>
            </a:extLst>
          </p:cNvPr>
          <p:cNvSpPr/>
          <p:nvPr/>
        </p:nvSpPr>
        <p:spPr>
          <a:xfrm>
            <a:off x="3873886" y="78186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69" name="CuadroTexto 68">
            <a:extLst>
              <a:ext uri="{FF2B5EF4-FFF2-40B4-BE49-F238E27FC236}">
                <a16:creationId xmlns:a16="http://schemas.microsoft.com/office/drawing/2014/main" id="{19914780-C6F6-4F45-95C0-B537D2119924}"/>
              </a:ext>
            </a:extLst>
          </p:cNvPr>
          <p:cNvSpPr txBox="1"/>
          <p:nvPr/>
        </p:nvSpPr>
        <p:spPr>
          <a:xfrm>
            <a:off x="4037273" y="728532"/>
            <a:ext cx="2082621" cy="507831"/>
          </a:xfrm>
          <a:prstGeom prst="rect">
            <a:avLst/>
          </a:prstGeom>
          <a:noFill/>
        </p:spPr>
        <p:txBody>
          <a:bodyPr wrap="none" rtlCol="0">
            <a:spAutoFit/>
          </a:bodyPr>
          <a:lstStyle/>
          <a:p>
            <a:r>
              <a:rPr lang="es-ES" sz="900" u="sng" dirty="0"/>
              <a:t>“</a:t>
            </a:r>
            <a:r>
              <a:rPr lang="es-ES" sz="900" b="1" u="sng" dirty="0"/>
              <a:t>Nueva Entrada</a:t>
            </a:r>
            <a:r>
              <a:rPr lang="es-ES" sz="900" u="sng" dirty="0"/>
              <a:t>” – </a:t>
            </a:r>
            <a:r>
              <a:rPr lang="es-ES" sz="900" b="1" u="sng" dirty="0"/>
              <a:t>Cerrar caja</a:t>
            </a:r>
          </a:p>
          <a:p>
            <a:r>
              <a:rPr lang="es-ES" sz="900" dirty="0"/>
              <a:t>ID_ESTADO CAJA: “Cerrada”</a:t>
            </a:r>
          </a:p>
          <a:p>
            <a:r>
              <a:rPr lang="es-ES" sz="900" dirty="0"/>
              <a:t>ID_ESTADO ESCRITO: “Registrado”</a:t>
            </a:r>
            <a:endParaRPr lang="es-ES" sz="900" b="1" u="sng" dirty="0"/>
          </a:p>
        </p:txBody>
      </p:sp>
      <p:cxnSp>
        <p:nvCxnSpPr>
          <p:cNvPr id="71" name="Conector recto 70">
            <a:extLst>
              <a:ext uri="{FF2B5EF4-FFF2-40B4-BE49-F238E27FC236}">
                <a16:creationId xmlns:a16="http://schemas.microsoft.com/office/drawing/2014/main" id="{6E44EE97-6828-4CC4-8EEA-54D97C2A8964}"/>
              </a:ext>
            </a:extLst>
          </p:cNvPr>
          <p:cNvCxnSpPr/>
          <p:nvPr/>
        </p:nvCxnSpPr>
        <p:spPr>
          <a:xfrm flipV="1">
            <a:off x="6178598" y="936302"/>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72" name="Elipse 71">
            <a:extLst>
              <a:ext uri="{FF2B5EF4-FFF2-40B4-BE49-F238E27FC236}">
                <a16:creationId xmlns:a16="http://schemas.microsoft.com/office/drawing/2014/main" id="{2C44324A-40CB-403F-80F7-3C4CDD329338}"/>
              </a:ext>
            </a:extLst>
          </p:cNvPr>
          <p:cNvSpPr/>
          <p:nvPr/>
        </p:nvSpPr>
        <p:spPr>
          <a:xfrm>
            <a:off x="6096905" y="78997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73" name="CuadroTexto 72">
            <a:extLst>
              <a:ext uri="{FF2B5EF4-FFF2-40B4-BE49-F238E27FC236}">
                <a16:creationId xmlns:a16="http://schemas.microsoft.com/office/drawing/2014/main" id="{037B10FE-42D3-4C98-9AAB-0F62E9F20237}"/>
              </a:ext>
            </a:extLst>
          </p:cNvPr>
          <p:cNvSpPr txBox="1"/>
          <p:nvPr/>
        </p:nvSpPr>
        <p:spPr>
          <a:xfrm>
            <a:off x="6317966" y="745610"/>
            <a:ext cx="2037737" cy="507831"/>
          </a:xfrm>
          <a:prstGeom prst="rect">
            <a:avLst/>
          </a:prstGeom>
          <a:noFill/>
        </p:spPr>
        <p:txBody>
          <a:bodyPr wrap="none" rtlCol="0">
            <a:spAutoFit/>
          </a:bodyPr>
          <a:lstStyle/>
          <a:p>
            <a:r>
              <a:rPr lang="es-ES" sz="900" b="1" u="sng" dirty="0"/>
              <a:t>Entradas / Envío de Cajas</a:t>
            </a:r>
          </a:p>
          <a:p>
            <a:r>
              <a:rPr lang="es-ES" sz="900" dirty="0"/>
              <a:t>ID_ESTADO CAJA: “Depositada”</a:t>
            </a:r>
          </a:p>
          <a:p>
            <a:r>
              <a:rPr lang="es-ES" sz="900" dirty="0"/>
              <a:t>ID_ESTADO ESCRITO: “Archivado”</a:t>
            </a:r>
            <a:endParaRPr lang="es-ES" sz="900" b="1" u="sng" dirty="0"/>
          </a:p>
        </p:txBody>
      </p:sp>
      <p:cxnSp>
        <p:nvCxnSpPr>
          <p:cNvPr id="16" name="Conector: angular 15">
            <a:extLst>
              <a:ext uri="{FF2B5EF4-FFF2-40B4-BE49-F238E27FC236}">
                <a16:creationId xmlns:a16="http://schemas.microsoft.com/office/drawing/2014/main" id="{70C1EB3B-5D52-4AAB-8FA8-E88DC7E71501}"/>
              </a:ext>
            </a:extLst>
          </p:cNvPr>
          <p:cNvCxnSpPr>
            <a:cxnSpLocks/>
            <a:stCxn id="73" idx="2"/>
          </p:cNvCxnSpPr>
          <p:nvPr/>
        </p:nvCxnSpPr>
        <p:spPr>
          <a:xfrm rot="5400000">
            <a:off x="4609613" y="-725731"/>
            <a:ext cx="748050" cy="4706395"/>
          </a:xfrm>
          <a:prstGeom prst="bentConnector2">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a:extLst>
              <a:ext uri="{FF2B5EF4-FFF2-40B4-BE49-F238E27FC236}">
                <a16:creationId xmlns:a16="http://schemas.microsoft.com/office/drawing/2014/main" id="{D4B3F4C0-B182-4993-8D73-8656C19710A0}"/>
              </a:ext>
            </a:extLst>
          </p:cNvPr>
          <p:cNvCxnSpPr>
            <a:cxnSpLocks/>
          </p:cNvCxnSpPr>
          <p:nvPr/>
        </p:nvCxnSpPr>
        <p:spPr>
          <a:xfrm flipH="1">
            <a:off x="2669313" y="2027373"/>
            <a:ext cx="1306" cy="1596257"/>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0" name="Triángulo isósceles 69">
            <a:extLst>
              <a:ext uri="{FF2B5EF4-FFF2-40B4-BE49-F238E27FC236}">
                <a16:creationId xmlns:a16="http://schemas.microsoft.com/office/drawing/2014/main" id="{B53BA77E-F509-482B-8BC4-C8BB977F34A9}"/>
              </a:ext>
            </a:extLst>
          </p:cNvPr>
          <p:cNvSpPr/>
          <p:nvPr/>
        </p:nvSpPr>
        <p:spPr>
          <a:xfrm rot="16200000">
            <a:off x="5033392" y="1944757"/>
            <a:ext cx="144016" cy="1070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69900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10" name="Diapositiva de think-cell" r:id="rId4" imgW="360" imgH="360" progId="TCLayout.ActiveDocument.1">
                  <p:embed/>
                </p:oleObj>
              </mc:Choice>
              <mc:Fallback>
                <p:oleObj name="Diapositiva de think-cell" r:id="rId4" imgW="360" imgH="360" progId="TCLayout.ActiveDocument.1">
                  <p:embed/>
                  <p:pic>
                    <p:nvPicPr>
                      <p:cNvPr id="700425"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p:txBody>
          <a:bodyPr/>
          <a:lstStyle/>
          <a:p>
            <a:r>
              <a:rPr lang="es-ES" sz="2000" dirty="0">
                <a:latin typeface="Arial" panose="020B0604020202020204" pitchFamily="34" charset="0"/>
                <a:cs typeface="Arial" panose="020B0604020202020204" pitchFamily="34" charset="0"/>
              </a:rPr>
              <a:t>Ciclo ARCHIVADO – Custodia externa parte I</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7</a:t>
            </a:fld>
            <a:endParaRPr lang="es-ES" sz="12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B69246E-7FB3-438E-8408-279DACE91C34}"/>
              </a:ext>
            </a:extLst>
          </p:cNvPr>
          <p:cNvSpPr txBox="1"/>
          <p:nvPr/>
        </p:nvSpPr>
        <p:spPr>
          <a:xfrm>
            <a:off x="468162" y="3140968"/>
            <a:ext cx="5551135" cy="276999"/>
          </a:xfrm>
          <a:prstGeom prst="rect">
            <a:avLst/>
          </a:prstGeom>
          <a:noFill/>
        </p:spPr>
        <p:txBody>
          <a:bodyPr wrap="none" rtlCol="0">
            <a:spAutoFit/>
          </a:bodyPr>
          <a:lstStyle>
            <a:defPPr>
              <a:defRPr lang="es-ES"/>
            </a:defPPr>
            <a:lvl1pPr>
              <a:defRPr sz="1200" b="1">
                <a:solidFill>
                  <a:srgbClr val="286296"/>
                </a:solidFill>
              </a:defRPr>
            </a:lvl1pPr>
          </a:lstStyle>
          <a:p>
            <a:r>
              <a:rPr lang="es-ES" dirty="0"/>
              <a:t>ARCHIVO - ENTRADAS / NUEVA ENTRADA – Cerrar Caja con documentos</a:t>
            </a:r>
          </a:p>
        </p:txBody>
      </p:sp>
      <p:pic>
        <p:nvPicPr>
          <p:cNvPr id="27" name="Imagen 26" descr="Interfaz de usuario gráfica, Aplicación, Tabla&#10;&#10;Descripción generada automáticamente">
            <a:extLst>
              <a:ext uri="{FF2B5EF4-FFF2-40B4-BE49-F238E27FC236}">
                <a16:creationId xmlns:a16="http://schemas.microsoft.com/office/drawing/2014/main" id="{D0BF763E-6185-4DA6-8D7F-2D5C6950B4DB}"/>
              </a:ext>
            </a:extLst>
          </p:cNvPr>
          <p:cNvPicPr>
            <a:picLocks noChangeAspect="1"/>
          </p:cNvPicPr>
          <p:nvPr/>
        </p:nvPicPr>
        <p:blipFill>
          <a:blip r:embed="rId6"/>
          <a:stretch>
            <a:fillRect/>
          </a:stretch>
        </p:blipFill>
        <p:spPr>
          <a:xfrm>
            <a:off x="776536" y="1126202"/>
            <a:ext cx="3787493" cy="1819033"/>
          </a:xfrm>
          <a:prstGeom prst="rect">
            <a:avLst/>
          </a:prstGeom>
          <a:ln w="12700">
            <a:solidFill>
              <a:schemeClr val="bg2">
                <a:lumMod val="75000"/>
              </a:schemeClr>
            </a:solidFill>
          </a:ln>
        </p:spPr>
      </p:pic>
      <p:pic>
        <p:nvPicPr>
          <p:cNvPr id="30" name="Imagen 29">
            <a:extLst>
              <a:ext uri="{FF2B5EF4-FFF2-40B4-BE49-F238E27FC236}">
                <a16:creationId xmlns:a16="http://schemas.microsoft.com/office/drawing/2014/main" id="{790D00B3-AE8B-4DF7-9015-22F7B0BD1A10}"/>
              </a:ext>
            </a:extLst>
          </p:cNvPr>
          <p:cNvPicPr>
            <a:picLocks noChangeAspect="1"/>
          </p:cNvPicPr>
          <p:nvPr/>
        </p:nvPicPr>
        <p:blipFill rotWithShape="1">
          <a:blip r:embed="rId7"/>
          <a:srcRect l="14381" t="17433"/>
          <a:stretch/>
        </p:blipFill>
        <p:spPr>
          <a:xfrm>
            <a:off x="775095" y="3501008"/>
            <a:ext cx="4090254" cy="2116049"/>
          </a:xfrm>
          <a:prstGeom prst="rect">
            <a:avLst/>
          </a:prstGeom>
          <a:ln>
            <a:solidFill>
              <a:schemeClr val="accent1"/>
            </a:solidFill>
          </a:ln>
        </p:spPr>
      </p:pic>
      <p:sp>
        <p:nvSpPr>
          <p:cNvPr id="31" name="CuadroTexto 30">
            <a:extLst>
              <a:ext uri="{FF2B5EF4-FFF2-40B4-BE49-F238E27FC236}">
                <a16:creationId xmlns:a16="http://schemas.microsoft.com/office/drawing/2014/main" id="{EA7B7C8B-E687-4021-8D0F-E0C0354C7C27}"/>
              </a:ext>
            </a:extLst>
          </p:cNvPr>
          <p:cNvSpPr txBox="1"/>
          <p:nvPr/>
        </p:nvSpPr>
        <p:spPr>
          <a:xfrm>
            <a:off x="468162" y="800814"/>
            <a:ext cx="4433842" cy="276999"/>
          </a:xfrm>
          <a:prstGeom prst="rect">
            <a:avLst/>
          </a:prstGeom>
          <a:noFill/>
        </p:spPr>
        <p:txBody>
          <a:bodyPr wrap="none" rtlCol="0">
            <a:spAutoFit/>
          </a:bodyPr>
          <a:lstStyle/>
          <a:p>
            <a:r>
              <a:rPr lang="es-ES" sz="1200" b="1" dirty="0">
                <a:solidFill>
                  <a:srgbClr val="286296"/>
                </a:solidFill>
              </a:rPr>
              <a:t>ARCHIVO - ADMINISTRAR / CAJA EXTERNA – Alta de caja</a:t>
            </a:r>
          </a:p>
        </p:txBody>
      </p:sp>
      <p:grpSp>
        <p:nvGrpSpPr>
          <p:cNvPr id="8" name="Grupo 7">
            <a:extLst>
              <a:ext uri="{FF2B5EF4-FFF2-40B4-BE49-F238E27FC236}">
                <a16:creationId xmlns:a16="http://schemas.microsoft.com/office/drawing/2014/main" id="{F3FA84B3-173B-41F9-8495-4B3E29F251B9}"/>
              </a:ext>
            </a:extLst>
          </p:cNvPr>
          <p:cNvGrpSpPr/>
          <p:nvPr/>
        </p:nvGrpSpPr>
        <p:grpSpPr>
          <a:xfrm>
            <a:off x="5889104" y="1427584"/>
            <a:ext cx="3293498" cy="1137320"/>
            <a:chOff x="5819981" y="1067544"/>
            <a:chExt cx="3293498" cy="1137320"/>
          </a:xfrm>
        </p:grpSpPr>
        <p:sp>
          <p:nvSpPr>
            <p:cNvPr id="23" name="Rectángulo 22">
              <a:extLst>
                <a:ext uri="{FF2B5EF4-FFF2-40B4-BE49-F238E27FC236}">
                  <a16:creationId xmlns:a16="http://schemas.microsoft.com/office/drawing/2014/main" id="{E07BCC98-5BEC-4E33-99F9-70593BDEEFF6}"/>
                </a:ext>
              </a:extLst>
            </p:cNvPr>
            <p:cNvSpPr/>
            <p:nvPr/>
          </p:nvSpPr>
          <p:spPr>
            <a:xfrm>
              <a:off x="5819981" y="1067544"/>
              <a:ext cx="3293498" cy="11373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s-ES" sz="900" dirty="0">
                  <a:solidFill>
                    <a:srgbClr val="000000"/>
                  </a:solidFill>
                </a:rPr>
                <a:t>Escanear o introducir un código de caja válido</a:t>
              </a:r>
            </a:p>
            <a:p>
              <a:pPr marL="171450" indent="-171450">
                <a:buFont typeface="Wingdings" panose="05000000000000000000" pitchFamily="2" charset="2"/>
                <a:buChar char="ü"/>
              </a:pPr>
              <a:r>
                <a:rPr lang="es-ES" sz="900" dirty="0">
                  <a:solidFill>
                    <a:srgbClr val="000000"/>
                  </a:solidFill>
                </a:rPr>
                <a:t>Rellenar los campos obligatorios y pulsar en “Dar de Alta”</a:t>
              </a:r>
            </a:p>
            <a:p>
              <a:pPr marL="628650" lvl="1" indent="-171450">
                <a:buFont typeface="Arial" panose="020B0604020202020204" pitchFamily="34" charset="0"/>
                <a:buChar char="•"/>
              </a:pPr>
              <a:r>
                <a:rPr lang="es-ES" sz="900" dirty="0">
                  <a:solidFill>
                    <a:srgbClr val="000000"/>
                  </a:solidFill>
                </a:rPr>
                <a:t>Se ha creado la caja para poder introducir documentos posteriormente.</a:t>
              </a:r>
            </a:p>
          </p:txBody>
        </p:sp>
        <p:sp>
          <p:nvSpPr>
            <p:cNvPr id="22" name="Elipse 21">
              <a:extLst>
                <a:ext uri="{FF2B5EF4-FFF2-40B4-BE49-F238E27FC236}">
                  <a16:creationId xmlns:a16="http://schemas.microsoft.com/office/drawing/2014/main" id="{1A51FD85-9419-4287-ACC1-8C0F60909056}"/>
                </a:ext>
              </a:extLst>
            </p:cNvPr>
            <p:cNvSpPr/>
            <p:nvPr/>
          </p:nvSpPr>
          <p:spPr>
            <a:xfrm>
              <a:off x="5878226" y="112620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grpSp>
      <p:sp>
        <p:nvSpPr>
          <p:cNvPr id="29" name="Rectángulo 28">
            <a:extLst>
              <a:ext uri="{FF2B5EF4-FFF2-40B4-BE49-F238E27FC236}">
                <a16:creationId xmlns:a16="http://schemas.microsoft.com/office/drawing/2014/main" id="{BA86615E-325B-4D16-ADFC-EB8FF32485FF}"/>
              </a:ext>
            </a:extLst>
          </p:cNvPr>
          <p:cNvSpPr/>
          <p:nvPr/>
        </p:nvSpPr>
        <p:spPr>
          <a:xfrm>
            <a:off x="6054976" y="5146675"/>
            <a:ext cx="3293498" cy="10801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Después de introducir un código de caja valido se podrán ir añadiendo los códigos de barras de las caratulas generadas por el SGP de Minerva para incluir en la caja.</a:t>
            </a:r>
          </a:p>
          <a:p>
            <a:pPr marL="171450" indent="-171450">
              <a:buFont typeface="Wingdings" panose="05000000000000000000" pitchFamily="2" charset="2"/>
              <a:buChar char="ü"/>
            </a:pPr>
            <a:r>
              <a:rPr lang="es-ES" sz="900" dirty="0">
                <a:solidFill>
                  <a:srgbClr val="000000"/>
                </a:solidFill>
              </a:rPr>
              <a:t>Una vez que la caja este llena se pulsa “Cerrar caja” y quedará pendiente de enviar a la empresa de CE.</a:t>
            </a:r>
          </a:p>
          <a:p>
            <a:pPr marL="171450" indent="-171450">
              <a:buFont typeface="Wingdings" panose="05000000000000000000" pitchFamily="2" charset="2"/>
              <a:buChar char="ü"/>
            </a:pPr>
            <a:r>
              <a:rPr lang="es-ES" sz="900" dirty="0">
                <a:solidFill>
                  <a:srgbClr val="000000"/>
                </a:solidFill>
              </a:rPr>
              <a:t>Los documentos aun no podrán verse desde Horus</a:t>
            </a:r>
          </a:p>
        </p:txBody>
      </p:sp>
      <p:sp>
        <p:nvSpPr>
          <p:cNvPr id="28" name="Elipse 27">
            <a:extLst>
              <a:ext uri="{FF2B5EF4-FFF2-40B4-BE49-F238E27FC236}">
                <a16:creationId xmlns:a16="http://schemas.microsoft.com/office/drawing/2014/main" id="{624DF628-A708-43C8-9AC9-09B6B6BC0978}"/>
              </a:ext>
            </a:extLst>
          </p:cNvPr>
          <p:cNvSpPr/>
          <p:nvPr/>
        </p:nvSpPr>
        <p:spPr>
          <a:xfrm>
            <a:off x="6106813" y="517707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33" name="Conector recto de flecha 32">
            <a:extLst>
              <a:ext uri="{FF2B5EF4-FFF2-40B4-BE49-F238E27FC236}">
                <a16:creationId xmlns:a16="http://schemas.microsoft.com/office/drawing/2014/main" id="{43DB2CBA-C31C-4029-A7FE-8802851875B4}"/>
              </a:ext>
            </a:extLst>
          </p:cNvPr>
          <p:cNvCxnSpPr>
            <a:cxnSpLocks/>
          </p:cNvCxnSpPr>
          <p:nvPr/>
        </p:nvCxnSpPr>
        <p:spPr>
          <a:xfrm>
            <a:off x="4592960" y="1989742"/>
            <a:ext cx="1296144" cy="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a:extLst>
              <a:ext uri="{FF2B5EF4-FFF2-40B4-BE49-F238E27FC236}">
                <a16:creationId xmlns:a16="http://schemas.microsoft.com/office/drawing/2014/main" id="{CA63106A-01D5-45DA-A943-4B99C6B6554A}"/>
              </a:ext>
            </a:extLst>
          </p:cNvPr>
          <p:cNvCxnSpPr>
            <a:cxnSpLocks/>
            <a:stCxn id="30" idx="3"/>
            <a:endCxn id="29" idx="1"/>
          </p:cNvCxnSpPr>
          <p:nvPr/>
        </p:nvCxnSpPr>
        <p:spPr>
          <a:xfrm>
            <a:off x="4865349" y="4559033"/>
            <a:ext cx="1189627" cy="112770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17" name="Imagen 16">
            <a:extLst>
              <a:ext uri="{FF2B5EF4-FFF2-40B4-BE49-F238E27FC236}">
                <a16:creationId xmlns:a16="http://schemas.microsoft.com/office/drawing/2014/main" id="{D07AD658-8B0D-40FC-A130-CA90493C57F7}"/>
              </a:ext>
            </a:extLst>
          </p:cNvPr>
          <p:cNvPicPr/>
          <p:nvPr/>
        </p:nvPicPr>
        <p:blipFill>
          <a:blip r:embed="rId8"/>
          <a:stretch>
            <a:fillRect/>
          </a:stretch>
        </p:blipFill>
        <p:spPr>
          <a:xfrm>
            <a:off x="6272584" y="3424327"/>
            <a:ext cx="2427647" cy="1511628"/>
          </a:xfrm>
          <a:prstGeom prst="rect">
            <a:avLst/>
          </a:prstGeom>
          <a:noFill/>
          <a:ln w="12700">
            <a:solidFill>
              <a:srgbClr val="FF9F00"/>
            </a:solidFill>
            <a:prstDash/>
          </a:ln>
        </p:spPr>
      </p:pic>
      <p:cxnSp>
        <p:nvCxnSpPr>
          <p:cNvPr id="19" name="Conector recto de flecha 18">
            <a:extLst>
              <a:ext uri="{FF2B5EF4-FFF2-40B4-BE49-F238E27FC236}">
                <a16:creationId xmlns:a16="http://schemas.microsoft.com/office/drawing/2014/main" id="{C7D7DEFC-2D51-4517-9EE5-65C4841C962D}"/>
              </a:ext>
            </a:extLst>
          </p:cNvPr>
          <p:cNvCxnSpPr>
            <a:cxnSpLocks/>
            <a:stCxn id="17" idx="1"/>
          </p:cNvCxnSpPr>
          <p:nvPr/>
        </p:nvCxnSpPr>
        <p:spPr>
          <a:xfrm flipH="1">
            <a:off x="4865349" y="4180141"/>
            <a:ext cx="1407235" cy="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90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34" name="Diapositiva de think-cell" r:id="rId4" imgW="360" imgH="360" progId="TCLayout.ActiveDocument.1">
                  <p:embed/>
                </p:oleObj>
              </mc:Choice>
              <mc:Fallback>
                <p:oleObj name="Diapositiva de think-cell" r:id="rId4" imgW="360" imgH="360" progId="TCLayout.ActiveDocument.1">
                  <p:embed/>
                  <p:pic>
                    <p:nvPicPr>
                      <p:cNvPr id="700425"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p:txBody>
          <a:bodyPr/>
          <a:lstStyle/>
          <a:p>
            <a:r>
              <a:rPr lang="es-ES" sz="2000" dirty="0">
                <a:latin typeface="Arial" panose="020B0604020202020204" pitchFamily="34" charset="0"/>
                <a:cs typeface="Arial" panose="020B0604020202020204" pitchFamily="34" charset="0"/>
              </a:rPr>
              <a:t>Ciclo ARCHIVADO – Custodia externa parte II</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8</a:t>
            </a:fld>
            <a:endParaRPr lang="es-ES"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6641966C-3723-48F3-862A-1CD8EEC18F43}"/>
              </a:ext>
            </a:extLst>
          </p:cNvPr>
          <p:cNvSpPr txBox="1"/>
          <p:nvPr/>
        </p:nvSpPr>
        <p:spPr>
          <a:xfrm>
            <a:off x="474269" y="871392"/>
            <a:ext cx="4685000" cy="276999"/>
          </a:xfrm>
          <a:prstGeom prst="rect">
            <a:avLst/>
          </a:prstGeom>
          <a:noFill/>
        </p:spPr>
        <p:txBody>
          <a:bodyPr wrap="none" rtlCol="0">
            <a:spAutoFit/>
          </a:bodyPr>
          <a:lstStyle>
            <a:defPPr>
              <a:defRPr lang="es-ES"/>
            </a:defPPr>
            <a:lvl1pPr>
              <a:defRPr sz="1200" b="1">
                <a:solidFill>
                  <a:srgbClr val="286296"/>
                </a:solidFill>
              </a:defRPr>
            </a:lvl1pPr>
          </a:lstStyle>
          <a:p>
            <a:r>
              <a:rPr lang="es-ES" dirty="0"/>
              <a:t>ARCHIVO - ENTRADAS / ENVÍO DE CAJAS – Envío al Archivo</a:t>
            </a:r>
          </a:p>
        </p:txBody>
      </p:sp>
      <p:pic>
        <p:nvPicPr>
          <p:cNvPr id="15" name="Imagen 14">
            <a:extLst>
              <a:ext uri="{FF2B5EF4-FFF2-40B4-BE49-F238E27FC236}">
                <a16:creationId xmlns:a16="http://schemas.microsoft.com/office/drawing/2014/main" id="{74ADDBB9-F6B9-495A-A4DA-53462DDC62E1}"/>
              </a:ext>
            </a:extLst>
          </p:cNvPr>
          <p:cNvPicPr>
            <a:picLocks noChangeAspect="1"/>
          </p:cNvPicPr>
          <p:nvPr/>
        </p:nvPicPr>
        <p:blipFill rotWithShape="1">
          <a:blip r:embed="rId6"/>
          <a:srcRect t="17481" r="2024"/>
          <a:stretch/>
        </p:blipFill>
        <p:spPr>
          <a:xfrm>
            <a:off x="776288" y="1196752"/>
            <a:ext cx="4409993" cy="1992577"/>
          </a:xfrm>
          <a:prstGeom prst="rect">
            <a:avLst/>
          </a:prstGeom>
          <a:ln>
            <a:solidFill>
              <a:srgbClr val="043A6C"/>
            </a:solidFill>
          </a:ln>
        </p:spPr>
      </p:pic>
      <p:grpSp>
        <p:nvGrpSpPr>
          <p:cNvPr id="3" name="Grupo 2">
            <a:extLst>
              <a:ext uri="{FF2B5EF4-FFF2-40B4-BE49-F238E27FC236}">
                <a16:creationId xmlns:a16="http://schemas.microsoft.com/office/drawing/2014/main" id="{ED924D47-633B-49A6-B9BA-0ABD4C6109D6}"/>
              </a:ext>
            </a:extLst>
          </p:cNvPr>
          <p:cNvGrpSpPr/>
          <p:nvPr/>
        </p:nvGrpSpPr>
        <p:grpSpPr>
          <a:xfrm>
            <a:off x="6033120" y="1245113"/>
            <a:ext cx="3293498" cy="1713384"/>
            <a:chOff x="5859436" y="987016"/>
            <a:chExt cx="3293498" cy="1713384"/>
          </a:xfrm>
        </p:grpSpPr>
        <p:sp>
          <p:nvSpPr>
            <p:cNvPr id="14" name="Rectángulo 13">
              <a:extLst>
                <a:ext uri="{FF2B5EF4-FFF2-40B4-BE49-F238E27FC236}">
                  <a16:creationId xmlns:a16="http://schemas.microsoft.com/office/drawing/2014/main" id="{C0A77ECB-C9F1-4C26-AE8B-4C7A142DAB4D}"/>
                </a:ext>
              </a:extLst>
            </p:cNvPr>
            <p:cNvSpPr/>
            <p:nvPr/>
          </p:nvSpPr>
          <p:spPr>
            <a:xfrm>
              <a:off x="5859436" y="987016"/>
              <a:ext cx="3293498" cy="17133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900" dirty="0">
                  <a:solidFill>
                    <a:srgbClr val="000000"/>
                  </a:solidFill>
                </a:rPr>
                <a:t>Después de cerrar la caja es necesario enviarla al archivo de Custodia Externa para finalizar el proceso de archivado y su posterior visualización de los ficheros a través del Visor Horus.</a:t>
              </a:r>
            </a:p>
            <a:p>
              <a:pPr marL="171450" indent="-171450">
                <a:buFont typeface="Wingdings" panose="05000000000000000000" pitchFamily="2" charset="2"/>
                <a:buChar char="ü"/>
              </a:pPr>
              <a:r>
                <a:rPr lang="es-ES" sz="900" dirty="0">
                  <a:solidFill>
                    <a:srgbClr val="000000"/>
                  </a:solidFill>
                </a:rPr>
                <a:t>Se selecciona la caja/s</a:t>
              </a:r>
            </a:p>
            <a:p>
              <a:pPr marL="171450" indent="-171450">
                <a:buFont typeface="Wingdings" panose="05000000000000000000" pitchFamily="2" charset="2"/>
                <a:buChar char="ü"/>
              </a:pPr>
              <a:r>
                <a:rPr lang="es-ES" sz="900" dirty="0">
                  <a:solidFill>
                    <a:srgbClr val="000000"/>
                  </a:solidFill>
                </a:rPr>
                <a:t>Pulsar en Enviar Cajas”</a:t>
              </a:r>
            </a:p>
            <a:p>
              <a:pPr marL="628650" lvl="1" indent="-171450">
                <a:buFont typeface="Arial" panose="020B0604020202020204" pitchFamily="34" charset="0"/>
                <a:buChar char="•"/>
              </a:pPr>
              <a:r>
                <a:rPr lang="es-ES" sz="900" dirty="0">
                  <a:solidFill>
                    <a:srgbClr val="000000"/>
                  </a:solidFill>
                </a:rPr>
                <a:t>Caja depositada</a:t>
              </a:r>
            </a:p>
            <a:p>
              <a:pPr marL="628650" lvl="1" indent="-171450">
                <a:buFont typeface="Arial" panose="020B0604020202020204" pitchFamily="34" charset="0"/>
                <a:buChar char="•"/>
              </a:pPr>
              <a:r>
                <a:rPr lang="es-ES" sz="900" dirty="0">
                  <a:solidFill>
                    <a:srgbClr val="000000"/>
                  </a:solidFill>
                </a:rPr>
                <a:t>Envío de correo a la empresa de CE con los </a:t>
              </a:r>
              <a:r>
                <a:rPr lang="es-ES" sz="900" dirty="0" err="1">
                  <a:solidFill>
                    <a:srgbClr val="000000"/>
                  </a:solidFill>
                </a:rPr>
                <a:t>docs</a:t>
              </a:r>
              <a:r>
                <a:rPr lang="es-ES" sz="900" dirty="0">
                  <a:solidFill>
                    <a:srgbClr val="000000"/>
                  </a:solidFill>
                </a:rPr>
                <a:t>/escritos</a:t>
              </a:r>
            </a:p>
          </p:txBody>
        </p:sp>
        <p:sp>
          <p:nvSpPr>
            <p:cNvPr id="13" name="Elipse 12">
              <a:extLst>
                <a:ext uri="{FF2B5EF4-FFF2-40B4-BE49-F238E27FC236}">
                  <a16:creationId xmlns:a16="http://schemas.microsoft.com/office/drawing/2014/main" id="{4BB73373-0744-4C4E-9316-5A55795AA280}"/>
                </a:ext>
              </a:extLst>
            </p:cNvPr>
            <p:cNvSpPr/>
            <p:nvPr/>
          </p:nvSpPr>
          <p:spPr>
            <a:xfrm>
              <a:off x="5913477" y="104370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grpSp>
      <p:cxnSp>
        <p:nvCxnSpPr>
          <p:cNvPr id="17" name="Conector recto de flecha 16">
            <a:extLst>
              <a:ext uri="{FF2B5EF4-FFF2-40B4-BE49-F238E27FC236}">
                <a16:creationId xmlns:a16="http://schemas.microsoft.com/office/drawing/2014/main" id="{8533640E-A6E1-4F50-B2DE-4B92A49A94F3}"/>
              </a:ext>
            </a:extLst>
          </p:cNvPr>
          <p:cNvCxnSpPr>
            <a:cxnSpLocks/>
          </p:cNvCxnSpPr>
          <p:nvPr/>
        </p:nvCxnSpPr>
        <p:spPr>
          <a:xfrm>
            <a:off x="5186281" y="2037201"/>
            <a:ext cx="846839" cy="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35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25" name="Object 9" hidden="1"/>
          <p:cNvGraphicFramePr>
            <a:graphicFrameLocks noChangeAspect="1"/>
          </p:cNvGraphicFramePr>
          <p:nvPr>
            <p:custDataLst>
              <p:tags r:id="rId2"/>
            </p:custDataLst>
            <p:extLst>
              <p:ext uri="{D42A27DB-BD31-4B8C-83A1-F6EECF244321}">
                <p14:modId xmlns:p14="http://schemas.microsoft.com/office/powerpoint/2010/main" val="342518753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58" name="Diapositiva de think-cell" r:id="rId4" imgW="360" imgH="360" progId="TCLayout.ActiveDocument.1">
                  <p:embed/>
                </p:oleObj>
              </mc:Choice>
              <mc:Fallback>
                <p:oleObj name="Diapositiva de think-cell" r:id="rId4" imgW="360" imgH="360" progId="TCLayout.ActiveDocument.1">
                  <p:embed/>
                  <p:pic>
                    <p:nvPicPr>
                      <p:cNvPr id="700425"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p:txBody>
          <a:bodyPr/>
          <a:lstStyle/>
          <a:p>
            <a:r>
              <a:rPr lang="es-ES" sz="2000" dirty="0">
                <a:latin typeface="Arial" panose="020B0604020202020204" pitchFamily="34" charset="0"/>
                <a:cs typeface="Arial" panose="020B0604020202020204" pitchFamily="34" charset="0"/>
              </a:rPr>
              <a:t>Ciclo préstamo – Custodia externa parte I</a:t>
            </a:r>
          </a:p>
        </p:txBody>
      </p:sp>
      <p:sp>
        <p:nvSpPr>
          <p:cNvPr id="43" name="5 Marcador de número de diapositiva"/>
          <p:cNvSpPr>
            <a:spLocks noGrp="1"/>
          </p:cNvSpPr>
          <p:nvPr>
            <p:ph type="sldNum" sz="quarter" idx="12"/>
          </p:nvPr>
        </p:nvSpPr>
        <p:spPr/>
        <p:txBody>
          <a:bodyPr/>
          <a:lstStyle/>
          <a:p>
            <a:fld id="{F72BFCD6-C37F-4D4F-B6AD-71D3A36D527F}" type="slidenum">
              <a:rPr lang="es-ES" sz="1200" smtClean="0">
                <a:latin typeface="Arial" panose="020B0604020202020204" pitchFamily="34" charset="0"/>
                <a:cs typeface="Arial" panose="020B0604020202020204" pitchFamily="34" charset="0"/>
              </a:rPr>
              <a:pPr/>
              <a:t>9</a:t>
            </a:fld>
            <a:endParaRPr lang="es-ES" sz="12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6BF6DBC5-3907-494C-945C-F1E7F042369A}"/>
              </a:ext>
            </a:extLst>
          </p:cNvPr>
          <p:cNvSpPr txBox="1"/>
          <p:nvPr/>
        </p:nvSpPr>
        <p:spPr>
          <a:xfrm>
            <a:off x="549793" y="836712"/>
            <a:ext cx="3569760" cy="276999"/>
          </a:xfrm>
          <a:prstGeom prst="rect">
            <a:avLst/>
          </a:prstGeom>
          <a:noFill/>
        </p:spPr>
        <p:txBody>
          <a:bodyPr wrap="none" rtlCol="0">
            <a:spAutoFit/>
          </a:bodyPr>
          <a:lstStyle/>
          <a:p>
            <a:r>
              <a:rPr lang="es-ES" sz="1200" b="1" dirty="0">
                <a:solidFill>
                  <a:schemeClr val="bg2">
                    <a:lumMod val="75000"/>
                  </a:schemeClr>
                </a:solidFill>
              </a:rPr>
              <a:t>Visor HORUS – “Sol. Documentos al Archivo” </a:t>
            </a:r>
          </a:p>
        </p:txBody>
      </p:sp>
      <p:sp>
        <p:nvSpPr>
          <p:cNvPr id="14" name="CuadroTexto 13">
            <a:extLst>
              <a:ext uri="{FF2B5EF4-FFF2-40B4-BE49-F238E27FC236}">
                <a16:creationId xmlns:a16="http://schemas.microsoft.com/office/drawing/2014/main" id="{45DA58E1-A5ED-4963-9576-E4995F0A548A}"/>
              </a:ext>
            </a:extLst>
          </p:cNvPr>
          <p:cNvSpPr txBox="1"/>
          <p:nvPr/>
        </p:nvSpPr>
        <p:spPr>
          <a:xfrm>
            <a:off x="549793" y="2680348"/>
            <a:ext cx="3424335" cy="276999"/>
          </a:xfrm>
          <a:prstGeom prst="rect">
            <a:avLst/>
          </a:prstGeom>
          <a:noFill/>
        </p:spPr>
        <p:txBody>
          <a:bodyPr wrap="none" rtlCol="0">
            <a:spAutoFit/>
          </a:bodyPr>
          <a:lstStyle/>
          <a:p>
            <a:r>
              <a:rPr lang="es-ES" sz="1200" b="1" dirty="0">
                <a:solidFill>
                  <a:schemeClr val="bg2">
                    <a:lumMod val="75000"/>
                  </a:schemeClr>
                </a:solidFill>
              </a:rPr>
              <a:t>ARCHIVO – SALIDAS: Confirmar Peticiones</a:t>
            </a:r>
          </a:p>
        </p:txBody>
      </p:sp>
      <p:sp>
        <p:nvSpPr>
          <p:cNvPr id="15" name="CuadroTexto 14">
            <a:extLst>
              <a:ext uri="{FF2B5EF4-FFF2-40B4-BE49-F238E27FC236}">
                <a16:creationId xmlns:a16="http://schemas.microsoft.com/office/drawing/2014/main" id="{0D67A3D5-8174-4977-8A9A-772176F9695F}"/>
              </a:ext>
            </a:extLst>
          </p:cNvPr>
          <p:cNvSpPr txBox="1"/>
          <p:nvPr/>
        </p:nvSpPr>
        <p:spPr>
          <a:xfrm>
            <a:off x="549793" y="4042317"/>
            <a:ext cx="4605748" cy="276999"/>
          </a:xfrm>
          <a:prstGeom prst="rect">
            <a:avLst/>
          </a:prstGeom>
          <a:noFill/>
        </p:spPr>
        <p:txBody>
          <a:bodyPr wrap="none" rtlCol="0">
            <a:spAutoFit/>
          </a:bodyPr>
          <a:lstStyle/>
          <a:p>
            <a:r>
              <a:rPr lang="es-ES" sz="1200" b="1" dirty="0">
                <a:solidFill>
                  <a:schemeClr val="bg2">
                    <a:lumMod val="75000"/>
                  </a:schemeClr>
                </a:solidFill>
              </a:rPr>
              <a:t>ARCHIVO – SALIDAS: Enviar Solicitudes a Custodia Externa</a:t>
            </a:r>
          </a:p>
        </p:txBody>
      </p:sp>
      <p:sp>
        <p:nvSpPr>
          <p:cNvPr id="17" name="Rectángulo 16">
            <a:extLst>
              <a:ext uri="{FF2B5EF4-FFF2-40B4-BE49-F238E27FC236}">
                <a16:creationId xmlns:a16="http://schemas.microsoft.com/office/drawing/2014/main" id="{DB05A9D0-160A-4C2A-B331-87B67BD64858}"/>
              </a:ext>
            </a:extLst>
          </p:cNvPr>
          <p:cNvSpPr/>
          <p:nvPr/>
        </p:nvSpPr>
        <p:spPr>
          <a:xfrm>
            <a:off x="5155541" y="2641694"/>
            <a:ext cx="3257085" cy="14845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El auxiliar del Archivo desde la aplicación de Archivo verificará los datos que se presentan de las solicitudes con el id petición asociado.</a:t>
            </a:r>
          </a:p>
          <a:p>
            <a:pPr marL="171450" indent="-171450">
              <a:buFont typeface="Wingdings" panose="05000000000000000000" pitchFamily="2" charset="2"/>
              <a:buChar char="ü"/>
            </a:pPr>
            <a:r>
              <a:rPr lang="es-ES" sz="900" dirty="0">
                <a:solidFill>
                  <a:srgbClr val="000000"/>
                </a:solidFill>
              </a:rPr>
              <a:t>Se seleccionan las solicitudes que interesen y se pulsa en “Enviar Peticiones”.</a:t>
            </a:r>
          </a:p>
          <a:p>
            <a:pPr marL="171450" indent="-171450">
              <a:buFont typeface="Wingdings" panose="05000000000000000000" pitchFamily="2" charset="2"/>
              <a:buChar char="ü"/>
            </a:pPr>
            <a:r>
              <a:rPr lang="es-ES" sz="900" dirty="0">
                <a:solidFill>
                  <a:srgbClr val="000000"/>
                </a:solidFill>
              </a:rPr>
              <a:t>Se podrían “Rechazar”, por lo que los documentos quedarían liberados y se podrían volver a solicitar en préstamo.</a:t>
            </a:r>
          </a:p>
        </p:txBody>
      </p:sp>
      <p:sp>
        <p:nvSpPr>
          <p:cNvPr id="18" name="Elipse 17">
            <a:extLst>
              <a:ext uri="{FF2B5EF4-FFF2-40B4-BE49-F238E27FC236}">
                <a16:creationId xmlns:a16="http://schemas.microsoft.com/office/drawing/2014/main" id="{0B848471-CC65-4776-A688-52CEF72A2137}"/>
              </a:ext>
            </a:extLst>
          </p:cNvPr>
          <p:cNvSpPr/>
          <p:nvPr/>
        </p:nvSpPr>
        <p:spPr>
          <a:xfrm>
            <a:off x="5219277" y="268613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grpSp>
        <p:nvGrpSpPr>
          <p:cNvPr id="9" name="Grupo 8">
            <a:extLst>
              <a:ext uri="{FF2B5EF4-FFF2-40B4-BE49-F238E27FC236}">
                <a16:creationId xmlns:a16="http://schemas.microsoft.com/office/drawing/2014/main" id="{B0896E0C-7ECC-43DA-AF44-788B71769B61}"/>
              </a:ext>
            </a:extLst>
          </p:cNvPr>
          <p:cNvGrpSpPr/>
          <p:nvPr/>
        </p:nvGrpSpPr>
        <p:grpSpPr>
          <a:xfrm>
            <a:off x="5745088" y="4455625"/>
            <a:ext cx="3257085" cy="1033035"/>
            <a:chOff x="5745088" y="4484944"/>
            <a:chExt cx="3257085" cy="1033035"/>
          </a:xfrm>
        </p:grpSpPr>
        <p:sp>
          <p:nvSpPr>
            <p:cNvPr id="19" name="Rectángulo 18">
              <a:extLst>
                <a:ext uri="{FF2B5EF4-FFF2-40B4-BE49-F238E27FC236}">
                  <a16:creationId xmlns:a16="http://schemas.microsoft.com/office/drawing/2014/main" id="{96A1121B-F57B-4070-AAF6-C9939463925F}"/>
                </a:ext>
              </a:extLst>
            </p:cNvPr>
            <p:cNvSpPr/>
            <p:nvPr/>
          </p:nvSpPr>
          <p:spPr>
            <a:xfrm>
              <a:off x="5745088" y="4484944"/>
              <a:ext cx="3257085" cy="10330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r>
                <a:rPr lang="es-ES" sz="900" dirty="0">
                  <a:solidFill>
                    <a:srgbClr val="000000"/>
                  </a:solidFill>
                </a:rPr>
                <a:t>Se pulsa en “Enviar Solicitudes”</a:t>
              </a:r>
            </a:p>
            <a:p>
              <a:pPr marL="628650" lvl="1" indent="-171450">
                <a:buFont typeface="Arial" panose="020B0604020202020204" pitchFamily="34" charset="0"/>
                <a:buChar char="•"/>
              </a:pPr>
              <a:r>
                <a:rPr lang="es-ES" sz="900" dirty="0">
                  <a:solidFill>
                    <a:srgbClr val="000000"/>
                  </a:solidFill>
                </a:rPr>
                <a:t>Correo Automático con fichero de solicitudes</a:t>
              </a:r>
            </a:p>
            <a:p>
              <a:pPr marL="628650" lvl="1" indent="-171450">
                <a:buFont typeface="Arial" panose="020B0604020202020204" pitchFamily="34" charset="0"/>
                <a:buChar char="•"/>
              </a:pPr>
              <a:r>
                <a:rPr lang="es-ES" sz="900" dirty="0">
                  <a:solidFill>
                    <a:srgbClr val="000000"/>
                  </a:solidFill>
                </a:rPr>
                <a:t>Cambio de estados</a:t>
              </a:r>
            </a:p>
            <a:p>
              <a:pPr marL="628650" lvl="1" indent="-171450">
                <a:buFont typeface="Arial" panose="020B0604020202020204" pitchFamily="34" charset="0"/>
                <a:buChar char="•"/>
              </a:pPr>
              <a:r>
                <a:rPr lang="es-ES" sz="900" dirty="0">
                  <a:solidFill>
                    <a:srgbClr val="000000"/>
                  </a:solidFill>
                </a:rPr>
                <a:t>Solicitudes ya no se muestran en el listado de salidas</a:t>
              </a:r>
            </a:p>
          </p:txBody>
        </p:sp>
        <p:sp>
          <p:nvSpPr>
            <p:cNvPr id="20" name="Elipse 19">
              <a:extLst>
                <a:ext uri="{FF2B5EF4-FFF2-40B4-BE49-F238E27FC236}">
                  <a16:creationId xmlns:a16="http://schemas.microsoft.com/office/drawing/2014/main" id="{E157F1E5-2E71-4281-BA82-F2B3A368EEDC}"/>
                </a:ext>
              </a:extLst>
            </p:cNvPr>
            <p:cNvSpPr/>
            <p:nvPr/>
          </p:nvSpPr>
          <p:spPr>
            <a:xfrm>
              <a:off x="5795341" y="456151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grpSp>
      <p:grpSp>
        <p:nvGrpSpPr>
          <p:cNvPr id="4" name="Grupo 3">
            <a:extLst>
              <a:ext uri="{FF2B5EF4-FFF2-40B4-BE49-F238E27FC236}">
                <a16:creationId xmlns:a16="http://schemas.microsoft.com/office/drawing/2014/main" id="{501770B7-6645-474D-B590-BEC4AB6CDC19}"/>
              </a:ext>
            </a:extLst>
          </p:cNvPr>
          <p:cNvGrpSpPr/>
          <p:nvPr/>
        </p:nvGrpSpPr>
        <p:grpSpPr>
          <a:xfrm>
            <a:off x="4758048" y="880148"/>
            <a:ext cx="3506637" cy="1217710"/>
            <a:chOff x="4614715" y="1445198"/>
            <a:chExt cx="3506637" cy="1217710"/>
          </a:xfrm>
        </p:grpSpPr>
        <p:sp>
          <p:nvSpPr>
            <p:cNvPr id="3" name="Rectángulo 2">
              <a:extLst>
                <a:ext uri="{FF2B5EF4-FFF2-40B4-BE49-F238E27FC236}">
                  <a16:creationId xmlns:a16="http://schemas.microsoft.com/office/drawing/2014/main" id="{E24A6419-EB8C-4E44-8286-CB0951BE799E}"/>
                </a:ext>
              </a:extLst>
            </p:cNvPr>
            <p:cNvSpPr/>
            <p:nvPr/>
          </p:nvSpPr>
          <p:spPr>
            <a:xfrm>
              <a:off x="4614715" y="1445198"/>
              <a:ext cx="3506637" cy="121771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s-ES" sz="900" dirty="0">
                  <a:solidFill>
                    <a:srgbClr val="000000"/>
                  </a:solidFill>
                </a:rPr>
                <a:t>Desde el Visor HORUS se selecciona el documento/s y se pulsa en “Solicitar”.</a:t>
              </a:r>
            </a:p>
            <a:p>
              <a:pPr marL="171450" indent="-171450">
                <a:buFont typeface="Wingdings" panose="05000000000000000000" pitchFamily="2" charset="2"/>
                <a:buChar char="ü"/>
              </a:pPr>
              <a:r>
                <a:rPr lang="es-ES" sz="900" dirty="0">
                  <a:solidFill>
                    <a:srgbClr val="000000"/>
                  </a:solidFill>
                </a:rPr>
                <a:t>Automáticamente, vía SW, se genera una solicitud con un id de petición asociado y el documento/s pasa a “Solicitud de Préstamo”. Se genera un único id petición independientemente del </a:t>
              </a:r>
              <a:r>
                <a:rPr lang="es-ES" sz="900" dirty="0" err="1">
                  <a:solidFill>
                    <a:srgbClr val="000000"/>
                  </a:solidFill>
                </a:rPr>
                <a:t>nº</a:t>
              </a:r>
              <a:r>
                <a:rPr lang="es-ES" sz="900" dirty="0">
                  <a:solidFill>
                    <a:srgbClr val="000000"/>
                  </a:solidFill>
                </a:rPr>
                <a:t> de documentos solicitados.</a:t>
              </a:r>
            </a:p>
          </p:txBody>
        </p:sp>
        <p:sp>
          <p:nvSpPr>
            <p:cNvPr id="12" name="Elipse 11">
              <a:extLst>
                <a:ext uri="{FF2B5EF4-FFF2-40B4-BE49-F238E27FC236}">
                  <a16:creationId xmlns:a16="http://schemas.microsoft.com/office/drawing/2014/main" id="{2C39A520-6E4B-4283-BAEF-AC70230F1948}"/>
                </a:ext>
              </a:extLst>
            </p:cNvPr>
            <p:cNvSpPr/>
            <p:nvPr/>
          </p:nvSpPr>
          <p:spPr>
            <a:xfrm>
              <a:off x="4664968" y="1480473"/>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grpSp>
      <p:cxnSp>
        <p:nvCxnSpPr>
          <p:cNvPr id="21" name="Conector recto de flecha 20">
            <a:extLst>
              <a:ext uri="{FF2B5EF4-FFF2-40B4-BE49-F238E27FC236}">
                <a16:creationId xmlns:a16="http://schemas.microsoft.com/office/drawing/2014/main" id="{7C539E6D-39B8-4187-8501-2702E2E56F49}"/>
              </a:ext>
            </a:extLst>
          </p:cNvPr>
          <p:cNvCxnSpPr>
            <a:cxnSpLocks/>
            <a:endCxn id="3" idx="1"/>
          </p:cNvCxnSpPr>
          <p:nvPr/>
        </p:nvCxnSpPr>
        <p:spPr>
          <a:xfrm>
            <a:off x="3861279" y="1476857"/>
            <a:ext cx="896769" cy="12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ACD65E7D-DB25-4659-8174-339A46188D47}"/>
              </a:ext>
            </a:extLst>
          </p:cNvPr>
          <p:cNvCxnSpPr>
            <a:cxnSpLocks/>
            <a:stCxn id="11" idx="3"/>
            <a:endCxn id="17" idx="1"/>
          </p:cNvCxnSpPr>
          <p:nvPr/>
        </p:nvCxnSpPr>
        <p:spPr>
          <a:xfrm flipV="1">
            <a:off x="4351929" y="3383977"/>
            <a:ext cx="803612" cy="90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7C3D476A-8C0E-4014-B0B8-FF99C45A8528}"/>
              </a:ext>
            </a:extLst>
          </p:cNvPr>
          <p:cNvCxnSpPr>
            <a:cxnSpLocks/>
            <a:stCxn id="16" idx="3"/>
            <a:endCxn id="19" idx="1"/>
          </p:cNvCxnSpPr>
          <p:nvPr/>
        </p:nvCxnSpPr>
        <p:spPr>
          <a:xfrm flipV="1">
            <a:off x="4503499" y="4972143"/>
            <a:ext cx="1241589" cy="8668"/>
          </a:xfrm>
          <a:prstGeom prst="straightConnector1">
            <a:avLst/>
          </a:prstGeom>
          <a:ln>
            <a:solidFill>
              <a:srgbClr val="FF9F00"/>
            </a:solidFill>
            <a:headEnd w="med" len="lg"/>
            <a:tailEnd type="triangle"/>
          </a:ln>
        </p:spPr>
        <p:style>
          <a:lnRef idx="2">
            <a:schemeClr val="accent1"/>
          </a:lnRef>
          <a:fillRef idx="0">
            <a:schemeClr val="accent1"/>
          </a:fillRef>
          <a:effectRef idx="1">
            <a:schemeClr val="accent1"/>
          </a:effectRef>
          <a:fontRef idx="minor">
            <a:schemeClr val="tx1"/>
          </a:fontRef>
        </p:style>
      </p:cxnSp>
      <p:pic>
        <p:nvPicPr>
          <p:cNvPr id="11" name="Imagen 10" descr="Interfaz de usuario gráfica&#10;&#10;Descripción generada automáticamente">
            <a:extLst>
              <a:ext uri="{FF2B5EF4-FFF2-40B4-BE49-F238E27FC236}">
                <a16:creationId xmlns:a16="http://schemas.microsoft.com/office/drawing/2014/main" id="{3C1FC8AC-89A1-480D-87BB-859B526FE895}"/>
              </a:ext>
            </a:extLst>
          </p:cNvPr>
          <p:cNvPicPr>
            <a:picLocks noChangeAspect="1"/>
          </p:cNvPicPr>
          <p:nvPr/>
        </p:nvPicPr>
        <p:blipFill rotWithShape="1">
          <a:blip r:embed="rId6"/>
          <a:srcRect t="14918"/>
          <a:stretch/>
        </p:blipFill>
        <p:spPr>
          <a:xfrm>
            <a:off x="759083" y="2957347"/>
            <a:ext cx="3592846" cy="855063"/>
          </a:xfrm>
          <a:prstGeom prst="rect">
            <a:avLst/>
          </a:prstGeom>
          <a:ln w="12700">
            <a:solidFill>
              <a:schemeClr val="bg2">
                <a:lumMod val="75000"/>
              </a:schemeClr>
            </a:solidFill>
          </a:ln>
        </p:spPr>
      </p:pic>
      <p:pic>
        <p:nvPicPr>
          <p:cNvPr id="16" name="Imagen 15" descr="Interfaz de usuario gráfica, Aplicación&#10;&#10;Descripción generada automáticamente">
            <a:extLst>
              <a:ext uri="{FF2B5EF4-FFF2-40B4-BE49-F238E27FC236}">
                <a16:creationId xmlns:a16="http://schemas.microsoft.com/office/drawing/2014/main" id="{AE590D28-7923-48A5-AC9D-E35C2BDA4EB0}"/>
              </a:ext>
            </a:extLst>
          </p:cNvPr>
          <p:cNvPicPr>
            <a:picLocks noChangeAspect="1"/>
          </p:cNvPicPr>
          <p:nvPr/>
        </p:nvPicPr>
        <p:blipFill rotWithShape="1">
          <a:blip r:embed="rId7"/>
          <a:srcRect t="11964"/>
          <a:stretch/>
        </p:blipFill>
        <p:spPr>
          <a:xfrm>
            <a:off x="759083" y="4339705"/>
            <a:ext cx="3744416" cy="1282211"/>
          </a:xfrm>
          <a:prstGeom prst="rect">
            <a:avLst/>
          </a:prstGeom>
          <a:ln w="12700">
            <a:solidFill>
              <a:schemeClr val="bg2">
                <a:lumMod val="75000"/>
              </a:schemeClr>
            </a:solidFill>
          </a:ln>
        </p:spPr>
      </p:pic>
      <p:pic>
        <p:nvPicPr>
          <p:cNvPr id="6" name="Imagen 5">
            <a:extLst>
              <a:ext uri="{FF2B5EF4-FFF2-40B4-BE49-F238E27FC236}">
                <a16:creationId xmlns:a16="http://schemas.microsoft.com/office/drawing/2014/main" id="{4FBE9183-34AD-474E-8982-BFD41F4049C2}"/>
              </a:ext>
            </a:extLst>
          </p:cNvPr>
          <p:cNvPicPr>
            <a:picLocks noChangeAspect="1"/>
          </p:cNvPicPr>
          <p:nvPr/>
        </p:nvPicPr>
        <p:blipFill rotWithShape="1">
          <a:blip r:embed="rId8"/>
          <a:srcRect l="32491" t="42018" r="1176" b="4372"/>
          <a:stretch/>
        </p:blipFill>
        <p:spPr>
          <a:xfrm>
            <a:off x="759083" y="1107294"/>
            <a:ext cx="3102196" cy="1358065"/>
          </a:xfrm>
          <a:prstGeom prst="rect">
            <a:avLst/>
          </a:prstGeom>
          <a:noFill/>
          <a:ln w="12700">
            <a:solidFill>
              <a:srgbClr val="FFC000"/>
            </a:solidFill>
          </a:ln>
        </p:spPr>
      </p:pic>
    </p:spTree>
    <p:extLst>
      <p:ext uri="{BB962C8B-B14F-4D97-AF65-F5344CB8AC3E}">
        <p14:creationId xmlns:p14="http://schemas.microsoft.com/office/powerpoint/2010/main" val="3299794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AAAMMDD_PPE_Nombre Proyecto">
  <a:themeElements>
    <a:clrScheme name="SGNTJ">
      <a:dk1>
        <a:srgbClr val="4E4E4E"/>
      </a:dk1>
      <a:lt1>
        <a:srgbClr val="FFFFFF"/>
      </a:lt1>
      <a:dk2>
        <a:srgbClr val="0759A3"/>
      </a:dk2>
      <a:lt2>
        <a:srgbClr val="3582C8"/>
      </a:lt2>
      <a:accent1>
        <a:srgbClr val="043A6C"/>
      </a:accent1>
      <a:accent2>
        <a:srgbClr val="CCCCCC"/>
      </a:accent2>
      <a:accent3>
        <a:srgbClr val="FF9F00"/>
      </a:accent3>
      <a:accent4>
        <a:srgbClr val="FF2719"/>
      </a:accent4>
      <a:accent5>
        <a:srgbClr val="F2B808"/>
      </a:accent5>
      <a:accent6>
        <a:srgbClr val="3EAB22"/>
      </a:accent6>
      <a:hlink>
        <a:srgbClr val="0000FF"/>
      </a:hlink>
      <a:folHlink>
        <a:srgbClr val="8A1924"/>
      </a:folHlink>
    </a:clrScheme>
    <a:fontScheme name="SGNT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AAAAMMDD_PPE_Nombre Proyecto (1)</Template>
  <TotalTime>21122</TotalTime>
  <Words>2682</Words>
  <Application>Microsoft Office PowerPoint</Application>
  <PresentationFormat>A4 (210 x 297 mm)</PresentationFormat>
  <Paragraphs>417</Paragraphs>
  <Slides>25</Slides>
  <Notes>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Arial Black</vt:lpstr>
      <vt:lpstr>Arial Narrow</vt:lpstr>
      <vt:lpstr>Calibri</vt:lpstr>
      <vt:lpstr>Courier New</vt:lpstr>
      <vt:lpstr>Wingdings</vt:lpstr>
      <vt:lpstr>AAAAMMDD_PPE_Nombre Proyecto</vt:lpstr>
      <vt:lpstr>Diapositiva de think-cell</vt:lpstr>
      <vt:lpstr>Presentación de PowerPoint</vt:lpstr>
      <vt:lpstr>Presentación de PowerPoint</vt:lpstr>
      <vt:lpstr>1. introducción</vt:lpstr>
      <vt:lpstr>Sistema de archivo por sede</vt:lpstr>
      <vt:lpstr>Generación de códigos EN el sgp para el archivo</vt:lpstr>
      <vt:lpstr>Flujo de entradas/Salidas con Custodia Externa</vt:lpstr>
      <vt:lpstr>Ciclo ARCHIVADO – Custodia externa parte I</vt:lpstr>
      <vt:lpstr>Ciclo ARCHIVADO – Custodia externa parte II</vt:lpstr>
      <vt:lpstr>Ciclo préstamo – Custodia externa parte I</vt:lpstr>
      <vt:lpstr>Ciclo préstamo – Custodia externa parte II</vt:lpstr>
      <vt:lpstr>Ciclo DEVOLUCIÓN – Custodia Externa </vt:lpstr>
      <vt:lpstr>Flujo de entradas/Salidas con Custodia interna</vt:lpstr>
      <vt:lpstr>CICLO ALTA /ARCHIVADO – custodia interna I</vt:lpstr>
      <vt:lpstr>Ciclo alta/archivado – custodia interna II</vt:lpstr>
      <vt:lpstr>Ciclo PRÉSTAMO – custodia interna I</vt:lpstr>
      <vt:lpstr>Ciclo PRÉSTAMO – custodia interna II</vt:lpstr>
      <vt:lpstr>Ciclo PRÉSTAMO – custodia interna III</vt:lpstr>
      <vt:lpstr>Ciclo Devolución – custodia interna I</vt:lpstr>
      <vt:lpstr>Ciclo Devolución – custodia interna II</vt:lpstr>
      <vt:lpstr>Flujo gestión de ubicaciones sala</vt:lpstr>
      <vt:lpstr>Gestión de ubicaciones – custodia interna I</vt:lpstr>
      <vt:lpstr>Gestión de ubicaciones – custodia interna II</vt:lpstr>
      <vt:lpstr>Modelo físico de datos</vt:lpstr>
      <vt:lpstr>10. Ruegos y preguntas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SGNTJ</dc:creator>
  <cp:keywords>2019_Presentacion_Amber_pptx_SGNTJ</cp:keywords>
  <cp:lastModifiedBy>García-Villoslada Cano, Francisco Javier</cp:lastModifiedBy>
  <cp:revision>334</cp:revision>
  <dcterms:created xsi:type="dcterms:W3CDTF">2017-04-11T12:02:48Z</dcterms:created>
  <dcterms:modified xsi:type="dcterms:W3CDTF">2021-07-13T08:16:38Z</dcterms:modified>
</cp:coreProperties>
</file>