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 id="2147483723" r:id="rId5"/>
  </p:sldMasterIdLst>
  <p:notesMasterIdLst>
    <p:notesMasterId r:id="rId43"/>
  </p:notesMasterIdLst>
  <p:handoutMasterIdLst>
    <p:handoutMasterId r:id="rId44"/>
  </p:handoutMasterIdLst>
  <p:sldIdLst>
    <p:sldId id="2048" r:id="rId6"/>
    <p:sldId id="2138" r:id="rId7"/>
    <p:sldId id="2096" r:id="rId8"/>
    <p:sldId id="2084" r:id="rId9"/>
    <p:sldId id="2137" r:id="rId10"/>
    <p:sldId id="2118" r:id="rId11"/>
    <p:sldId id="2116" r:id="rId12"/>
    <p:sldId id="2139" r:id="rId13"/>
    <p:sldId id="2125" r:id="rId14"/>
    <p:sldId id="2126" r:id="rId15"/>
    <p:sldId id="2127" r:id="rId16"/>
    <p:sldId id="2140" r:id="rId17"/>
    <p:sldId id="2117" r:id="rId18"/>
    <p:sldId id="2142" r:id="rId19"/>
    <p:sldId id="2136" r:id="rId20"/>
    <p:sldId id="2128" r:id="rId21"/>
    <p:sldId id="2122" r:id="rId22"/>
    <p:sldId id="2141" r:id="rId23"/>
    <p:sldId id="2129" r:id="rId24"/>
    <p:sldId id="2143" r:id="rId25"/>
    <p:sldId id="2119" r:id="rId26"/>
    <p:sldId id="2120" r:id="rId27"/>
    <p:sldId id="2121" r:id="rId28"/>
    <p:sldId id="2144" r:id="rId29"/>
    <p:sldId id="2130" r:id="rId30"/>
    <p:sldId id="2145" r:id="rId31"/>
    <p:sldId id="2123" r:id="rId32"/>
    <p:sldId id="2124" r:id="rId33"/>
    <p:sldId id="2146" r:id="rId34"/>
    <p:sldId id="2131" r:id="rId35"/>
    <p:sldId id="2147" r:id="rId36"/>
    <p:sldId id="2132" r:id="rId37"/>
    <p:sldId id="2133" r:id="rId38"/>
    <p:sldId id="2134" r:id="rId39"/>
    <p:sldId id="2135" r:id="rId40"/>
    <p:sldId id="2005" r:id="rId41"/>
    <p:sldId id="1471" r:id="rId42"/>
  </p:sldIdLst>
  <p:sldSz cx="9144000" cy="6858000" type="screen4x3"/>
  <p:notesSz cx="6881813" cy="9296400"/>
  <p:custDataLst>
    <p:tags r:id="rId45"/>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EE7C405-3E86-4AEE-A889-E3E9C3B54691}">
          <p14:sldIdLst>
            <p14:sldId id="2048"/>
            <p14:sldId id="2138"/>
            <p14:sldId id="2096"/>
            <p14:sldId id="2084"/>
            <p14:sldId id="2137"/>
            <p14:sldId id="2118"/>
            <p14:sldId id="2116"/>
            <p14:sldId id="2139"/>
            <p14:sldId id="2125"/>
            <p14:sldId id="2126"/>
            <p14:sldId id="2127"/>
            <p14:sldId id="2140"/>
            <p14:sldId id="2117"/>
            <p14:sldId id="2142"/>
            <p14:sldId id="2136"/>
            <p14:sldId id="2128"/>
            <p14:sldId id="2122"/>
            <p14:sldId id="2141"/>
            <p14:sldId id="2129"/>
            <p14:sldId id="2143"/>
            <p14:sldId id="2119"/>
            <p14:sldId id="2120"/>
            <p14:sldId id="2121"/>
            <p14:sldId id="2144"/>
            <p14:sldId id="2130"/>
            <p14:sldId id="2145"/>
            <p14:sldId id="2123"/>
            <p14:sldId id="2124"/>
            <p14:sldId id="2146"/>
            <p14:sldId id="2131"/>
            <p14:sldId id="2147"/>
            <p14:sldId id="2132"/>
            <p14:sldId id="2133"/>
            <p14:sldId id="2134"/>
            <p14:sldId id="2135"/>
            <p14:sldId id="2005"/>
            <p14:sldId id="1471"/>
          </p14:sldIdLst>
        </p14:section>
      </p14:sectionLst>
    </p:ext>
    <p:ext uri="{EFAFB233-063F-42B5-8137-9DF3F51BA10A}">
      <p15:sldGuideLst xmlns:p15="http://schemas.microsoft.com/office/powerpoint/2012/main">
        <p15:guide id="2" pos="204" userDrawn="1">
          <p15:clr>
            <a:srgbClr val="A4A3A4"/>
          </p15:clr>
        </p15:guide>
        <p15:guide id="3" pos="3470" userDrawn="1">
          <p15:clr>
            <a:srgbClr val="A4A3A4"/>
          </p15:clr>
        </p15:guide>
        <p15:guide id="4" pos="3198" userDrawn="1">
          <p15:clr>
            <a:srgbClr val="A4A3A4"/>
          </p15:clr>
        </p15:guide>
        <p15:guide id="5" orient="horz" pos="2614" userDrawn="1">
          <p15:clr>
            <a:srgbClr val="A4A3A4"/>
          </p15:clr>
        </p15:guide>
        <p15:guide id="7" orient="horz" pos="374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co Perdomo Lorenzo" initials="FPL" lastIdx="21" clrIdx="0"/>
  <p:cmAuthor id="2" name="Ronny Quintero Leguisano" initials="RQL" lastIdx="3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C8F00"/>
    <a:srgbClr val="FAB41E"/>
    <a:srgbClr val="394451"/>
    <a:srgbClr val="465362"/>
    <a:srgbClr val="0B5395"/>
    <a:srgbClr val="666666"/>
    <a:srgbClr val="043A6C"/>
    <a:srgbClr val="ECF4FB"/>
    <a:srgbClr val="043C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66" autoAdjust="0"/>
    <p:restoredTop sz="93979" autoAdjust="0"/>
  </p:normalViewPr>
  <p:slideViewPr>
    <p:cSldViewPr>
      <p:cViewPr varScale="1">
        <p:scale>
          <a:sx n="113" d="100"/>
          <a:sy n="113" d="100"/>
        </p:scale>
        <p:origin x="1896" y="114"/>
      </p:cViewPr>
      <p:guideLst>
        <p:guide pos="204"/>
        <p:guide pos="3470"/>
        <p:guide pos="3198"/>
        <p:guide orient="horz" pos="2614"/>
        <p:guide orient="horz" pos="3748"/>
      </p:guideLst>
    </p:cSldViewPr>
  </p:slid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1552" y="-1552"/>
      </p:cViewPr>
      <p:guideLst>
        <p:guide orient="horz" pos="2928"/>
        <p:guide pos="216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98102" y="0"/>
            <a:ext cx="2982119" cy="464820"/>
          </a:xfrm>
          <a:prstGeom prst="rect">
            <a:avLst/>
          </a:prstGeom>
        </p:spPr>
        <p:txBody>
          <a:bodyPr vert="horz" lIns="91440" tIns="45720" rIns="91440" bIns="45720" rtlCol="0"/>
          <a:lstStyle>
            <a:lvl1pPr algn="r">
              <a:defRPr sz="1200"/>
            </a:lvl1pPr>
          </a:lstStyle>
          <a:p>
            <a:fld id="{9AAF7EB5-2971-424E-A29F-EDDE4D18392D}" type="datetimeFigureOut">
              <a:rPr lang="es-ES" smtClean="0"/>
              <a:pPr/>
              <a:t>07/02/2024</a:t>
            </a:fld>
            <a:endParaRPr lang="es-ES" dirty="0"/>
          </a:p>
        </p:txBody>
      </p:sp>
      <p:sp>
        <p:nvSpPr>
          <p:cNvPr id="4" name="3 Marcador de pie de página"/>
          <p:cNvSpPr>
            <a:spLocks noGrp="1"/>
          </p:cNvSpPr>
          <p:nvPr>
            <p:ph type="ftr" sz="quarter" idx="2"/>
          </p:nvPr>
        </p:nvSpPr>
        <p:spPr>
          <a:xfrm>
            <a:off x="0" y="8829967"/>
            <a:ext cx="2982119" cy="464820"/>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98102" y="8829967"/>
            <a:ext cx="2982119" cy="464820"/>
          </a:xfrm>
          <a:prstGeom prst="rect">
            <a:avLst/>
          </a:prstGeom>
        </p:spPr>
        <p:txBody>
          <a:bodyPr vert="horz" lIns="91440" tIns="45720" rIns="91440" bIns="45720" rtlCol="0" anchor="b"/>
          <a:lstStyle>
            <a:lvl1pPr algn="r">
              <a:defRPr sz="1200"/>
            </a:lvl1pPr>
          </a:lstStyle>
          <a:p>
            <a:fld id="{126F353E-6852-4E82-86D3-C8985EC6AECD}" type="slidenum">
              <a:rPr lang="es-ES" smtClean="0"/>
              <a:pPr/>
              <a:t>‹Nº›</a:t>
            </a:fld>
            <a:endParaRPr lang="es-ES" dirty="0"/>
          </a:p>
        </p:txBody>
      </p:sp>
    </p:spTree>
    <p:extLst>
      <p:ext uri="{BB962C8B-B14F-4D97-AF65-F5344CB8AC3E}">
        <p14:creationId xmlns:p14="http://schemas.microsoft.com/office/powerpoint/2010/main" val="2519592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1409" cy="465266"/>
          </a:xfrm>
          <a:prstGeom prst="rect">
            <a:avLst/>
          </a:prstGeom>
        </p:spPr>
        <p:txBody>
          <a:bodyPr vert="horz" lIns="91440" tIns="45720" rIns="91440" bIns="45720" rtlCol="0"/>
          <a:lstStyle>
            <a:lvl1pPr algn="l">
              <a:defRPr sz="1200"/>
            </a:lvl1pPr>
          </a:lstStyle>
          <a:p>
            <a:endParaRPr lang="en-US" dirty="0"/>
          </a:p>
        </p:txBody>
      </p:sp>
      <p:sp>
        <p:nvSpPr>
          <p:cNvPr id="3" name="2 Marcador de fecha"/>
          <p:cNvSpPr>
            <a:spLocks noGrp="1"/>
          </p:cNvSpPr>
          <p:nvPr>
            <p:ph type="dt" idx="1"/>
          </p:nvPr>
        </p:nvSpPr>
        <p:spPr>
          <a:xfrm>
            <a:off x="3898765" y="0"/>
            <a:ext cx="2981409" cy="465266"/>
          </a:xfrm>
          <a:prstGeom prst="rect">
            <a:avLst/>
          </a:prstGeom>
        </p:spPr>
        <p:txBody>
          <a:bodyPr vert="horz" lIns="91440" tIns="45720" rIns="91440" bIns="45720" rtlCol="0"/>
          <a:lstStyle>
            <a:lvl1pPr algn="r">
              <a:defRPr sz="1200"/>
            </a:lvl1pPr>
          </a:lstStyle>
          <a:p>
            <a:fld id="{3BD91BC7-D3D6-4F53-88A4-79556D8EED24}" type="datetimeFigureOut">
              <a:rPr lang="en-US" smtClean="0"/>
              <a:pPr/>
              <a:t>2/7/2024</a:t>
            </a:fld>
            <a:endParaRPr lang="en-US" dirty="0"/>
          </a:p>
        </p:txBody>
      </p:sp>
      <p:sp>
        <p:nvSpPr>
          <p:cNvPr id="4" name="3 Marcador de imagen de diapositiva"/>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4 Marcador de notas"/>
          <p:cNvSpPr>
            <a:spLocks noGrp="1"/>
          </p:cNvSpPr>
          <p:nvPr>
            <p:ph type="body" sz="quarter" idx="3"/>
          </p:nvPr>
        </p:nvSpPr>
        <p:spPr>
          <a:xfrm>
            <a:off x="688018" y="4416311"/>
            <a:ext cx="5505778" cy="418293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8829648"/>
            <a:ext cx="2981409" cy="465266"/>
          </a:xfrm>
          <a:prstGeom prst="rect">
            <a:avLst/>
          </a:prstGeom>
        </p:spPr>
        <p:txBody>
          <a:bodyPr vert="horz" lIns="91440" tIns="45720" rIns="91440" bIns="45720" rtlCol="0" anchor="b"/>
          <a:lstStyle>
            <a:lvl1pPr algn="l">
              <a:defRPr sz="1200"/>
            </a:lvl1pPr>
          </a:lstStyle>
          <a:p>
            <a:endParaRPr lang="en-US" dirty="0"/>
          </a:p>
        </p:txBody>
      </p:sp>
      <p:sp>
        <p:nvSpPr>
          <p:cNvPr id="7" name="6 Marcador de número de diapositiva"/>
          <p:cNvSpPr>
            <a:spLocks noGrp="1"/>
          </p:cNvSpPr>
          <p:nvPr>
            <p:ph type="sldNum" sz="quarter" idx="5"/>
          </p:nvPr>
        </p:nvSpPr>
        <p:spPr>
          <a:xfrm>
            <a:off x="3898765" y="8829648"/>
            <a:ext cx="2981409" cy="465266"/>
          </a:xfrm>
          <a:prstGeom prst="rect">
            <a:avLst/>
          </a:prstGeom>
        </p:spPr>
        <p:txBody>
          <a:bodyPr vert="horz" lIns="91440" tIns="45720" rIns="91440" bIns="45720" rtlCol="0" anchor="b"/>
          <a:lstStyle>
            <a:lvl1pPr algn="r">
              <a:defRPr sz="1200"/>
            </a:lvl1pPr>
          </a:lstStyle>
          <a:p>
            <a:fld id="{49480A59-04CD-4DD9-ADD2-945F8BAF6CA2}" type="slidenum">
              <a:rPr lang="en-US" smtClean="0"/>
              <a:pPr/>
              <a:t>‹Nº›</a:t>
            </a:fld>
            <a:endParaRPr lang="en-US" dirty="0"/>
          </a:p>
        </p:txBody>
      </p:sp>
    </p:spTree>
    <p:extLst>
      <p:ext uri="{BB962C8B-B14F-4D97-AF65-F5344CB8AC3E}">
        <p14:creationId xmlns:p14="http://schemas.microsoft.com/office/powerpoint/2010/main" val="2084608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16013" y="696913"/>
            <a:ext cx="4649787" cy="348615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F5454FD-CA04-475D-B3C1-D4B78E0F09C7}" type="slidenum">
              <a:rPr lang="es-ES" smtClean="0">
                <a:solidFill>
                  <a:prstClr val="black"/>
                </a:solidFill>
              </a:rPr>
              <a:pPr/>
              <a:t>1</a:t>
            </a:fld>
            <a:endParaRPr lang="es-ES">
              <a:solidFill>
                <a:prstClr val="black"/>
              </a:solidFill>
            </a:endParaRPr>
          </a:p>
        </p:txBody>
      </p:sp>
    </p:spTree>
    <p:extLst>
      <p:ext uri="{BB962C8B-B14F-4D97-AF65-F5344CB8AC3E}">
        <p14:creationId xmlns:p14="http://schemas.microsoft.com/office/powerpoint/2010/main" val="415134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49480A59-04CD-4DD9-ADD2-945F8BAF6CA2}" type="slidenum">
              <a:rPr lang="en-US" smtClean="0"/>
              <a:pPr/>
              <a:t>4</a:t>
            </a:fld>
            <a:endParaRPr lang="en-US" dirty="0"/>
          </a:p>
        </p:txBody>
      </p:sp>
    </p:spTree>
    <p:extLst>
      <p:ext uri="{BB962C8B-B14F-4D97-AF65-F5344CB8AC3E}">
        <p14:creationId xmlns:p14="http://schemas.microsoft.com/office/powerpoint/2010/main" val="396150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49480A59-04CD-4DD9-ADD2-945F8BAF6CA2}" type="slidenum">
              <a:rPr lang="en-US" smtClean="0"/>
              <a:pPr/>
              <a:t>36</a:t>
            </a:fld>
            <a:endParaRPr lang="en-US" dirty="0"/>
          </a:p>
        </p:txBody>
      </p:sp>
    </p:spTree>
    <p:extLst>
      <p:ext uri="{BB962C8B-B14F-4D97-AF65-F5344CB8AC3E}">
        <p14:creationId xmlns:p14="http://schemas.microsoft.com/office/powerpoint/2010/main" val="282442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49480A59-04CD-4DD9-ADD2-945F8BAF6CA2}" type="slidenum">
              <a:rPr lang="en-US" smtClean="0"/>
              <a:pPr/>
              <a:t>37</a:t>
            </a:fld>
            <a:endParaRPr lang="en-US" dirty="0"/>
          </a:p>
        </p:txBody>
      </p:sp>
    </p:spTree>
    <p:extLst>
      <p:ext uri="{BB962C8B-B14F-4D97-AF65-F5344CB8AC3E}">
        <p14:creationId xmlns:p14="http://schemas.microsoft.com/office/powerpoint/2010/main" val="2452095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340293EA-65D7-41AF-8C73-8085F2DAF0C2}"/>
              </a:ext>
            </a:extLst>
          </p:cNvPr>
          <p:cNvGraphicFramePr>
            <a:graphicFrameLocks noChangeAspect="1"/>
          </p:cNvGraphicFramePr>
          <p:nvPr userDrawn="1">
            <p:custDataLst>
              <p:tags r:id="rId1"/>
            </p:custDataLst>
            <p:extLst>
              <p:ext uri="{D42A27DB-BD31-4B8C-83A1-F6EECF244321}">
                <p14:modId xmlns:p14="http://schemas.microsoft.com/office/powerpoint/2010/main" val="191752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Imagen 3" descr="Un reloj en la fachada de un edificio de ladrillo&#10;&#10;Descripción generada automáticamente">
            <a:extLst>
              <a:ext uri="{FF2B5EF4-FFF2-40B4-BE49-F238E27FC236}">
                <a16:creationId xmlns:a16="http://schemas.microsoft.com/office/drawing/2014/main" id="{CF60F82E-EE72-4FCF-9CE4-A848E1ED4E4F}"/>
              </a:ext>
            </a:extLst>
          </p:cNvPr>
          <p:cNvPicPr>
            <a:picLocks noChangeAspect="1"/>
          </p:cNvPicPr>
          <p:nvPr userDrawn="1"/>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3250"/>
          <a:stretch/>
        </p:blipFill>
        <p:spPr>
          <a:xfrm>
            <a:off x="0" y="0"/>
            <a:ext cx="9144000" cy="5949280"/>
          </a:xfrm>
          <a:prstGeom prst="rect">
            <a:avLst/>
          </a:prstGeom>
        </p:spPr>
      </p:pic>
      <p:sp>
        <p:nvSpPr>
          <p:cNvPr id="45" name="Forma libre: forma 44">
            <a:extLst>
              <a:ext uri="{FF2B5EF4-FFF2-40B4-BE49-F238E27FC236}">
                <a16:creationId xmlns:a16="http://schemas.microsoft.com/office/drawing/2014/main" id="{013A9F5B-41A0-4BCC-805E-538DF23EAF55}"/>
              </a:ext>
            </a:extLst>
          </p:cNvPr>
          <p:cNvSpPr/>
          <p:nvPr userDrawn="1"/>
        </p:nvSpPr>
        <p:spPr>
          <a:xfrm rot="738492">
            <a:off x="-442574" y="3025343"/>
            <a:ext cx="8368685" cy="3249959"/>
          </a:xfrm>
          <a:custGeom>
            <a:avLst/>
            <a:gdLst>
              <a:gd name="connsiteX0" fmla="*/ 462155 w 8368685"/>
              <a:gd name="connsiteY0" fmla="*/ 2118176 h 3249959"/>
              <a:gd name="connsiteX1" fmla="*/ 709093 w 8368685"/>
              <a:gd name="connsiteY1" fmla="*/ 3249959 h 3249959"/>
              <a:gd name="connsiteX2" fmla="*/ 709093 w 8368685"/>
              <a:gd name="connsiteY2" fmla="*/ 3249959 h 3249959"/>
              <a:gd name="connsiteX3" fmla="*/ 0 w 8368685"/>
              <a:gd name="connsiteY3" fmla="*/ 0 h 3249959"/>
              <a:gd name="connsiteX4" fmla="*/ 8368685 w 8368685"/>
              <a:gd name="connsiteY4" fmla="*/ 0 h 3249959"/>
              <a:gd name="connsiteX5" fmla="*/ 111668 w 8368685"/>
              <a:gd name="connsiteY5" fmla="*/ 511803 h 324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8685" h="3249959">
                <a:moveTo>
                  <a:pt x="462155" y="2118176"/>
                </a:moveTo>
                <a:lnTo>
                  <a:pt x="709093" y="3249959"/>
                </a:lnTo>
                <a:lnTo>
                  <a:pt x="709093" y="3249959"/>
                </a:lnTo>
                <a:close/>
                <a:moveTo>
                  <a:pt x="0" y="0"/>
                </a:moveTo>
                <a:lnTo>
                  <a:pt x="8368685" y="0"/>
                </a:lnTo>
                <a:lnTo>
                  <a:pt x="111668" y="511803"/>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4" name="Forma libre: forma 43">
            <a:extLst>
              <a:ext uri="{FF2B5EF4-FFF2-40B4-BE49-F238E27FC236}">
                <a16:creationId xmlns:a16="http://schemas.microsoft.com/office/drawing/2014/main" id="{366CA665-854E-4CC1-BE3E-AEA1D573D914}"/>
              </a:ext>
            </a:extLst>
          </p:cNvPr>
          <p:cNvSpPr/>
          <p:nvPr userDrawn="1"/>
        </p:nvSpPr>
        <p:spPr>
          <a:xfrm rot="618331">
            <a:off x="-97817" y="3246983"/>
            <a:ext cx="9199428" cy="263993"/>
          </a:xfrm>
          <a:custGeom>
            <a:avLst/>
            <a:gdLst>
              <a:gd name="connsiteX0" fmla="*/ 0 w 9199428"/>
              <a:gd name="connsiteY0" fmla="*/ 0 h 263993"/>
              <a:gd name="connsiteX1" fmla="*/ 9196763 w 9199428"/>
              <a:gd name="connsiteY1" fmla="*/ 0 h 263993"/>
              <a:gd name="connsiteX2" fmla="*/ 9199428 w 9199428"/>
              <a:gd name="connsiteY2" fmla="*/ 17290 h 263993"/>
              <a:gd name="connsiteX3" fmla="*/ 48002 w 9199428"/>
              <a:gd name="connsiteY3" fmla="*/ 263993 h 263993"/>
            </a:gdLst>
            <a:ahLst/>
            <a:cxnLst>
              <a:cxn ang="0">
                <a:pos x="connsiteX0" y="connsiteY0"/>
              </a:cxn>
              <a:cxn ang="0">
                <a:pos x="connsiteX1" y="connsiteY1"/>
              </a:cxn>
              <a:cxn ang="0">
                <a:pos x="connsiteX2" y="connsiteY2"/>
              </a:cxn>
              <a:cxn ang="0">
                <a:pos x="connsiteX3" y="connsiteY3"/>
              </a:cxn>
            </a:cxnLst>
            <a:rect l="l" t="t" r="r" b="b"/>
            <a:pathLst>
              <a:path w="9199428" h="263993">
                <a:moveTo>
                  <a:pt x="0" y="0"/>
                </a:moveTo>
                <a:lnTo>
                  <a:pt x="9196763" y="0"/>
                </a:lnTo>
                <a:lnTo>
                  <a:pt x="9199428" y="17290"/>
                </a:lnTo>
                <a:lnTo>
                  <a:pt x="48002" y="2639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5FDBDE62-8E4E-4C72-A6F5-E6C1A362D933}"/>
              </a:ext>
            </a:extLst>
          </p:cNvPr>
          <p:cNvSpPr/>
          <p:nvPr userDrawn="1"/>
        </p:nvSpPr>
        <p:spPr>
          <a:xfrm rot="525679">
            <a:off x="-301913" y="3385694"/>
            <a:ext cx="9323828" cy="3249959"/>
          </a:xfrm>
          <a:custGeom>
            <a:avLst/>
            <a:gdLst>
              <a:gd name="connsiteX0" fmla="*/ 0 w 9323828"/>
              <a:gd name="connsiteY0" fmla="*/ 0 h 3249959"/>
              <a:gd name="connsiteX1" fmla="*/ 9226661 w 9323828"/>
              <a:gd name="connsiteY1" fmla="*/ 0 h 3249959"/>
              <a:gd name="connsiteX2" fmla="*/ 9323828 w 9323828"/>
              <a:gd name="connsiteY2" fmla="*/ 630475 h 3249959"/>
              <a:gd name="connsiteX3" fmla="*/ 6123942 w 9323828"/>
              <a:gd name="connsiteY3" fmla="*/ 3249959 h 3249959"/>
              <a:gd name="connsiteX4" fmla="*/ 500874 w 9323828"/>
              <a:gd name="connsiteY4" fmla="*/ 3249959 h 324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3828" h="3249959">
                <a:moveTo>
                  <a:pt x="0" y="0"/>
                </a:moveTo>
                <a:lnTo>
                  <a:pt x="9226661" y="0"/>
                </a:lnTo>
                <a:lnTo>
                  <a:pt x="9323828" y="630475"/>
                </a:lnTo>
                <a:lnTo>
                  <a:pt x="6123942" y="3249959"/>
                </a:lnTo>
                <a:lnTo>
                  <a:pt x="500874" y="3249959"/>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1" name="Forma libre: forma 40">
            <a:extLst>
              <a:ext uri="{FF2B5EF4-FFF2-40B4-BE49-F238E27FC236}">
                <a16:creationId xmlns:a16="http://schemas.microsoft.com/office/drawing/2014/main" id="{10418CF9-8860-4EA6-8FA8-1A06B1F83942}"/>
              </a:ext>
            </a:extLst>
          </p:cNvPr>
          <p:cNvSpPr/>
          <p:nvPr userDrawn="1"/>
        </p:nvSpPr>
        <p:spPr>
          <a:xfrm rot="525679">
            <a:off x="-89355" y="4416977"/>
            <a:ext cx="8514049" cy="2195260"/>
          </a:xfrm>
          <a:custGeom>
            <a:avLst/>
            <a:gdLst>
              <a:gd name="connsiteX0" fmla="*/ 0 w 8514049"/>
              <a:gd name="connsiteY0" fmla="*/ 837109 h 2195260"/>
              <a:gd name="connsiteX1" fmla="*/ 6240843 w 8514049"/>
              <a:gd name="connsiteY1" fmla="*/ 352487 h 2195260"/>
              <a:gd name="connsiteX2" fmla="*/ 6421651 w 8514049"/>
              <a:gd name="connsiteY2" fmla="*/ 196645 h 2195260"/>
              <a:gd name="connsiteX3" fmla="*/ 8514049 w 8514049"/>
              <a:gd name="connsiteY3" fmla="*/ 0 h 2195260"/>
              <a:gd name="connsiteX4" fmla="*/ 5832382 w 8514049"/>
              <a:gd name="connsiteY4" fmla="*/ 2195260 h 2195260"/>
              <a:gd name="connsiteX5" fmla="*/ 209314 w 8514049"/>
              <a:gd name="connsiteY5" fmla="*/ 2195260 h 219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4049" h="2195260">
                <a:moveTo>
                  <a:pt x="0" y="837109"/>
                </a:moveTo>
                <a:lnTo>
                  <a:pt x="6240843" y="352487"/>
                </a:lnTo>
                <a:lnTo>
                  <a:pt x="6421651" y="196645"/>
                </a:lnTo>
                <a:lnTo>
                  <a:pt x="8514049" y="0"/>
                </a:lnTo>
                <a:lnTo>
                  <a:pt x="5832382" y="2195260"/>
                </a:lnTo>
                <a:lnTo>
                  <a:pt x="209314" y="2195260"/>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18 Marcador de texto"/>
          <p:cNvSpPr>
            <a:spLocks noGrp="1"/>
          </p:cNvSpPr>
          <p:nvPr>
            <p:ph type="body" sz="quarter" idx="11" hasCustomPrompt="1"/>
          </p:nvPr>
        </p:nvSpPr>
        <p:spPr>
          <a:xfrm>
            <a:off x="384460" y="4738207"/>
            <a:ext cx="4763604" cy="576709"/>
          </a:xfrm>
          <a:prstGeom prst="rect">
            <a:avLst/>
          </a:prstGeo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a:t>Subtítulo de la presentación</a:t>
            </a:r>
          </a:p>
        </p:txBody>
      </p:sp>
      <p:sp>
        <p:nvSpPr>
          <p:cNvPr id="18" name="21 Marcador de texto"/>
          <p:cNvSpPr>
            <a:spLocks noGrp="1"/>
          </p:cNvSpPr>
          <p:nvPr>
            <p:ph type="body" sz="quarter" idx="12" hasCustomPrompt="1"/>
          </p:nvPr>
        </p:nvSpPr>
        <p:spPr>
          <a:xfrm>
            <a:off x="384460" y="5454129"/>
            <a:ext cx="4763468" cy="432742"/>
          </a:xfrm>
          <a:prstGeom prst="rect">
            <a:avLst/>
          </a:prstGeom>
        </p:spPr>
        <p:txBody>
          <a:bodyPr>
            <a:normAutofit/>
          </a:bodyPr>
          <a:lstStyle>
            <a:lvl1pPr marL="0" indent="0" algn="l">
              <a:buNone/>
              <a:defRPr sz="1350">
                <a:solidFill>
                  <a:schemeClr val="bg1"/>
                </a:solidFill>
                <a:latin typeface="Calibri" panose="020F0502020204030204" pitchFamily="34" charset="0"/>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s-ES"/>
              <a:t>Fecha</a:t>
            </a:r>
          </a:p>
        </p:txBody>
      </p:sp>
      <p:sp>
        <p:nvSpPr>
          <p:cNvPr id="19" name="18 Marcador de texto"/>
          <p:cNvSpPr>
            <a:spLocks noGrp="1"/>
          </p:cNvSpPr>
          <p:nvPr>
            <p:ph type="body" sz="quarter" idx="13" hasCustomPrompt="1"/>
          </p:nvPr>
        </p:nvSpPr>
        <p:spPr>
          <a:xfrm>
            <a:off x="384460" y="3645023"/>
            <a:ext cx="4763604" cy="1008113"/>
          </a:xfrm>
          <a:prstGeom prst="rect">
            <a:avLst/>
          </a:prstGeom>
        </p:spPr>
        <p:txBody>
          <a:bodyPr>
            <a:normAutofit/>
          </a:bodyPr>
          <a:lstStyle>
            <a:lvl1pPr marL="0" indent="0" algn="l">
              <a:spcBef>
                <a:spcPts val="300"/>
              </a:spcBef>
              <a:buNone/>
              <a:defRPr sz="2700" b="1" baseline="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dirty="0"/>
              <a:t>Título de la presentación</a:t>
            </a:r>
          </a:p>
        </p:txBody>
      </p:sp>
      <p:cxnSp>
        <p:nvCxnSpPr>
          <p:cNvPr id="34" name="Conector recto 33">
            <a:extLst>
              <a:ext uri="{FF2B5EF4-FFF2-40B4-BE49-F238E27FC236}">
                <a16:creationId xmlns:a16="http://schemas.microsoft.com/office/drawing/2014/main" id="{85337176-BD36-4C18-8450-3A72C0339CB4}"/>
              </a:ext>
            </a:extLst>
          </p:cNvPr>
          <p:cNvCxnSpPr>
            <a:cxnSpLocks/>
          </p:cNvCxnSpPr>
          <p:nvPr userDrawn="1"/>
        </p:nvCxnSpPr>
        <p:spPr>
          <a:xfrm>
            <a:off x="375658" y="4653136"/>
            <a:ext cx="478523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rma libre: forma 21">
            <a:extLst>
              <a:ext uri="{FF2B5EF4-FFF2-40B4-BE49-F238E27FC236}">
                <a16:creationId xmlns:a16="http://schemas.microsoft.com/office/drawing/2014/main" id="{F60A80F9-AB66-444B-9F10-03F73C21F701}"/>
              </a:ext>
            </a:extLst>
          </p:cNvPr>
          <p:cNvSpPr/>
          <p:nvPr userDrawn="1"/>
        </p:nvSpPr>
        <p:spPr>
          <a:xfrm rot="14536795">
            <a:off x="5470462" y="2152845"/>
            <a:ext cx="3059500" cy="6451098"/>
          </a:xfrm>
          <a:custGeom>
            <a:avLst/>
            <a:gdLst>
              <a:gd name="connsiteX0" fmla="*/ 3059500 w 3059500"/>
              <a:gd name="connsiteY0" fmla="*/ 6451098 h 6451098"/>
              <a:gd name="connsiteX1" fmla="*/ 0 w 3059500"/>
              <a:gd name="connsiteY1" fmla="*/ 4843457 h 6451098"/>
              <a:gd name="connsiteX2" fmla="*/ 793198 w 3059500"/>
              <a:gd name="connsiteY2" fmla="*/ 1446374 h 6451098"/>
              <a:gd name="connsiteX3" fmla="*/ 1553208 w 3059500"/>
              <a:gd name="connsiteY3" fmla="*/ 0 h 6451098"/>
            </a:gdLst>
            <a:ahLst/>
            <a:cxnLst>
              <a:cxn ang="0">
                <a:pos x="connsiteX0" y="connsiteY0"/>
              </a:cxn>
              <a:cxn ang="0">
                <a:pos x="connsiteX1" y="connsiteY1"/>
              </a:cxn>
              <a:cxn ang="0">
                <a:pos x="connsiteX2" y="connsiteY2"/>
              </a:cxn>
              <a:cxn ang="0">
                <a:pos x="connsiteX3" y="connsiteY3"/>
              </a:cxn>
            </a:cxnLst>
            <a:rect l="l" t="t" r="r" b="b"/>
            <a:pathLst>
              <a:path w="3059500" h="6451098">
                <a:moveTo>
                  <a:pt x="3059500" y="6451098"/>
                </a:moveTo>
                <a:lnTo>
                  <a:pt x="0" y="4843457"/>
                </a:lnTo>
                <a:lnTo>
                  <a:pt x="793198" y="1446374"/>
                </a:lnTo>
                <a:lnTo>
                  <a:pt x="1553208"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8" name="Rectángulo 27">
            <a:extLst>
              <a:ext uri="{FF2B5EF4-FFF2-40B4-BE49-F238E27FC236}">
                <a16:creationId xmlns:a16="http://schemas.microsoft.com/office/drawing/2014/main" id="{ED7DE510-7852-4BE7-A1C2-E1FFC1F1A402}"/>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800" b="1">
              <a:solidFill>
                <a:schemeClr val="bg1"/>
              </a:solidFill>
            </a:endParaRPr>
          </a:p>
        </p:txBody>
      </p:sp>
      <p:sp>
        <p:nvSpPr>
          <p:cNvPr id="29" name="CuadroTexto 15">
            <a:extLst>
              <a:ext uri="{FF2B5EF4-FFF2-40B4-BE49-F238E27FC236}">
                <a16:creationId xmlns:a16="http://schemas.microsoft.com/office/drawing/2014/main" id="{F6D5D86C-B75D-488A-8835-60821F6661A7}"/>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chemeClr val="bg1">
                    <a:lumMod val="50000"/>
                  </a:schemeClr>
                </a:solidFill>
              </a:rPr>
              <a:t>TLP: WHITE</a:t>
            </a:r>
          </a:p>
        </p:txBody>
      </p:sp>
      <p:pic>
        <p:nvPicPr>
          <p:cNvPr id="16" name="Imagen 15">
            <a:extLst>
              <a:ext uri="{FF2B5EF4-FFF2-40B4-BE49-F238E27FC236}">
                <a16:creationId xmlns:a16="http://schemas.microsoft.com/office/drawing/2014/main" id="{D167727A-97DC-4284-878D-80CE6A9E41F4}"/>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205530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cxnSp>
        <p:nvCxnSpPr>
          <p:cNvPr id="9" name="8 Conector recto"/>
          <p:cNvCxnSpPr/>
          <p:nvPr userDrawn="1"/>
        </p:nvCxnSpPr>
        <p:spPr>
          <a:xfrm>
            <a:off x="3830" y="692696"/>
            <a:ext cx="914017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1 Título"/>
          <p:cNvSpPr>
            <a:spLocks noGrp="1"/>
          </p:cNvSpPr>
          <p:nvPr>
            <p:ph type="title" hasCustomPrompt="1"/>
          </p:nvPr>
        </p:nvSpPr>
        <p:spPr>
          <a:xfrm>
            <a:off x="1" y="188641"/>
            <a:ext cx="9144000" cy="855063"/>
          </a:xfrm>
          <a:prstGeom prst="rect">
            <a:avLst/>
          </a:prstGeom>
        </p:spPr>
        <p:txBody>
          <a:bodyPr>
            <a:noAutofit/>
          </a:bodyPr>
          <a:lstStyle>
            <a:lvl1pPr algn="just">
              <a:defRPr sz="2400" b="1" cap="all" baseline="0">
                <a:solidFill>
                  <a:schemeClr val="tx2"/>
                </a:solidFill>
                <a:latin typeface="+mj-lt"/>
                <a:ea typeface="Verdana" pitchFamily="34" charset="0"/>
                <a:cs typeface="Verdana" pitchFamily="34" charset="0"/>
              </a:defRPr>
            </a:lvl1pPr>
          </a:lstStyle>
          <a:p>
            <a:pPr>
              <a:tabLst>
                <a:tab pos="2238375" algn="l"/>
              </a:tabLst>
            </a:pPr>
            <a:r>
              <a:rPr lang="es-ES" sz="2000" dirty="0">
                <a:solidFill>
                  <a:schemeClr val="tx2"/>
                </a:solidFill>
                <a:latin typeface="Arial" pitchFamily="34" charset="0"/>
                <a:cs typeface="Arial" pitchFamily="34" charset="0"/>
              </a:rPr>
              <a:t>1. Título</a:t>
            </a:r>
          </a:p>
        </p:txBody>
      </p:sp>
      <p:sp>
        <p:nvSpPr>
          <p:cNvPr id="17" name="13 Marcador de texto"/>
          <p:cNvSpPr txBox="1">
            <a:spLocks/>
          </p:cNvSpPr>
          <p:nvPr userDrawn="1"/>
        </p:nvSpPr>
        <p:spPr>
          <a:xfrm>
            <a:off x="35497" y="774231"/>
            <a:ext cx="9049417" cy="710555"/>
          </a:xfrm>
          <a:prstGeom prst="rect">
            <a:avLst/>
          </a:prstGeom>
        </p:spPr>
        <p:txBody>
          <a:bodyPr vert="horz" lIns="91440" tIns="45720" rIns="91440" bIns="45720" rtlCol="0" anchor="t" anchorCtr="0">
            <a:noAutofit/>
          </a:bodyPr>
          <a:lstStyle>
            <a:lvl1pPr marL="0" indent="0">
              <a:buNone/>
              <a:defRPr sz="2400">
                <a:latin typeface="+mj-lt"/>
                <a:ea typeface="Verdana" pitchFamily="34" charset="0"/>
                <a:cs typeface="Verdana" pitchFamily="34" charset="0"/>
              </a:defRPr>
            </a:lvl1pPr>
            <a:lvl2pPr>
              <a:buFont typeface="Wingdings" pitchFamily="2" charset="2"/>
              <a:buChar char="§"/>
              <a:defRPr sz="1800">
                <a:latin typeface="+mj-lt"/>
                <a:ea typeface="Verdana" pitchFamily="34" charset="0"/>
                <a:cs typeface="Verdana" pitchFamily="34" charset="0"/>
              </a:defRPr>
            </a:lvl2pPr>
            <a:lvl3pPr>
              <a:buFont typeface="Wingdings" pitchFamily="2" charset="2"/>
              <a:buChar char="Ø"/>
              <a:defRPr sz="1800">
                <a:latin typeface="+mj-lt"/>
                <a:ea typeface="Verdana" pitchFamily="34" charset="0"/>
                <a:cs typeface="Verdana" pitchFamily="34" charset="0"/>
              </a:defRPr>
            </a:lvl3pPr>
            <a:lvl4pPr>
              <a:buFont typeface="Arial" pitchFamily="34" charset="0"/>
              <a:buChar char="•"/>
              <a:defRPr sz="1800">
                <a:latin typeface="+mj-lt"/>
                <a:ea typeface="Verdana" pitchFamily="34" charset="0"/>
                <a:cs typeface="Verdana" pitchFamily="34" charset="0"/>
              </a:defRPr>
            </a:lvl4pPr>
            <a:lvl5pPr>
              <a:buFont typeface="Courier New" pitchFamily="49" charset="0"/>
              <a:buChar char="o"/>
              <a:defRPr sz="1800">
                <a:latin typeface="+mj-lt"/>
                <a:ea typeface="Verdana" pitchFamily="34" charset="0"/>
                <a:cs typeface="Verdana" pitchFamily="34" charset="0"/>
              </a:defRPr>
            </a:lvl5pPr>
          </a:lstStyle>
          <a:p>
            <a:pPr algn="just">
              <a:defRPr/>
            </a:pPr>
            <a:endParaRPr lang="es-ES" sz="1500" i="1" dirty="0">
              <a:solidFill>
                <a:srgbClr val="323C47"/>
              </a:solidFill>
              <a:latin typeface="Arial" panose="020B0604020202020204" pitchFamily="34" charset="0"/>
              <a:cs typeface="Arial" panose="020B0604020202020204" pitchFamily="34" charset="0"/>
            </a:endParaRPr>
          </a:p>
        </p:txBody>
      </p:sp>
      <p:sp>
        <p:nvSpPr>
          <p:cNvPr id="18" name="5 Marcador de número de diapositiva"/>
          <p:cNvSpPr>
            <a:spLocks noGrp="1"/>
          </p:cNvSpPr>
          <p:nvPr>
            <p:ph type="sldNum" sz="quarter" idx="12"/>
          </p:nvPr>
        </p:nvSpPr>
        <p:spPr>
          <a:xfrm>
            <a:off x="6902896" y="6356354"/>
            <a:ext cx="21336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solidFill>
                  <a:srgbClr val="323C47">
                    <a:tint val="75000"/>
                  </a:srgbClr>
                </a:solidFill>
              </a:rPr>
              <a:pPr/>
              <a:t>‹Nº›</a:t>
            </a:fld>
            <a:endParaRPr lang="es-ES" dirty="0">
              <a:solidFill>
                <a:srgbClr val="323C47">
                  <a:tint val="75000"/>
                </a:srgbClr>
              </a:solidFill>
            </a:endParaRPr>
          </a:p>
        </p:txBody>
      </p:sp>
      <p:sp>
        <p:nvSpPr>
          <p:cNvPr id="8" name="13 Marcador de texto"/>
          <p:cNvSpPr>
            <a:spLocks noGrp="1"/>
          </p:cNvSpPr>
          <p:nvPr>
            <p:ph type="body" sz="quarter" idx="10" hasCustomPrompt="1"/>
          </p:nvPr>
        </p:nvSpPr>
        <p:spPr>
          <a:xfrm>
            <a:off x="220333" y="1032487"/>
            <a:ext cx="8685796" cy="4392612"/>
          </a:xfrm>
          <a:prstGeom prst="rect">
            <a:avLst/>
          </a:prstGeom>
        </p:spPr>
        <p:txBody>
          <a:bodyPr/>
          <a:lstStyle>
            <a:lvl1pPr marL="0" indent="0">
              <a:buNone/>
              <a:defRPr sz="1600" i="1">
                <a:solidFill>
                  <a:schemeClr val="tx1"/>
                </a:solidFill>
                <a:latin typeface="Arial" panose="020B0604020202020204" pitchFamily="34" charset="0"/>
                <a:cs typeface="Arial" panose="020B0604020202020204" pitchFamily="34" charset="0"/>
              </a:defRPr>
            </a:lvl1pPr>
            <a:lvl2pPr>
              <a:buFont typeface="Wingdings" pitchFamily="2" charset="2"/>
              <a:buChar char="§"/>
              <a:defRPr sz="2800"/>
            </a:lvl2pPr>
            <a:lvl3pPr>
              <a:buFont typeface="Wingdings" pitchFamily="2" charset="2"/>
              <a:buChar char="Ø"/>
              <a:defRPr sz="2400"/>
            </a:lvl3pPr>
            <a:lvl4pPr>
              <a:buFont typeface="Arial" pitchFamily="34" charset="0"/>
              <a:buChar char="•"/>
              <a:defRPr sz="2000"/>
            </a:lvl4pPr>
            <a:lvl5pPr>
              <a:buFont typeface="Courier New" pitchFamily="49" charset="0"/>
              <a:buChar char="o"/>
              <a:defRPr sz="1800"/>
            </a:lvl5pPr>
          </a:lstStyle>
          <a:p>
            <a:pPr lvl="0"/>
            <a:r>
              <a:rPr lang="es-ES" dirty="0"/>
              <a:t>Texto</a:t>
            </a:r>
          </a:p>
        </p:txBody>
      </p:sp>
      <p:pic>
        <p:nvPicPr>
          <p:cNvPr id="10" name="Imagen 9">
            <a:extLst>
              <a:ext uri="{FF2B5EF4-FFF2-40B4-BE49-F238E27FC236}">
                <a16:creationId xmlns:a16="http://schemas.microsoft.com/office/drawing/2014/main" id="{42269489-8033-4D5F-B26B-BC64E9AC2D3A}"/>
              </a:ext>
            </a:extLst>
          </p:cNvPr>
          <p:cNvPicPr>
            <a:picLocks noChangeAspect="1"/>
          </p:cNvPicPr>
          <p:nvPr userDrawn="1"/>
        </p:nvPicPr>
        <p:blipFill>
          <a:blip r:embed="rId2"/>
          <a:srcRect/>
          <a:stretch/>
        </p:blipFill>
        <p:spPr>
          <a:xfrm>
            <a:off x="4700965" y="6390482"/>
            <a:ext cx="1473188" cy="265992"/>
          </a:xfrm>
          <a:prstGeom prst="rect">
            <a:avLst/>
          </a:prstGeom>
        </p:spPr>
      </p:pic>
    </p:spTree>
    <p:extLst>
      <p:ext uri="{BB962C8B-B14F-4D97-AF65-F5344CB8AC3E}">
        <p14:creationId xmlns:p14="http://schemas.microsoft.com/office/powerpoint/2010/main" val="18030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Índice">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4051446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Forma libre: forma 40">
            <a:extLst>
              <a:ext uri="{FF2B5EF4-FFF2-40B4-BE49-F238E27FC236}">
                <a16:creationId xmlns:a16="http://schemas.microsoft.com/office/drawing/2014/main" id="{AF6F07A7-7B1F-4991-8CB9-A3234572F24D}"/>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D757F954-3FA8-4895-94D3-2A3BF7120129}"/>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sp>
        <p:nvSpPr>
          <p:cNvPr id="24" name="Forma libre: forma 23">
            <a:extLst>
              <a:ext uri="{FF2B5EF4-FFF2-40B4-BE49-F238E27FC236}">
                <a16:creationId xmlns:a16="http://schemas.microsoft.com/office/drawing/2014/main" id="{58AACA53-106B-4472-9D00-ECA91BC25551}"/>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7" name="Forma libre: forma 36">
            <a:extLst>
              <a:ext uri="{FF2B5EF4-FFF2-40B4-BE49-F238E27FC236}">
                <a16:creationId xmlns:a16="http://schemas.microsoft.com/office/drawing/2014/main" id="{45145C93-3CB9-42B5-AB02-012CAD888E4C}"/>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0" name="Forma libre: forma 19">
            <a:extLst>
              <a:ext uri="{FF2B5EF4-FFF2-40B4-BE49-F238E27FC236}">
                <a16:creationId xmlns:a16="http://schemas.microsoft.com/office/drawing/2014/main" id="{32852021-F90F-422A-B58C-81A3D08D2C09}"/>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2" name="Rectángulo 11">
            <a:extLst>
              <a:ext uri="{FF2B5EF4-FFF2-40B4-BE49-F238E27FC236}">
                <a16:creationId xmlns:a16="http://schemas.microsoft.com/office/drawing/2014/main" id="{A6F782F7-818F-41CB-9698-E011E26EB501}"/>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800" b="1">
              <a:solidFill>
                <a:schemeClr val="bg1"/>
              </a:solidFill>
            </a:endParaRPr>
          </a:p>
        </p:txBody>
      </p:sp>
      <p:sp>
        <p:nvSpPr>
          <p:cNvPr id="13" name="CuadroTexto 15">
            <a:extLst>
              <a:ext uri="{FF2B5EF4-FFF2-40B4-BE49-F238E27FC236}">
                <a16:creationId xmlns:a16="http://schemas.microsoft.com/office/drawing/2014/main" id="{8AB4082F-01B3-4293-A708-AF3349C61ED5}"/>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chemeClr val="bg1">
                    <a:lumMod val="50000"/>
                  </a:schemeClr>
                </a:solidFill>
              </a:rPr>
              <a:t>TLP: WHITE</a:t>
            </a:r>
          </a:p>
        </p:txBody>
      </p:sp>
      <p:pic>
        <p:nvPicPr>
          <p:cNvPr id="11" name="Imagen 10">
            <a:extLst>
              <a:ext uri="{FF2B5EF4-FFF2-40B4-BE49-F238E27FC236}">
                <a16:creationId xmlns:a16="http://schemas.microsoft.com/office/drawing/2014/main" id="{94E0D883-CBB3-4938-879E-3469C0F0628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227774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ción">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519677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95" imgH="394" progId="TCLayout.ActiveDocument.1">
                  <p:embed/>
                </p:oleObj>
              </mc:Choice>
              <mc:Fallback>
                <p:oleObj name="Diapositiva de think-cell" r:id="rId4" imgW="395" imgH="394" progId="TCLayout.ActiveDocument.1">
                  <p:embed/>
                  <p:pic>
                    <p:nvPicPr>
                      <p:cNvPr id="3" name="Objeto 2" hidden="1">
                        <a:extLst>
                          <a:ext uri="{FF2B5EF4-FFF2-40B4-BE49-F238E27FC236}">
                            <a16:creationId xmlns:a16="http://schemas.microsoft.com/office/drawing/2014/main" id="{84E62079-D18D-4018-A12B-BDD165DE829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id="{53F74CFE-774D-43F8-BCA3-F1244456F26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s-ES" sz="2000" b="1" i="0" baseline="0" dirty="0">
              <a:latin typeface="Calibri" panose="020F0502020204030204" pitchFamily="34" charset="0"/>
              <a:ea typeface="+mj-ea"/>
              <a:cs typeface="+mj-cs"/>
              <a:sym typeface="Calibri" panose="020F0502020204030204" pitchFamily="34" charset="0"/>
            </a:endParaRPr>
          </a:p>
        </p:txBody>
      </p:sp>
      <p:sp>
        <p:nvSpPr>
          <p:cNvPr id="9" name="Content Placeholder 2">
            <a:extLst>
              <a:ext uri="{FF2B5EF4-FFF2-40B4-BE49-F238E27FC236}">
                <a16:creationId xmlns:a16="http://schemas.microsoft.com/office/drawing/2014/main" id="{E86846D9-1D55-4859-BFE1-A59DBB33D62F}"/>
              </a:ext>
            </a:extLst>
          </p:cNvPr>
          <p:cNvSpPr>
            <a:spLocks noGrp="1"/>
          </p:cNvSpPr>
          <p:nvPr>
            <p:ph idx="1" hasCustomPrompt="1"/>
          </p:nvPr>
        </p:nvSpPr>
        <p:spPr>
          <a:xfrm>
            <a:off x="351619" y="1916832"/>
            <a:ext cx="8335179" cy="438912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es-ES" dirty="0"/>
              <a:t>Haga clic para modificar el estilo de texto del patrón</a:t>
            </a:r>
          </a:p>
          <a:p>
            <a:pPr lvl="1" eaLnBrk="1" latinLnBrk="0" hangingPunct="1"/>
            <a:r>
              <a:rPr lang="es-ES" dirty="0"/>
              <a:t>Segundo nivel</a:t>
            </a:r>
          </a:p>
          <a:p>
            <a:pPr lvl="2" eaLnBrk="1" latinLnBrk="0" hangingPunct="1"/>
            <a:r>
              <a:rPr lang="es-ES" dirty="0"/>
              <a:t>Tercer nivel</a:t>
            </a:r>
          </a:p>
          <a:p>
            <a:pPr lvl="3" eaLnBrk="1" latinLnBrk="0" hangingPunct="1"/>
            <a:r>
              <a:rPr lang="es-ES" dirty="0"/>
              <a:t>Cuarto nivel</a:t>
            </a:r>
          </a:p>
          <a:p>
            <a:pPr lvl="4" eaLnBrk="1" latinLnBrk="0" hangingPunct="1"/>
            <a:r>
              <a:rPr lang="es-ES" dirty="0"/>
              <a:t>Quinto nivel</a:t>
            </a:r>
            <a:endParaRPr kumimoji="0" lang="en-US" dirty="0"/>
          </a:p>
        </p:txBody>
      </p:sp>
      <p:sp>
        <p:nvSpPr>
          <p:cNvPr id="11" name="Content Placeholder 2">
            <a:extLst>
              <a:ext uri="{FF2B5EF4-FFF2-40B4-BE49-F238E27FC236}">
                <a16:creationId xmlns:a16="http://schemas.microsoft.com/office/drawing/2014/main" id="{A15C72D9-F988-4AB8-B723-B34FC7EEF506}"/>
              </a:ext>
            </a:extLst>
          </p:cNvPr>
          <p:cNvSpPr>
            <a:spLocks noGrp="1"/>
          </p:cNvSpPr>
          <p:nvPr>
            <p:ph idx="10" hasCustomPrompt="1"/>
          </p:nvPr>
        </p:nvSpPr>
        <p:spPr>
          <a:xfrm>
            <a:off x="351620" y="935464"/>
            <a:ext cx="8335179" cy="738664"/>
          </a:xfrm>
        </p:spPr>
        <p:txBody>
          <a:bodyPr/>
          <a:lstStyle>
            <a:lvl1pPr>
              <a:buNone/>
              <a:defRPr sz="1400">
                <a:latin typeface="Calibri" panose="020F0502020204030204" pitchFamily="34" charset="0"/>
                <a:cs typeface="Calibri" panose="020F0502020204030204" pitchFamily="34" charset="0"/>
              </a:defRPr>
            </a:lvl1pPr>
            <a:lvl2pPr>
              <a:buNone/>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eaLnBrk="1" latinLnBrk="0" hangingPunct="1"/>
            <a:r>
              <a:rPr lang="es-ES" dirty="0"/>
              <a:t>Haga clic para modificar el estilo de texto del patrón</a:t>
            </a:r>
          </a:p>
        </p:txBody>
      </p:sp>
      <p:sp>
        <p:nvSpPr>
          <p:cNvPr id="37" name="Forma libre: forma 36">
            <a:extLst>
              <a:ext uri="{FF2B5EF4-FFF2-40B4-BE49-F238E27FC236}">
                <a16:creationId xmlns:a16="http://schemas.microsoft.com/office/drawing/2014/main" id="{E2E73D8F-5D29-447B-9E76-6B659A3C6A41}"/>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8" name="Forma libre: forma 37">
            <a:extLst>
              <a:ext uri="{FF2B5EF4-FFF2-40B4-BE49-F238E27FC236}">
                <a16:creationId xmlns:a16="http://schemas.microsoft.com/office/drawing/2014/main" id="{FD1C8F31-B638-4D58-8796-826FB0893EF8}"/>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sp>
        <p:nvSpPr>
          <p:cNvPr id="39" name="Forma libre: forma 38">
            <a:extLst>
              <a:ext uri="{FF2B5EF4-FFF2-40B4-BE49-F238E27FC236}">
                <a16:creationId xmlns:a16="http://schemas.microsoft.com/office/drawing/2014/main" id="{B6F5AAA1-BF41-4371-8E80-30F5317E26FF}"/>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0" name="Forma libre: forma 39">
            <a:extLst>
              <a:ext uri="{FF2B5EF4-FFF2-40B4-BE49-F238E27FC236}">
                <a16:creationId xmlns:a16="http://schemas.microsoft.com/office/drawing/2014/main" id="{A256426E-39C1-480F-8893-51511B7F7BB6}"/>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41" name="Forma libre: forma 40">
            <a:extLst>
              <a:ext uri="{FF2B5EF4-FFF2-40B4-BE49-F238E27FC236}">
                <a16:creationId xmlns:a16="http://schemas.microsoft.com/office/drawing/2014/main" id="{2D43060D-A98B-464D-A050-76EB4A80CBC5}"/>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9" name="Título 1">
            <a:extLst>
              <a:ext uri="{FF2B5EF4-FFF2-40B4-BE49-F238E27FC236}">
                <a16:creationId xmlns:a16="http://schemas.microsoft.com/office/drawing/2014/main" id="{8E6A21A6-EB96-426D-9233-3E6A43A133E1}"/>
              </a:ext>
            </a:extLst>
          </p:cNvPr>
          <p:cNvSpPr>
            <a:spLocks noGrp="1"/>
          </p:cNvSpPr>
          <p:nvPr>
            <p:ph type="title" hasCustomPrompt="1"/>
          </p:nvPr>
        </p:nvSpPr>
        <p:spPr>
          <a:xfrm>
            <a:off x="59634" y="-274036"/>
            <a:ext cx="8865122" cy="1143000"/>
          </a:xfrm>
        </p:spPr>
        <p:txBody>
          <a:bodyPr>
            <a:normAutofit/>
          </a:bodyPr>
          <a:lstStyle>
            <a:lvl1pPr algn="l">
              <a:defRPr sz="2000" b="1">
                <a:solidFill>
                  <a:schemeClr val="bg1"/>
                </a:solidFill>
              </a:defRPr>
            </a:lvl1pPr>
          </a:lstStyle>
          <a:p>
            <a:r>
              <a:rPr lang="es-ES" dirty="0"/>
              <a:t>HAGA CLIC PARA MODIFICAR EL ESTILO DE TÍTULO DEL PATRÓN</a:t>
            </a:r>
          </a:p>
        </p:txBody>
      </p:sp>
      <p:sp>
        <p:nvSpPr>
          <p:cNvPr id="21" name="5 Marcador de número de diapositiva">
            <a:extLst>
              <a:ext uri="{FF2B5EF4-FFF2-40B4-BE49-F238E27FC236}">
                <a16:creationId xmlns:a16="http://schemas.microsoft.com/office/drawing/2014/main" id="{DF893BE7-590E-4A33-B8B8-FD3D8B2361D8}"/>
              </a:ext>
            </a:extLst>
          </p:cNvPr>
          <p:cNvSpPr>
            <a:spLocks noGrp="1"/>
          </p:cNvSpPr>
          <p:nvPr>
            <p:ph type="sldNum" sz="quarter" idx="12"/>
          </p:nvPr>
        </p:nvSpPr>
        <p:spPr>
          <a:xfrm>
            <a:off x="6382139"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dirty="0"/>
          </a:p>
        </p:txBody>
      </p:sp>
      <p:sp>
        <p:nvSpPr>
          <p:cNvPr id="17" name="Rectángulo 16">
            <a:extLst>
              <a:ext uri="{FF2B5EF4-FFF2-40B4-BE49-F238E27FC236}">
                <a16:creationId xmlns:a16="http://schemas.microsoft.com/office/drawing/2014/main" id="{051B0031-1CD9-45F0-8E7E-8961853A66F6}"/>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800" b="1">
              <a:solidFill>
                <a:schemeClr val="bg1"/>
              </a:solidFill>
            </a:endParaRPr>
          </a:p>
        </p:txBody>
      </p:sp>
      <p:sp>
        <p:nvSpPr>
          <p:cNvPr id="18" name="CuadroTexto 15">
            <a:extLst>
              <a:ext uri="{FF2B5EF4-FFF2-40B4-BE49-F238E27FC236}">
                <a16:creationId xmlns:a16="http://schemas.microsoft.com/office/drawing/2014/main" id="{D88EF1E2-F16C-477C-9669-008681EB6099}"/>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chemeClr val="bg1">
                    <a:lumMod val="50000"/>
                  </a:schemeClr>
                </a:solidFill>
              </a:rPr>
              <a:t>TLP: WHITE</a:t>
            </a:r>
          </a:p>
        </p:txBody>
      </p:sp>
      <p:pic>
        <p:nvPicPr>
          <p:cNvPr id="16" name="Imagen 15">
            <a:extLst>
              <a:ext uri="{FF2B5EF4-FFF2-40B4-BE49-F238E27FC236}">
                <a16:creationId xmlns:a16="http://schemas.microsoft.com/office/drawing/2014/main" id="{81E2A725-5E85-4102-8CA3-9F04BDDE2850}"/>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161594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racias por su atención">
    <p:spTree>
      <p:nvGrpSpPr>
        <p:cNvPr id="1" name=""/>
        <p:cNvGrpSpPr/>
        <p:nvPr/>
      </p:nvGrpSpPr>
      <p:grpSpPr>
        <a:xfrm>
          <a:off x="0" y="0"/>
          <a:ext cx="0" cy="0"/>
          <a:chOff x="0" y="0"/>
          <a:chExt cx="0" cy="0"/>
        </a:xfrm>
      </p:grpSpPr>
      <p:graphicFrame>
        <p:nvGraphicFramePr>
          <p:cNvPr id="24" name="Objeto 23" hidden="1">
            <a:extLst>
              <a:ext uri="{FF2B5EF4-FFF2-40B4-BE49-F238E27FC236}">
                <a16:creationId xmlns:a16="http://schemas.microsoft.com/office/drawing/2014/main" id="{81D7397D-C91D-41A4-A686-41955D1D97A2}"/>
              </a:ext>
            </a:extLst>
          </p:cNvPr>
          <p:cNvGraphicFramePr>
            <a:graphicFrameLocks noChangeAspect="1"/>
          </p:cNvGraphicFramePr>
          <p:nvPr userDrawn="1">
            <p:custDataLst>
              <p:tags r:id="rId1"/>
            </p:custDataLst>
            <p:extLst>
              <p:ext uri="{D42A27DB-BD31-4B8C-83A1-F6EECF244321}">
                <p14:modId xmlns:p14="http://schemas.microsoft.com/office/powerpoint/2010/main" val="1471685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5" name="Forma libre: forma 34">
            <a:extLst>
              <a:ext uri="{FF2B5EF4-FFF2-40B4-BE49-F238E27FC236}">
                <a16:creationId xmlns:a16="http://schemas.microsoft.com/office/drawing/2014/main" id="{2A35B54A-82A2-4A6F-9F50-93AD981FF25F}"/>
              </a:ext>
            </a:extLst>
          </p:cNvPr>
          <p:cNvSpPr/>
          <p:nvPr userDrawn="1"/>
        </p:nvSpPr>
        <p:spPr>
          <a:xfrm rot="2653743">
            <a:off x="5292922" y="1458956"/>
            <a:ext cx="4593994" cy="263354"/>
          </a:xfrm>
          <a:custGeom>
            <a:avLst/>
            <a:gdLst>
              <a:gd name="connsiteX0" fmla="*/ 1281653 w 4593994"/>
              <a:gd name="connsiteY0" fmla="*/ 0 h 263354"/>
              <a:gd name="connsiteX1" fmla="*/ 4337634 w 4593994"/>
              <a:gd name="connsiteY1" fmla="*/ 0 h 263354"/>
              <a:gd name="connsiteX2" fmla="*/ 4426355 w 4593994"/>
              <a:gd name="connsiteY2" fmla="*/ 91142 h 263354"/>
              <a:gd name="connsiteX3" fmla="*/ 0 w 4593994"/>
              <a:gd name="connsiteY3" fmla="*/ 0 h 263354"/>
              <a:gd name="connsiteX4" fmla="*/ 16 w 4593994"/>
              <a:gd name="connsiteY4" fmla="*/ 0 h 263354"/>
              <a:gd name="connsiteX5" fmla="*/ 4593994 w 4593994"/>
              <a:gd name="connsiteY5" fmla="*/ 263353 h 263354"/>
              <a:gd name="connsiteX6" fmla="*/ 4593994 w 4593994"/>
              <a:gd name="connsiteY6" fmla="*/ 263354 h 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3994" h="263354">
                <a:moveTo>
                  <a:pt x="1281653" y="0"/>
                </a:moveTo>
                <a:lnTo>
                  <a:pt x="4337634" y="0"/>
                </a:lnTo>
                <a:lnTo>
                  <a:pt x="4426355" y="91142"/>
                </a:lnTo>
                <a:close/>
                <a:moveTo>
                  <a:pt x="0" y="0"/>
                </a:moveTo>
                <a:lnTo>
                  <a:pt x="16" y="0"/>
                </a:lnTo>
                <a:lnTo>
                  <a:pt x="4593994" y="263353"/>
                </a:lnTo>
                <a:lnTo>
                  <a:pt x="4593994" y="263354"/>
                </a:lnTo>
                <a:close/>
              </a:path>
            </a:pathLst>
          </a:cu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34" name="Forma libre: forma 33">
            <a:extLst>
              <a:ext uri="{FF2B5EF4-FFF2-40B4-BE49-F238E27FC236}">
                <a16:creationId xmlns:a16="http://schemas.microsoft.com/office/drawing/2014/main" id="{735770AD-F899-4F63-9F59-3C47D5BFE539}"/>
              </a:ext>
            </a:extLst>
          </p:cNvPr>
          <p:cNvSpPr/>
          <p:nvPr userDrawn="1"/>
        </p:nvSpPr>
        <p:spPr>
          <a:xfrm rot="2753350">
            <a:off x="5425189" y="1545628"/>
            <a:ext cx="4456081" cy="167283"/>
          </a:xfrm>
          <a:custGeom>
            <a:avLst/>
            <a:gdLst>
              <a:gd name="connsiteX0" fmla="*/ 39933 w 4456081"/>
              <a:gd name="connsiteY0" fmla="*/ 0 h 167283"/>
              <a:gd name="connsiteX1" fmla="*/ 4283524 w 4456081"/>
              <a:gd name="connsiteY1" fmla="*/ 1 h 167283"/>
              <a:gd name="connsiteX2" fmla="*/ 4456081 w 4456081"/>
              <a:gd name="connsiteY2" fmla="*/ 167283 h 167283"/>
              <a:gd name="connsiteX3" fmla="*/ 0 w 4456081"/>
              <a:gd name="connsiteY3" fmla="*/ 41193 h 167283"/>
            </a:gdLst>
            <a:ahLst/>
            <a:cxnLst>
              <a:cxn ang="0">
                <a:pos x="connsiteX0" y="connsiteY0"/>
              </a:cxn>
              <a:cxn ang="0">
                <a:pos x="connsiteX1" y="connsiteY1"/>
              </a:cxn>
              <a:cxn ang="0">
                <a:pos x="connsiteX2" y="connsiteY2"/>
              </a:cxn>
              <a:cxn ang="0">
                <a:pos x="connsiteX3" y="connsiteY3"/>
              </a:cxn>
            </a:cxnLst>
            <a:rect l="l" t="t" r="r" b="b"/>
            <a:pathLst>
              <a:path w="4456081" h="167283">
                <a:moveTo>
                  <a:pt x="39933" y="0"/>
                </a:moveTo>
                <a:lnTo>
                  <a:pt x="4283524" y="1"/>
                </a:lnTo>
                <a:lnTo>
                  <a:pt x="4456081" y="167283"/>
                </a:lnTo>
                <a:lnTo>
                  <a:pt x="0" y="41193"/>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9" name="Forma libre: forma 28">
            <a:extLst>
              <a:ext uri="{FF2B5EF4-FFF2-40B4-BE49-F238E27FC236}">
                <a16:creationId xmlns:a16="http://schemas.microsoft.com/office/drawing/2014/main" id="{188B82AC-2450-4084-8C3C-2B90D1710E50}"/>
              </a:ext>
            </a:extLst>
          </p:cNvPr>
          <p:cNvSpPr/>
          <p:nvPr userDrawn="1"/>
        </p:nvSpPr>
        <p:spPr>
          <a:xfrm rot="2850599">
            <a:off x="-1172268" y="-94272"/>
            <a:ext cx="11248272" cy="7246564"/>
          </a:xfrm>
          <a:custGeom>
            <a:avLst/>
            <a:gdLst>
              <a:gd name="connsiteX0" fmla="*/ 0 w 11248272"/>
              <a:gd name="connsiteY0" fmla="*/ 4538508 h 7246564"/>
              <a:gd name="connsiteX1" fmla="*/ 4157322 w 11248272"/>
              <a:gd name="connsiteY1" fmla="*/ 0 h 7246564"/>
              <a:gd name="connsiteX2" fmla="*/ 8615189 w 11248272"/>
              <a:gd name="connsiteY2" fmla="*/ 0 h 7246564"/>
              <a:gd name="connsiteX3" fmla="*/ 11248272 w 11248272"/>
              <a:gd name="connsiteY3" fmla="*/ 2411933 h 7246564"/>
              <a:gd name="connsiteX4" fmla="*/ 6819699 w 11248272"/>
              <a:gd name="connsiteY4" fmla="*/ 7246564 h 7246564"/>
              <a:gd name="connsiteX5" fmla="*/ 2956357 w 11248272"/>
              <a:gd name="connsiteY5" fmla="*/ 7246564 h 724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8272" h="7246564">
                <a:moveTo>
                  <a:pt x="0" y="4538508"/>
                </a:moveTo>
                <a:lnTo>
                  <a:pt x="4157322" y="0"/>
                </a:lnTo>
                <a:lnTo>
                  <a:pt x="8615189" y="0"/>
                </a:lnTo>
                <a:lnTo>
                  <a:pt x="11248272" y="2411933"/>
                </a:lnTo>
                <a:lnTo>
                  <a:pt x="6819699" y="7246564"/>
                </a:lnTo>
                <a:lnTo>
                  <a:pt x="2956357" y="7246564"/>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3BF9DB07-1B7F-40C9-BB65-CA527B8E08D8}"/>
              </a:ext>
            </a:extLst>
          </p:cNvPr>
          <p:cNvSpPr/>
          <p:nvPr userDrawn="1"/>
        </p:nvSpPr>
        <p:spPr>
          <a:xfrm rot="2850599">
            <a:off x="-2432127" y="2796095"/>
            <a:ext cx="9663014" cy="3076225"/>
          </a:xfrm>
          <a:custGeom>
            <a:avLst/>
            <a:gdLst>
              <a:gd name="connsiteX0" fmla="*/ 0 w 9663014"/>
              <a:gd name="connsiteY0" fmla="*/ 395965 h 3076225"/>
              <a:gd name="connsiteX1" fmla="*/ 34391 w 9663014"/>
              <a:gd name="connsiteY1" fmla="*/ 358421 h 3076225"/>
              <a:gd name="connsiteX2" fmla="*/ 9663014 w 9663014"/>
              <a:gd name="connsiteY2" fmla="*/ 0 h 3076225"/>
              <a:gd name="connsiteX3" fmla="*/ 6845160 w 9663014"/>
              <a:gd name="connsiteY3" fmla="*/ 3076224 h 3076225"/>
              <a:gd name="connsiteX4" fmla="*/ 2926014 w 9663014"/>
              <a:gd name="connsiteY4" fmla="*/ 3076225 h 30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014" h="3076225">
                <a:moveTo>
                  <a:pt x="0" y="395965"/>
                </a:moveTo>
                <a:lnTo>
                  <a:pt x="34391" y="358421"/>
                </a:lnTo>
                <a:lnTo>
                  <a:pt x="9663014" y="0"/>
                </a:lnTo>
                <a:lnTo>
                  <a:pt x="6845160" y="3076224"/>
                </a:lnTo>
                <a:lnTo>
                  <a:pt x="2926014" y="3076225"/>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9" name="Slide Number Placeholder 17">
            <a:extLst>
              <a:ext uri="{FF2B5EF4-FFF2-40B4-BE49-F238E27FC236}">
                <a16:creationId xmlns:a16="http://schemas.microsoft.com/office/drawing/2014/main" id="{4B31578C-2837-45C4-B575-B7C58CDB8FEB}"/>
              </a:ext>
            </a:extLst>
          </p:cNvPr>
          <p:cNvSpPr>
            <a:spLocks noGrp="1"/>
          </p:cNvSpPr>
          <p:nvPr>
            <p:ph type="sldNum" sz="quarter" idx="4"/>
          </p:nvPr>
        </p:nvSpPr>
        <p:spPr>
          <a:xfrm>
            <a:off x="8564716" y="6309320"/>
            <a:ext cx="360040" cy="365125"/>
          </a:xfrm>
          <a:prstGeom prst="rect">
            <a:avLst/>
          </a:prstGeom>
        </p:spPr>
        <p:txBody>
          <a:bodyPr vert="horz" lIns="0" tIns="0" rIns="0" bIns="0" anchor="b"/>
          <a:lstStyle>
            <a:lvl1pPr algn="r" eaLnBrk="1" latinLnBrk="0" hangingPunct="1">
              <a:defRPr kumimoji="0" sz="1050">
                <a:solidFill>
                  <a:schemeClr val="tx1"/>
                </a:solidFill>
                <a:latin typeface="Arial" panose="020B0604020202020204" pitchFamily="34" charset="0"/>
                <a:cs typeface="Arial" panose="020B0604020202020204" pitchFamily="34" charset="0"/>
              </a:defRPr>
            </a:lvl1pPr>
          </a:lstStyle>
          <a:p>
            <a:fld id="{BCECDAE5-3B81-401B-AAD2-D1C88E068655}" type="slidenum">
              <a:rPr lang="es-ES" smtClean="0"/>
              <a:pPr/>
              <a:t>‹Nº›</a:t>
            </a:fld>
            <a:endParaRPr lang="es-ES" dirty="0"/>
          </a:p>
        </p:txBody>
      </p:sp>
      <p:sp>
        <p:nvSpPr>
          <p:cNvPr id="12" name="Rectángulo 11">
            <a:extLst>
              <a:ext uri="{FF2B5EF4-FFF2-40B4-BE49-F238E27FC236}">
                <a16:creationId xmlns:a16="http://schemas.microsoft.com/office/drawing/2014/main" id="{2F6C803D-0EF7-4A92-A207-A532513869B9}"/>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sz="1800" b="1">
              <a:solidFill>
                <a:schemeClr val="bg1"/>
              </a:solidFill>
            </a:endParaRPr>
          </a:p>
        </p:txBody>
      </p:sp>
      <p:sp>
        <p:nvSpPr>
          <p:cNvPr id="13" name="CuadroTexto 15">
            <a:extLst>
              <a:ext uri="{FF2B5EF4-FFF2-40B4-BE49-F238E27FC236}">
                <a16:creationId xmlns:a16="http://schemas.microsoft.com/office/drawing/2014/main" id="{3271879A-03EE-4E26-A2C8-F2D14DEFB96B}"/>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chemeClr val="bg1">
                    <a:lumMod val="50000"/>
                  </a:schemeClr>
                </a:solidFill>
              </a:rPr>
              <a:t>TLP: WHITE</a:t>
            </a:r>
          </a:p>
        </p:txBody>
      </p:sp>
      <p:pic>
        <p:nvPicPr>
          <p:cNvPr id="11" name="Imagen 10">
            <a:extLst>
              <a:ext uri="{FF2B5EF4-FFF2-40B4-BE49-F238E27FC236}">
                <a16:creationId xmlns:a16="http://schemas.microsoft.com/office/drawing/2014/main" id="{44DAAB30-FED5-425F-A786-124479237AC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274682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cxnSp>
        <p:nvCxnSpPr>
          <p:cNvPr id="9" name="8 Conector recto"/>
          <p:cNvCxnSpPr/>
          <p:nvPr userDrawn="1"/>
        </p:nvCxnSpPr>
        <p:spPr>
          <a:xfrm>
            <a:off x="3830" y="692696"/>
            <a:ext cx="914017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1 Título"/>
          <p:cNvSpPr>
            <a:spLocks noGrp="1"/>
          </p:cNvSpPr>
          <p:nvPr>
            <p:ph type="title" hasCustomPrompt="1"/>
          </p:nvPr>
        </p:nvSpPr>
        <p:spPr>
          <a:xfrm>
            <a:off x="1" y="188641"/>
            <a:ext cx="9144000" cy="855063"/>
          </a:xfrm>
          <a:prstGeom prst="rect">
            <a:avLst/>
          </a:prstGeom>
        </p:spPr>
        <p:txBody>
          <a:bodyPr>
            <a:noAutofit/>
          </a:bodyPr>
          <a:lstStyle>
            <a:lvl1pPr algn="just">
              <a:tabLst>
                <a:tab pos="2066244" algn="l"/>
              </a:tabLst>
              <a:defRPr sz="2215" b="1" cap="all" baseline="0">
                <a:solidFill>
                  <a:schemeClr val="tx2"/>
                </a:solidFill>
                <a:latin typeface="+mj-lt"/>
                <a:ea typeface="Verdana" pitchFamily="34" charset="0"/>
                <a:cs typeface="Verdana" pitchFamily="34" charset="0"/>
              </a:defRPr>
            </a:lvl1pPr>
          </a:lstStyle>
          <a:p>
            <a:pPr>
              <a:tabLst>
                <a:tab pos="2238375" algn="l"/>
              </a:tabLst>
            </a:pPr>
            <a:r>
              <a:rPr lang="es-ES" sz="1846" dirty="0">
                <a:solidFill>
                  <a:schemeClr val="tx2"/>
                </a:solidFill>
                <a:latin typeface="Arial" pitchFamily="34" charset="0"/>
                <a:cs typeface="Arial" pitchFamily="34" charset="0"/>
              </a:rPr>
              <a:t>1. Título</a:t>
            </a:r>
          </a:p>
        </p:txBody>
      </p:sp>
      <p:sp>
        <p:nvSpPr>
          <p:cNvPr id="17" name="13 Marcador de texto"/>
          <p:cNvSpPr txBox="1">
            <a:spLocks/>
          </p:cNvSpPr>
          <p:nvPr userDrawn="1"/>
        </p:nvSpPr>
        <p:spPr>
          <a:xfrm>
            <a:off x="35497" y="774231"/>
            <a:ext cx="9049417" cy="710555"/>
          </a:xfrm>
          <a:prstGeom prst="rect">
            <a:avLst/>
          </a:prstGeom>
        </p:spPr>
        <p:txBody>
          <a:bodyPr vert="horz" lIns="84406" tIns="42203" rIns="84406" bIns="42203" rtlCol="0" anchor="t" anchorCtr="0">
            <a:noAutofit/>
          </a:bodyPr>
          <a:lstStyle>
            <a:lvl1pPr marL="0" indent="0">
              <a:buNone/>
              <a:defRPr sz="2400">
                <a:latin typeface="+mj-lt"/>
                <a:ea typeface="Verdana" pitchFamily="34" charset="0"/>
                <a:cs typeface="Verdana" pitchFamily="34" charset="0"/>
              </a:defRPr>
            </a:lvl1pPr>
            <a:lvl2pPr>
              <a:buFont typeface="Wingdings" pitchFamily="2" charset="2"/>
              <a:buChar char="§"/>
              <a:defRPr sz="1800">
                <a:latin typeface="+mj-lt"/>
                <a:ea typeface="Verdana" pitchFamily="34" charset="0"/>
                <a:cs typeface="Verdana" pitchFamily="34" charset="0"/>
              </a:defRPr>
            </a:lvl2pPr>
            <a:lvl3pPr>
              <a:buFont typeface="Wingdings" pitchFamily="2" charset="2"/>
              <a:buChar char="Ø"/>
              <a:defRPr sz="1800">
                <a:latin typeface="+mj-lt"/>
                <a:ea typeface="Verdana" pitchFamily="34" charset="0"/>
                <a:cs typeface="Verdana" pitchFamily="34" charset="0"/>
              </a:defRPr>
            </a:lvl3pPr>
            <a:lvl4pPr>
              <a:buFont typeface="Arial" pitchFamily="34" charset="0"/>
              <a:buChar char="•"/>
              <a:defRPr sz="1800">
                <a:latin typeface="+mj-lt"/>
                <a:ea typeface="Verdana" pitchFamily="34" charset="0"/>
                <a:cs typeface="Verdana" pitchFamily="34" charset="0"/>
              </a:defRPr>
            </a:lvl4pPr>
            <a:lvl5pPr>
              <a:buFont typeface="Courier New" pitchFamily="49" charset="0"/>
              <a:buChar char="o"/>
              <a:defRPr sz="1800">
                <a:latin typeface="+mj-lt"/>
                <a:ea typeface="Verdana" pitchFamily="34" charset="0"/>
                <a:cs typeface="Verdana" pitchFamily="34" charset="0"/>
              </a:defRPr>
            </a:lvl5pPr>
          </a:lstStyle>
          <a:p>
            <a:pPr algn="just">
              <a:defRPr/>
            </a:pPr>
            <a:endParaRPr lang="es-ES" sz="1385" i="1" dirty="0">
              <a:latin typeface="Arial" panose="020B0604020202020204" pitchFamily="34" charset="0"/>
              <a:ea typeface="+mn-ea"/>
              <a:cs typeface="Arial" panose="020B0604020202020204" pitchFamily="34" charset="0"/>
            </a:endParaRPr>
          </a:p>
        </p:txBody>
      </p:sp>
      <p:sp>
        <p:nvSpPr>
          <p:cNvPr id="18" name="5 Marcador de número de diapositiva"/>
          <p:cNvSpPr>
            <a:spLocks noGrp="1"/>
          </p:cNvSpPr>
          <p:nvPr>
            <p:ph type="sldNum" sz="quarter" idx="12"/>
          </p:nvPr>
        </p:nvSpPr>
        <p:spPr>
          <a:xfrm>
            <a:off x="6902896" y="6356354"/>
            <a:ext cx="2133600" cy="365125"/>
          </a:xfrm>
          <a:prstGeom prst="rect">
            <a:avLst/>
          </a:prstGeom>
        </p:spPr>
        <p:txBody>
          <a:bodyPr/>
          <a:lstStyle>
            <a:lvl1pPr algn="r">
              <a:defRPr sz="1108">
                <a:latin typeface="Arial" panose="020B0604020202020204" pitchFamily="34" charset="0"/>
                <a:cs typeface="Arial" panose="020B0604020202020204" pitchFamily="34" charset="0"/>
              </a:defRPr>
            </a:lvl1pPr>
          </a:lstStyle>
          <a:p>
            <a:fld id="{F72BFCD6-C37F-4D4F-B6AD-71D3A36D527F}" type="slidenum">
              <a:rPr lang="es-ES" smtClean="0"/>
              <a:pPr/>
              <a:t>‹Nº›</a:t>
            </a:fld>
            <a:endParaRPr lang="es-ES" dirty="0"/>
          </a:p>
        </p:txBody>
      </p:sp>
      <p:sp>
        <p:nvSpPr>
          <p:cNvPr id="8" name="13 Marcador de texto"/>
          <p:cNvSpPr>
            <a:spLocks noGrp="1"/>
          </p:cNvSpPr>
          <p:nvPr>
            <p:ph type="body" sz="quarter" idx="10" hasCustomPrompt="1"/>
          </p:nvPr>
        </p:nvSpPr>
        <p:spPr>
          <a:xfrm>
            <a:off x="220333" y="1032487"/>
            <a:ext cx="8685796" cy="4392612"/>
          </a:xfrm>
          <a:prstGeom prst="rect">
            <a:avLst/>
          </a:prstGeom>
        </p:spPr>
        <p:txBody>
          <a:bodyPr/>
          <a:lstStyle>
            <a:lvl1pPr marL="0" indent="0">
              <a:buNone/>
              <a:defRPr sz="1477" i="1">
                <a:solidFill>
                  <a:schemeClr val="tx1"/>
                </a:solidFill>
                <a:latin typeface="Arial" panose="020B0604020202020204" pitchFamily="34" charset="0"/>
                <a:cs typeface="Arial" panose="020B0604020202020204" pitchFamily="34" charset="0"/>
              </a:defRPr>
            </a:lvl1pPr>
            <a:lvl2pPr>
              <a:buFont typeface="Wingdings" pitchFamily="2" charset="2"/>
              <a:buChar char="§"/>
              <a:defRPr sz="2585"/>
            </a:lvl2pPr>
            <a:lvl3pPr>
              <a:buFont typeface="Wingdings" pitchFamily="2" charset="2"/>
              <a:buChar char="Ø"/>
              <a:defRPr sz="2215"/>
            </a:lvl3pPr>
            <a:lvl4pPr>
              <a:buFont typeface="Arial" pitchFamily="34" charset="0"/>
              <a:buChar char="•"/>
              <a:defRPr sz="1846"/>
            </a:lvl4pPr>
            <a:lvl5pPr>
              <a:buFont typeface="Courier New" pitchFamily="49" charset="0"/>
              <a:buChar char="o"/>
              <a:defRPr sz="1662"/>
            </a:lvl5pPr>
          </a:lstStyle>
          <a:p>
            <a:pPr lvl="0"/>
            <a:r>
              <a:rPr lang="es-ES" dirty="0"/>
              <a:t>Texto</a:t>
            </a:r>
          </a:p>
        </p:txBody>
      </p:sp>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2028" y="6325478"/>
            <a:ext cx="1925439" cy="396000"/>
          </a:xfrm>
          <a:prstGeom prst="rect">
            <a:avLst/>
          </a:prstGeom>
        </p:spPr>
      </p:pic>
    </p:spTree>
    <p:extLst>
      <p:ext uri="{BB962C8B-B14F-4D97-AF65-F5344CB8AC3E}">
        <p14:creationId xmlns:p14="http://schemas.microsoft.com/office/powerpoint/2010/main" val="176138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340293EA-65D7-41AF-8C73-8085F2DAF0C2}"/>
              </a:ext>
            </a:extLst>
          </p:cNvPr>
          <p:cNvGraphicFramePr>
            <a:graphicFrameLocks noChangeAspect="1"/>
          </p:cNvGraphicFramePr>
          <p:nvPr userDrawn="1">
            <p:custDataLst>
              <p:tags r:id="rId1"/>
            </p:custDataLst>
            <p:extLst>
              <p:ext uri="{D42A27DB-BD31-4B8C-83A1-F6EECF244321}">
                <p14:modId xmlns:p14="http://schemas.microsoft.com/office/powerpoint/2010/main" val="2312662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Imagen 3" descr="Un reloj en la fachada de un edificio de ladrillo&#10;&#10;Descripción generada automáticamente">
            <a:extLst>
              <a:ext uri="{FF2B5EF4-FFF2-40B4-BE49-F238E27FC236}">
                <a16:creationId xmlns:a16="http://schemas.microsoft.com/office/drawing/2014/main" id="{CF60F82E-EE72-4FCF-9CE4-A848E1ED4E4F}"/>
              </a:ext>
            </a:extLst>
          </p:cNvPr>
          <p:cNvPicPr>
            <a:picLocks noChangeAspect="1"/>
          </p:cNvPicPr>
          <p:nvPr userDrawn="1"/>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3250"/>
          <a:stretch/>
        </p:blipFill>
        <p:spPr>
          <a:xfrm>
            <a:off x="0" y="0"/>
            <a:ext cx="9144000" cy="5949280"/>
          </a:xfrm>
          <a:prstGeom prst="rect">
            <a:avLst/>
          </a:prstGeom>
        </p:spPr>
      </p:pic>
      <p:sp>
        <p:nvSpPr>
          <p:cNvPr id="45" name="Forma libre: forma 44">
            <a:extLst>
              <a:ext uri="{FF2B5EF4-FFF2-40B4-BE49-F238E27FC236}">
                <a16:creationId xmlns:a16="http://schemas.microsoft.com/office/drawing/2014/main" id="{013A9F5B-41A0-4BCC-805E-538DF23EAF55}"/>
              </a:ext>
            </a:extLst>
          </p:cNvPr>
          <p:cNvSpPr/>
          <p:nvPr userDrawn="1"/>
        </p:nvSpPr>
        <p:spPr>
          <a:xfrm rot="738492">
            <a:off x="-442574" y="3025343"/>
            <a:ext cx="8368685" cy="3249959"/>
          </a:xfrm>
          <a:custGeom>
            <a:avLst/>
            <a:gdLst>
              <a:gd name="connsiteX0" fmla="*/ 462155 w 8368685"/>
              <a:gd name="connsiteY0" fmla="*/ 2118176 h 3249959"/>
              <a:gd name="connsiteX1" fmla="*/ 709093 w 8368685"/>
              <a:gd name="connsiteY1" fmla="*/ 3249959 h 3249959"/>
              <a:gd name="connsiteX2" fmla="*/ 709093 w 8368685"/>
              <a:gd name="connsiteY2" fmla="*/ 3249959 h 3249959"/>
              <a:gd name="connsiteX3" fmla="*/ 0 w 8368685"/>
              <a:gd name="connsiteY3" fmla="*/ 0 h 3249959"/>
              <a:gd name="connsiteX4" fmla="*/ 8368685 w 8368685"/>
              <a:gd name="connsiteY4" fmla="*/ 0 h 3249959"/>
              <a:gd name="connsiteX5" fmla="*/ 111668 w 8368685"/>
              <a:gd name="connsiteY5" fmla="*/ 511803 h 324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8685" h="3249959">
                <a:moveTo>
                  <a:pt x="462155" y="2118176"/>
                </a:moveTo>
                <a:lnTo>
                  <a:pt x="709093" y="3249959"/>
                </a:lnTo>
                <a:lnTo>
                  <a:pt x="709093" y="3249959"/>
                </a:lnTo>
                <a:close/>
                <a:moveTo>
                  <a:pt x="0" y="0"/>
                </a:moveTo>
                <a:lnTo>
                  <a:pt x="8368685" y="0"/>
                </a:lnTo>
                <a:lnTo>
                  <a:pt x="111668" y="511803"/>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44" name="Forma libre: forma 43">
            <a:extLst>
              <a:ext uri="{FF2B5EF4-FFF2-40B4-BE49-F238E27FC236}">
                <a16:creationId xmlns:a16="http://schemas.microsoft.com/office/drawing/2014/main" id="{366CA665-854E-4CC1-BE3E-AEA1D573D914}"/>
              </a:ext>
            </a:extLst>
          </p:cNvPr>
          <p:cNvSpPr/>
          <p:nvPr userDrawn="1"/>
        </p:nvSpPr>
        <p:spPr>
          <a:xfrm rot="618331">
            <a:off x="-97817" y="3246983"/>
            <a:ext cx="9199428" cy="263993"/>
          </a:xfrm>
          <a:custGeom>
            <a:avLst/>
            <a:gdLst>
              <a:gd name="connsiteX0" fmla="*/ 0 w 9199428"/>
              <a:gd name="connsiteY0" fmla="*/ 0 h 263993"/>
              <a:gd name="connsiteX1" fmla="*/ 9196763 w 9199428"/>
              <a:gd name="connsiteY1" fmla="*/ 0 h 263993"/>
              <a:gd name="connsiteX2" fmla="*/ 9199428 w 9199428"/>
              <a:gd name="connsiteY2" fmla="*/ 17290 h 263993"/>
              <a:gd name="connsiteX3" fmla="*/ 48002 w 9199428"/>
              <a:gd name="connsiteY3" fmla="*/ 263993 h 263993"/>
            </a:gdLst>
            <a:ahLst/>
            <a:cxnLst>
              <a:cxn ang="0">
                <a:pos x="connsiteX0" y="connsiteY0"/>
              </a:cxn>
              <a:cxn ang="0">
                <a:pos x="connsiteX1" y="connsiteY1"/>
              </a:cxn>
              <a:cxn ang="0">
                <a:pos x="connsiteX2" y="connsiteY2"/>
              </a:cxn>
              <a:cxn ang="0">
                <a:pos x="connsiteX3" y="connsiteY3"/>
              </a:cxn>
            </a:cxnLst>
            <a:rect l="l" t="t" r="r" b="b"/>
            <a:pathLst>
              <a:path w="9199428" h="263993">
                <a:moveTo>
                  <a:pt x="0" y="0"/>
                </a:moveTo>
                <a:lnTo>
                  <a:pt x="9196763" y="0"/>
                </a:lnTo>
                <a:lnTo>
                  <a:pt x="9199428" y="17290"/>
                </a:lnTo>
                <a:lnTo>
                  <a:pt x="48002" y="2639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4" name="Forma libre: forma 23">
            <a:extLst>
              <a:ext uri="{FF2B5EF4-FFF2-40B4-BE49-F238E27FC236}">
                <a16:creationId xmlns:a16="http://schemas.microsoft.com/office/drawing/2014/main" id="{5FDBDE62-8E4E-4C72-A6F5-E6C1A362D933}"/>
              </a:ext>
            </a:extLst>
          </p:cNvPr>
          <p:cNvSpPr/>
          <p:nvPr userDrawn="1"/>
        </p:nvSpPr>
        <p:spPr>
          <a:xfrm rot="525679">
            <a:off x="-301913" y="3385694"/>
            <a:ext cx="9323828" cy="3249959"/>
          </a:xfrm>
          <a:custGeom>
            <a:avLst/>
            <a:gdLst>
              <a:gd name="connsiteX0" fmla="*/ 0 w 9323828"/>
              <a:gd name="connsiteY0" fmla="*/ 0 h 3249959"/>
              <a:gd name="connsiteX1" fmla="*/ 9226661 w 9323828"/>
              <a:gd name="connsiteY1" fmla="*/ 0 h 3249959"/>
              <a:gd name="connsiteX2" fmla="*/ 9323828 w 9323828"/>
              <a:gd name="connsiteY2" fmla="*/ 630475 h 3249959"/>
              <a:gd name="connsiteX3" fmla="*/ 6123942 w 9323828"/>
              <a:gd name="connsiteY3" fmla="*/ 3249959 h 3249959"/>
              <a:gd name="connsiteX4" fmla="*/ 500874 w 9323828"/>
              <a:gd name="connsiteY4" fmla="*/ 3249959 h 324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3828" h="3249959">
                <a:moveTo>
                  <a:pt x="0" y="0"/>
                </a:moveTo>
                <a:lnTo>
                  <a:pt x="9226661" y="0"/>
                </a:lnTo>
                <a:lnTo>
                  <a:pt x="9323828" y="630475"/>
                </a:lnTo>
                <a:lnTo>
                  <a:pt x="6123942" y="3249959"/>
                </a:lnTo>
                <a:lnTo>
                  <a:pt x="500874" y="3249959"/>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41" name="Forma libre: forma 40">
            <a:extLst>
              <a:ext uri="{FF2B5EF4-FFF2-40B4-BE49-F238E27FC236}">
                <a16:creationId xmlns:a16="http://schemas.microsoft.com/office/drawing/2014/main" id="{10418CF9-8860-4EA6-8FA8-1A06B1F83942}"/>
              </a:ext>
            </a:extLst>
          </p:cNvPr>
          <p:cNvSpPr/>
          <p:nvPr userDrawn="1"/>
        </p:nvSpPr>
        <p:spPr>
          <a:xfrm rot="525679">
            <a:off x="-89355" y="4416977"/>
            <a:ext cx="8514049" cy="2195260"/>
          </a:xfrm>
          <a:custGeom>
            <a:avLst/>
            <a:gdLst>
              <a:gd name="connsiteX0" fmla="*/ 0 w 8514049"/>
              <a:gd name="connsiteY0" fmla="*/ 837109 h 2195260"/>
              <a:gd name="connsiteX1" fmla="*/ 6240843 w 8514049"/>
              <a:gd name="connsiteY1" fmla="*/ 352487 h 2195260"/>
              <a:gd name="connsiteX2" fmla="*/ 6421651 w 8514049"/>
              <a:gd name="connsiteY2" fmla="*/ 196645 h 2195260"/>
              <a:gd name="connsiteX3" fmla="*/ 8514049 w 8514049"/>
              <a:gd name="connsiteY3" fmla="*/ 0 h 2195260"/>
              <a:gd name="connsiteX4" fmla="*/ 5832382 w 8514049"/>
              <a:gd name="connsiteY4" fmla="*/ 2195260 h 2195260"/>
              <a:gd name="connsiteX5" fmla="*/ 209314 w 8514049"/>
              <a:gd name="connsiteY5" fmla="*/ 2195260 h 219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4049" h="2195260">
                <a:moveTo>
                  <a:pt x="0" y="837109"/>
                </a:moveTo>
                <a:lnTo>
                  <a:pt x="6240843" y="352487"/>
                </a:lnTo>
                <a:lnTo>
                  <a:pt x="6421651" y="196645"/>
                </a:lnTo>
                <a:lnTo>
                  <a:pt x="8514049" y="0"/>
                </a:lnTo>
                <a:lnTo>
                  <a:pt x="5832382" y="2195260"/>
                </a:lnTo>
                <a:lnTo>
                  <a:pt x="209314" y="2195260"/>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17" name="18 Marcador de texto"/>
          <p:cNvSpPr>
            <a:spLocks noGrp="1"/>
          </p:cNvSpPr>
          <p:nvPr>
            <p:ph type="body" sz="quarter" idx="11" hasCustomPrompt="1"/>
          </p:nvPr>
        </p:nvSpPr>
        <p:spPr>
          <a:xfrm>
            <a:off x="384460" y="4738207"/>
            <a:ext cx="4763604" cy="576709"/>
          </a:xfrm>
          <a:prstGeom prst="rect">
            <a:avLst/>
          </a:prstGeo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a:t>Subtítulo de la presentación</a:t>
            </a:r>
          </a:p>
        </p:txBody>
      </p:sp>
      <p:sp>
        <p:nvSpPr>
          <p:cNvPr id="18" name="21 Marcador de texto"/>
          <p:cNvSpPr>
            <a:spLocks noGrp="1"/>
          </p:cNvSpPr>
          <p:nvPr>
            <p:ph type="body" sz="quarter" idx="12" hasCustomPrompt="1"/>
          </p:nvPr>
        </p:nvSpPr>
        <p:spPr>
          <a:xfrm>
            <a:off x="384460" y="5454129"/>
            <a:ext cx="4763468" cy="432742"/>
          </a:xfrm>
          <a:prstGeom prst="rect">
            <a:avLst/>
          </a:prstGeom>
        </p:spPr>
        <p:txBody>
          <a:bodyPr>
            <a:normAutofit/>
          </a:bodyPr>
          <a:lstStyle>
            <a:lvl1pPr marL="0" indent="0" algn="l">
              <a:buNone/>
              <a:defRPr sz="1350">
                <a:solidFill>
                  <a:schemeClr val="bg1"/>
                </a:solidFill>
                <a:latin typeface="Calibri" panose="020F0502020204030204" pitchFamily="34" charset="0"/>
                <a:cs typeface="Calibri" panose="020F0502020204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s-ES"/>
              <a:t>Fecha</a:t>
            </a:r>
          </a:p>
        </p:txBody>
      </p:sp>
      <p:sp>
        <p:nvSpPr>
          <p:cNvPr id="19" name="18 Marcador de texto"/>
          <p:cNvSpPr>
            <a:spLocks noGrp="1"/>
          </p:cNvSpPr>
          <p:nvPr>
            <p:ph type="body" sz="quarter" idx="13" hasCustomPrompt="1"/>
          </p:nvPr>
        </p:nvSpPr>
        <p:spPr>
          <a:xfrm>
            <a:off x="384460" y="3645023"/>
            <a:ext cx="4763604" cy="1008113"/>
          </a:xfrm>
          <a:prstGeom prst="rect">
            <a:avLst/>
          </a:prstGeom>
        </p:spPr>
        <p:txBody>
          <a:bodyPr>
            <a:normAutofit/>
          </a:bodyPr>
          <a:lstStyle>
            <a:lvl1pPr marL="0" indent="0" algn="l">
              <a:spcBef>
                <a:spcPts val="300"/>
              </a:spcBef>
              <a:buNone/>
              <a:defRPr sz="2700" b="1" baseline="0">
                <a:solidFill>
                  <a:schemeClr val="bg1"/>
                </a:solidFill>
                <a:latin typeface="Calibri" panose="020F0502020204030204" pitchFamily="34" charset="0"/>
                <a:cs typeface="Calibri" panose="020F0502020204030204" pitchFamily="34"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s-ES" dirty="0"/>
              <a:t>Título de la presentación</a:t>
            </a:r>
          </a:p>
        </p:txBody>
      </p:sp>
      <p:cxnSp>
        <p:nvCxnSpPr>
          <p:cNvPr id="34" name="Conector recto 33">
            <a:extLst>
              <a:ext uri="{FF2B5EF4-FFF2-40B4-BE49-F238E27FC236}">
                <a16:creationId xmlns:a16="http://schemas.microsoft.com/office/drawing/2014/main" id="{85337176-BD36-4C18-8450-3A72C0339CB4}"/>
              </a:ext>
            </a:extLst>
          </p:cNvPr>
          <p:cNvCxnSpPr>
            <a:cxnSpLocks/>
          </p:cNvCxnSpPr>
          <p:nvPr userDrawn="1"/>
        </p:nvCxnSpPr>
        <p:spPr>
          <a:xfrm>
            <a:off x="375658" y="4653136"/>
            <a:ext cx="478523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rma libre: forma 21">
            <a:extLst>
              <a:ext uri="{FF2B5EF4-FFF2-40B4-BE49-F238E27FC236}">
                <a16:creationId xmlns:a16="http://schemas.microsoft.com/office/drawing/2014/main" id="{F60A80F9-AB66-444B-9F10-03F73C21F701}"/>
              </a:ext>
            </a:extLst>
          </p:cNvPr>
          <p:cNvSpPr/>
          <p:nvPr userDrawn="1"/>
        </p:nvSpPr>
        <p:spPr>
          <a:xfrm rot="14536795">
            <a:off x="5470462" y="2152845"/>
            <a:ext cx="3059500" cy="6451098"/>
          </a:xfrm>
          <a:custGeom>
            <a:avLst/>
            <a:gdLst>
              <a:gd name="connsiteX0" fmla="*/ 3059500 w 3059500"/>
              <a:gd name="connsiteY0" fmla="*/ 6451098 h 6451098"/>
              <a:gd name="connsiteX1" fmla="*/ 0 w 3059500"/>
              <a:gd name="connsiteY1" fmla="*/ 4843457 h 6451098"/>
              <a:gd name="connsiteX2" fmla="*/ 793198 w 3059500"/>
              <a:gd name="connsiteY2" fmla="*/ 1446374 h 6451098"/>
              <a:gd name="connsiteX3" fmla="*/ 1553208 w 3059500"/>
              <a:gd name="connsiteY3" fmla="*/ 0 h 6451098"/>
            </a:gdLst>
            <a:ahLst/>
            <a:cxnLst>
              <a:cxn ang="0">
                <a:pos x="connsiteX0" y="connsiteY0"/>
              </a:cxn>
              <a:cxn ang="0">
                <a:pos x="connsiteX1" y="connsiteY1"/>
              </a:cxn>
              <a:cxn ang="0">
                <a:pos x="connsiteX2" y="connsiteY2"/>
              </a:cxn>
              <a:cxn ang="0">
                <a:pos x="connsiteX3" y="connsiteY3"/>
              </a:cxn>
            </a:cxnLst>
            <a:rect l="l" t="t" r="r" b="b"/>
            <a:pathLst>
              <a:path w="3059500" h="6451098">
                <a:moveTo>
                  <a:pt x="3059500" y="6451098"/>
                </a:moveTo>
                <a:lnTo>
                  <a:pt x="0" y="4843457"/>
                </a:lnTo>
                <a:lnTo>
                  <a:pt x="793198" y="1446374"/>
                </a:lnTo>
                <a:lnTo>
                  <a:pt x="1553208"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8" name="Rectángulo 27">
            <a:extLst>
              <a:ext uri="{FF2B5EF4-FFF2-40B4-BE49-F238E27FC236}">
                <a16:creationId xmlns:a16="http://schemas.microsoft.com/office/drawing/2014/main" id="{ED7DE510-7852-4BE7-A1C2-E1FFC1F1A402}"/>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b="1">
              <a:solidFill>
                <a:srgbClr val="FFFFFF"/>
              </a:solidFill>
            </a:endParaRPr>
          </a:p>
        </p:txBody>
      </p:sp>
      <p:sp>
        <p:nvSpPr>
          <p:cNvPr id="29" name="CuadroTexto 15">
            <a:extLst>
              <a:ext uri="{FF2B5EF4-FFF2-40B4-BE49-F238E27FC236}">
                <a16:creationId xmlns:a16="http://schemas.microsoft.com/office/drawing/2014/main" id="{F6D5D86C-B75D-488A-8835-60821F6661A7}"/>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rgbClr val="FFFFFF">
                    <a:lumMod val="50000"/>
                  </a:srgbClr>
                </a:solidFill>
              </a:rPr>
              <a:t>TLP: WHITE</a:t>
            </a:r>
          </a:p>
        </p:txBody>
      </p:sp>
      <p:pic>
        <p:nvPicPr>
          <p:cNvPr id="16" name="Imagen 15">
            <a:extLst>
              <a:ext uri="{FF2B5EF4-FFF2-40B4-BE49-F238E27FC236}">
                <a16:creationId xmlns:a16="http://schemas.microsoft.com/office/drawing/2014/main" id="{D167727A-97DC-4284-878D-80CE6A9E41F4}"/>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158569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Índice">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1966697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Forma libre: forma 40">
            <a:extLst>
              <a:ext uri="{FF2B5EF4-FFF2-40B4-BE49-F238E27FC236}">
                <a16:creationId xmlns:a16="http://schemas.microsoft.com/office/drawing/2014/main" id="{AF6F07A7-7B1F-4991-8CB9-A3234572F24D}"/>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40" name="Forma libre: forma 39">
            <a:extLst>
              <a:ext uri="{FF2B5EF4-FFF2-40B4-BE49-F238E27FC236}">
                <a16:creationId xmlns:a16="http://schemas.microsoft.com/office/drawing/2014/main" id="{D757F954-3FA8-4895-94D3-2A3BF7120129}"/>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rgbClr val="FFFFFF"/>
              </a:solidFill>
            </a:endParaRPr>
          </a:p>
        </p:txBody>
      </p:sp>
      <p:sp>
        <p:nvSpPr>
          <p:cNvPr id="24" name="Forma libre: forma 23">
            <a:extLst>
              <a:ext uri="{FF2B5EF4-FFF2-40B4-BE49-F238E27FC236}">
                <a16:creationId xmlns:a16="http://schemas.microsoft.com/office/drawing/2014/main" id="{58AACA53-106B-4472-9D00-ECA91BC25551}"/>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37" name="Forma libre: forma 36">
            <a:extLst>
              <a:ext uri="{FF2B5EF4-FFF2-40B4-BE49-F238E27FC236}">
                <a16:creationId xmlns:a16="http://schemas.microsoft.com/office/drawing/2014/main" id="{45145C93-3CB9-42B5-AB02-012CAD888E4C}"/>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0" name="Forma libre: forma 19">
            <a:extLst>
              <a:ext uri="{FF2B5EF4-FFF2-40B4-BE49-F238E27FC236}">
                <a16:creationId xmlns:a16="http://schemas.microsoft.com/office/drawing/2014/main" id="{32852021-F90F-422A-B58C-81A3D08D2C09}"/>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12" name="Rectángulo 11">
            <a:extLst>
              <a:ext uri="{FF2B5EF4-FFF2-40B4-BE49-F238E27FC236}">
                <a16:creationId xmlns:a16="http://schemas.microsoft.com/office/drawing/2014/main" id="{A6F782F7-818F-41CB-9698-E011E26EB501}"/>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b="1">
              <a:solidFill>
                <a:srgbClr val="FFFFFF"/>
              </a:solidFill>
            </a:endParaRPr>
          </a:p>
        </p:txBody>
      </p:sp>
      <p:sp>
        <p:nvSpPr>
          <p:cNvPr id="13" name="CuadroTexto 15">
            <a:extLst>
              <a:ext uri="{FF2B5EF4-FFF2-40B4-BE49-F238E27FC236}">
                <a16:creationId xmlns:a16="http://schemas.microsoft.com/office/drawing/2014/main" id="{8AB4082F-01B3-4293-A708-AF3349C61ED5}"/>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rgbClr val="FFFFFF">
                    <a:lumMod val="50000"/>
                  </a:srgbClr>
                </a:solidFill>
              </a:rPr>
              <a:t>TLP: WHITE</a:t>
            </a:r>
          </a:p>
        </p:txBody>
      </p:sp>
      <p:pic>
        <p:nvPicPr>
          <p:cNvPr id="11" name="Imagen 10">
            <a:extLst>
              <a:ext uri="{FF2B5EF4-FFF2-40B4-BE49-F238E27FC236}">
                <a16:creationId xmlns:a16="http://schemas.microsoft.com/office/drawing/2014/main" id="{94E0D883-CBB3-4938-879E-3469C0F0628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71636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ción">
    <p:bg>
      <p:bgPr>
        <a:solidFill>
          <a:schemeClr val="bg1"/>
        </a:solidFill>
        <a:effectLst/>
      </p:bgPr>
    </p:bg>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84E62079-D18D-4018-A12B-BDD165DE8293}"/>
              </a:ext>
            </a:extLst>
          </p:cNvPr>
          <p:cNvGraphicFramePr>
            <a:graphicFrameLocks noChangeAspect="1"/>
          </p:cNvGraphicFramePr>
          <p:nvPr userDrawn="1">
            <p:custDataLst>
              <p:tags r:id="rId1"/>
            </p:custDataLst>
            <p:extLst>
              <p:ext uri="{D42A27DB-BD31-4B8C-83A1-F6EECF244321}">
                <p14:modId xmlns:p14="http://schemas.microsoft.com/office/powerpoint/2010/main" val="2589012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95" imgH="394" progId="TCLayout.ActiveDocument.1">
                  <p:embed/>
                </p:oleObj>
              </mc:Choice>
              <mc:Fallback>
                <p:oleObj name="Diapositiva de think-cell"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ángulo 6" hidden="1">
            <a:extLst>
              <a:ext uri="{FF2B5EF4-FFF2-40B4-BE49-F238E27FC236}">
                <a16:creationId xmlns:a16="http://schemas.microsoft.com/office/drawing/2014/main" id="{53F74CFE-774D-43F8-BCA3-F1244456F26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ES" sz="2000" b="1" dirty="0">
              <a:solidFill>
                <a:srgbClr val="FFFFFF"/>
              </a:solidFill>
              <a:sym typeface="Calibri" panose="020F0502020204030204" pitchFamily="34" charset="0"/>
            </a:endParaRPr>
          </a:p>
        </p:txBody>
      </p:sp>
      <p:sp>
        <p:nvSpPr>
          <p:cNvPr id="9" name="Content Placeholder 2">
            <a:extLst>
              <a:ext uri="{FF2B5EF4-FFF2-40B4-BE49-F238E27FC236}">
                <a16:creationId xmlns:a16="http://schemas.microsoft.com/office/drawing/2014/main" id="{E86846D9-1D55-4859-BFE1-A59DBB33D62F}"/>
              </a:ext>
            </a:extLst>
          </p:cNvPr>
          <p:cNvSpPr>
            <a:spLocks noGrp="1"/>
          </p:cNvSpPr>
          <p:nvPr>
            <p:ph idx="1" hasCustomPrompt="1"/>
          </p:nvPr>
        </p:nvSpPr>
        <p:spPr>
          <a:xfrm>
            <a:off x="351619" y="1916832"/>
            <a:ext cx="8335179" cy="438912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eaLnBrk="1" latinLnBrk="0" hangingPunct="1"/>
            <a:r>
              <a:rPr lang="es-ES" dirty="0"/>
              <a:t>Haga clic para modificar el estilo de texto del patrón</a:t>
            </a:r>
          </a:p>
          <a:p>
            <a:pPr lvl="1" eaLnBrk="1" latinLnBrk="0" hangingPunct="1"/>
            <a:r>
              <a:rPr lang="es-ES" dirty="0"/>
              <a:t>Segundo nivel</a:t>
            </a:r>
          </a:p>
          <a:p>
            <a:pPr lvl="2" eaLnBrk="1" latinLnBrk="0" hangingPunct="1"/>
            <a:r>
              <a:rPr lang="es-ES" dirty="0"/>
              <a:t>Tercer nivel</a:t>
            </a:r>
          </a:p>
          <a:p>
            <a:pPr lvl="3" eaLnBrk="1" latinLnBrk="0" hangingPunct="1"/>
            <a:r>
              <a:rPr lang="es-ES" dirty="0"/>
              <a:t>Cuarto nivel</a:t>
            </a:r>
          </a:p>
          <a:p>
            <a:pPr lvl="4" eaLnBrk="1" latinLnBrk="0" hangingPunct="1"/>
            <a:r>
              <a:rPr lang="es-ES" dirty="0"/>
              <a:t>Quinto nivel</a:t>
            </a:r>
            <a:endParaRPr kumimoji="0" lang="en-US" dirty="0"/>
          </a:p>
        </p:txBody>
      </p:sp>
      <p:sp>
        <p:nvSpPr>
          <p:cNvPr id="11" name="Content Placeholder 2">
            <a:extLst>
              <a:ext uri="{FF2B5EF4-FFF2-40B4-BE49-F238E27FC236}">
                <a16:creationId xmlns:a16="http://schemas.microsoft.com/office/drawing/2014/main" id="{A15C72D9-F988-4AB8-B723-B34FC7EEF506}"/>
              </a:ext>
            </a:extLst>
          </p:cNvPr>
          <p:cNvSpPr>
            <a:spLocks noGrp="1"/>
          </p:cNvSpPr>
          <p:nvPr>
            <p:ph idx="10" hasCustomPrompt="1"/>
          </p:nvPr>
        </p:nvSpPr>
        <p:spPr>
          <a:xfrm>
            <a:off x="351620" y="935464"/>
            <a:ext cx="8335179" cy="738664"/>
          </a:xfrm>
        </p:spPr>
        <p:txBody>
          <a:bodyPr/>
          <a:lstStyle>
            <a:lvl1pPr>
              <a:buNone/>
              <a:defRPr sz="1400">
                <a:latin typeface="Calibri" panose="020F0502020204030204" pitchFamily="34" charset="0"/>
                <a:cs typeface="Calibri" panose="020F0502020204030204" pitchFamily="34" charset="0"/>
              </a:defRPr>
            </a:lvl1pPr>
            <a:lvl2pPr>
              <a:buNone/>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eaLnBrk="1" latinLnBrk="0" hangingPunct="1"/>
            <a:r>
              <a:rPr lang="es-ES" dirty="0"/>
              <a:t>Haga clic para modificar el estilo de texto del patrón</a:t>
            </a:r>
          </a:p>
        </p:txBody>
      </p:sp>
      <p:sp>
        <p:nvSpPr>
          <p:cNvPr id="37" name="Forma libre: forma 36">
            <a:extLst>
              <a:ext uri="{FF2B5EF4-FFF2-40B4-BE49-F238E27FC236}">
                <a16:creationId xmlns:a16="http://schemas.microsoft.com/office/drawing/2014/main" id="{E2E73D8F-5D29-447B-9E76-6B659A3C6A41}"/>
              </a:ext>
            </a:extLst>
          </p:cNvPr>
          <p:cNvSpPr/>
          <p:nvPr userDrawn="1"/>
        </p:nvSpPr>
        <p:spPr>
          <a:xfrm rot="10680000" flipH="1">
            <a:off x="-28046" y="-153277"/>
            <a:ext cx="8826860" cy="821599"/>
          </a:xfrm>
          <a:custGeom>
            <a:avLst/>
            <a:gdLst>
              <a:gd name="connsiteX0" fmla="*/ 28691 w 8826860"/>
              <a:gd name="connsiteY0" fmla="*/ 821599 h 821599"/>
              <a:gd name="connsiteX1" fmla="*/ 8826860 w 8826860"/>
              <a:gd name="connsiteY1" fmla="*/ 514360 h 821599"/>
              <a:gd name="connsiteX2" fmla="*/ 8826860 w 8826860"/>
              <a:gd name="connsiteY2" fmla="*/ 514359 h 821599"/>
              <a:gd name="connsiteX3" fmla="*/ 28691 w 8826860"/>
              <a:gd name="connsiteY3" fmla="*/ 821598 h 821599"/>
              <a:gd name="connsiteX4" fmla="*/ 8844 w 8826860"/>
              <a:gd name="connsiteY4" fmla="*/ 253241 h 821599"/>
              <a:gd name="connsiteX5" fmla="*/ 8292744 w 8826860"/>
              <a:gd name="connsiteY5" fmla="*/ 0 h 821599"/>
              <a:gd name="connsiteX6" fmla="*/ 0 w 8826860"/>
              <a:gd name="connsiteY6" fmla="*/ 0 h 82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6860" h="821599">
                <a:moveTo>
                  <a:pt x="28691" y="821599"/>
                </a:moveTo>
                <a:lnTo>
                  <a:pt x="8826860" y="514360"/>
                </a:lnTo>
                <a:lnTo>
                  <a:pt x="8826860" y="514359"/>
                </a:lnTo>
                <a:lnTo>
                  <a:pt x="28691" y="821598"/>
                </a:lnTo>
                <a:lnTo>
                  <a:pt x="8844" y="253241"/>
                </a:lnTo>
                <a:lnTo>
                  <a:pt x="8292744" y="0"/>
                </a:lnTo>
                <a:lnTo>
                  <a:pt x="0" y="0"/>
                </a:lnTo>
                <a:close/>
              </a:path>
            </a:pathLst>
          </a:custGeom>
          <a:solidFill>
            <a:schemeClr val="accent3">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38" name="Forma libre: forma 37">
            <a:extLst>
              <a:ext uri="{FF2B5EF4-FFF2-40B4-BE49-F238E27FC236}">
                <a16:creationId xmlns:a16="http://schemas.microsoft.com/office/drawing/2014/main" id="{FD1C8F31-B638-4D58-8796-826FB0893EF8}"/>
              </a:ext>
            </a:extLst>
          </p:cNvPr>
          <p:cNvSpPr/>
          <p:nvPr userDrawn="1"/>
        </p:nvSpPr>
        <p:spPr>
          <a:xfrm rot="10680000" flipH="1">
            <a:off x="-26293" y="-155366"/>
            <a:ext cx="8941223" cy="719153"/>
          </a:xfrm>
          <a:custGeom>
            <a:avLst/>
            <a:gdLst>
              <a:gd name="connsiteX0" fmla="*/ 4938008 w 8941223"/>
              <a:gd name="connsiteY0" fmla="*/ 0 h 719153"/>
              <a:gd name="connsiteX1" fmla="*/ 0 w 8941223"/>
              <a:gd name="connsiteY1" fmla="*/ 0 h 719153"/>
              <a:gd name="connsiteX2" fmla="*/ 5266 w 8941223"/>
              <a:gd name="connsiteY2" fmla="*/ 150795 h 719153"/>
              <a:gd name="connsiteX3" fmla="*/ 25113 w 8941223"/>
              <a:gd name="connsiteY3" fmla="*/ 719153 h 719153"/>
              <a:gd name="connsiteX4" fmla="*/ 8941223 w 8941223"/>
              <a:gd name="connsiteY4" fmla="*/ 407795 h 719153"/>
              <a:gd name="connsiteX5" fmla="*/ 8941223 w 8941223"/>
              <a:gd name="connsiteY5" fmla="*/ 407795 h 719153"/>
              <a:gd name="connsiteX6" fmla="*/ 25114 w 8941223"/>
              <a:gd name="connsiteY6" fmla="*/ 719152 h 719153"/>
              <a:gd name="connsiteX7" fmla="*/ 6637 w 8941223"/>
              <a:gd name="connsiteY7" fmla="*/ 190049 h 71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1223" h="719153">
                <a:moveTo>
                  <a:pt x="4938008" y="0"/>
                </a:moveTo>
                <a:lnTo>
                  <a:pt x="0" y="0"/>
                </a:lnTo>
                <a:lnTo>
                  <a:pt x="5266" y="150795"/>
                </a:lnTo>
                <a:close/>
                <a:moveTo>
                  <a:pt x="25113" y="719153"/>
                </a:moveTo>
                <a:lnTo>
                  <a:pt x="8941223" y="407795"/>
                </a:lnTo>
                <a:lnTo>
                  <a:pt x="8941223" y="407795"/>
                </a:lnTo>
                <a:lnTo>
                  <a:pt x="25114" y="719152"/>
                </a:lnTo>
                <a:lnTo>
                  <a:pt x="6637" y="190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solidFill>
                <a:srgbClr val="FFFFFF"/>
              </a:solidFill>
            </a:endParaRPr>
          </a:p>
        </p:txBody>
      </p:sp>
      <p:sp>
        <p:nvSpPr>
          <p:cNvPr id="39" name="Forma libre: forma 38">
            <a:extLst>
              <a:ext uri="{FF2B5EF4-FFF2-40B4-BE49-F238E27FC236}">
                <a16:creationId xmlns:a16="http://schemas.microsoft.com/office/drawing/2014/main" id="{B6F5AAA1-BF41-4371-8E80-30F5317E26FF}"/>
              </a:ext>
            </a:extLst>
          </p:cNvPr>
          <p:cNvSpPr/>
          <p:nvPr userDrawn="1"/>
        </p:nvSpPr>
        <p:spPr>
          <a:xfrm rot="10785060" flipH="1">
            <a:off x="-12299" y="-19580"/>
            <a:ext cx="9014457" cy="568698"/>
          </a:xfrm>
          <a:custGeom>
            <a:avLst/>
            <a:gdLst>
              <a:gd name="connsiteX0" fmla="*/ 2472 w 9014457"/>
              <a:gd name="connsiteY0" fmla="*/ 568698 h 568698"/>
              <a:gd name="connsiteX1" fmla="*/ 9014457 w 9014457"/>
              <a:gd name="connsiteY1" fmla="*/ 529533 h 568698"/>
              <a:gd name="connsiteX2" fmla="*/ 8927788 w 9014457"/>
              <a:gd name="connsiteY2" fmla="*/ 0 h 568698"/>
              <a:gd name="connsiteX3" fmla="*/ 0 w 9014457"/>
              <a:gd name="connsiteY3" fmla="*/ 0 h 568698"/>
            </a:gdLst>
            <a:ahLst/>
            <a:cxnLst>
              <a:cxn ang="0">
                <a:pos x="connsiteX0" y="connsiteY0"/>
              </a:cxn>
              <a:cxn ang="0">
                <a:pos x="connsiteX1" y="connsiteY1"/>
              </a:cxn>
              <a:cxn ang="0">
                <a:pos x="connsiteX2" y="connsiteY2"/>
              </a:cxn>
              <a:cxn ang="0">
                <a:pos x="connsiteX3" y="connsiteY3"/>
              </a:cxn>
            </a:cxnLst>
            <a:rect l="l" t="t" r="r" b="b"/>
            <a:pathLst>
              <a:path w="9014457" h="568698">
                <a:moveTo>
                  <a:pt x="2472" y="568698"/>
                </a:moveTo>
                <a:lnTo>
                  <a:pt x="9014457" y="529533"/>
                </a:lnTo>
                <a:lnTo>
                  <a:pt x="8927788" y="0"/>
                </a:lnTo>
                <a:lnTo>
                  <a:pt x="0" y="0"/>
                </a:lnTo>
                <a:close/>
              </a:path>
            </a:pathLst>
          </a:custGeom>
          <a:solidFill>
            <a:schemeClr val="tx2">
              <a:lumMod val="75000"/>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40" name="Forma libre: forma 39">
            <a:extLst>
              <a:ext uri="{FF2B5EF4-FFF2-40B4-BE49-F238E27FC236}">
                <a16:creationId xmlns:a16="http://schemas.microsoft.com/office/drawing/2014/main" id="{A256426E-39C1-480F-8893-51511B7F7BB6}"/>
              </a:ext>
            </a:extLst>
          </p:cNvPr>
          <p:cNvSpPr/>
          <p:nvPr userDrawn="1"/>
        </p:nvSpPr>
        <p:spPr>
          <a:xfrm rot="10785060" flipH="1">
            <a:off x="-11545" y="-19581"/>
            <a:ext cx="9013118" cy="299631"/>
          </a:xfrm>
          <a:custGeom>
            <a:avLst/>
            <a:gdLst>
              <a:gd name="connsiteX0" fmla="*/ 9013118 w 9013118"/>
              <a:gd name="connsiteY0" fmla="*/ 260466 h 299631"/>
              <a:gd name="connsiteX1" fmla="*/ 8970488 w 9013118"/>
              <a:gd name="connsiteY1" fmla="*/ 0 h 299631"/>
              <a:gd name="connsiteX2" fmla="*/ 0 w 9013118"/>
              <a:gd name="connsiteY2" fmla="*/ 38985 h 299631"/>
              <a:gd name="connsiteX3" fmla="*/ 1133 w 9013118"/>
              <a:gd name="connsiteY3" fmla="*/ 299631 h 299631"/>
            </a:gdLst>
            <a:ahLst/>
            <a:cxnLst>
              <a:cxn ang="0">
                <a:pos x="connsiteX0" y="connsiteY0"/>
              </a:cxn>
              <a:cxn ang="0">
                <a:pos x="connsiteX1" y="connsiteY1"/>
              </a:cxn>
              <a:cxn ang="0">
                <a:pos x="connsiteX2" y="connsiteY2"/>
              </a:cxn>
              <a:cxn ang="0">
                <a:pos x="connsiteX3" y="connsiteY3"/>
              </a:cxn>
            </a:cxnLst>
            <a:rect l="l" t="t" r="r" b="b"/>
            <a:pathLst>
              <a:path w="9013118" h="299631">
                <a:moveTo>
                  <a:pt x="9013118" y="260466"/>
                </a:moveTo>
                <a:lnTo>
                  <a:pt x="8970488" y="0"/>
                </a:lnTo>
                <a:lnTo>
                  <a:pt x="0" y="38985"/>
                </a:lnTo>
                <a:lnTo>
                  <a:pt x="1133" y="299631"/>
                </a:lnTo>
                <a:close/>
              </a:path>
            </a:pathLst>
          </a:cu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41" name="Forma libre: forma 40">
            <a:extLst>
              <a:ext uri="{FF2B5EF4-FFF2-40B4-BE49-F238E27FC236}">
                <a16:creationId xmlns:a16="http://schemas.microsoft.com/office/drawing/2014/main" id="{2D43060D-A98B-464D-A050-76EB4A80CBC5}"/>
              </a:ext>
            </a:extLst>
          </p:cNvPr>
          <p:cNvSpPr/>
          <p:nvPr userDrawn="1"/>
        </p:nvSpPr>
        <p:spPr>
          <a:xfrm rot="17863205" flipH="1">
            <a:off x="7875333" y="-681248"/>
            <a:ext cx="1250632" cy="2102819"/>
          </a:xfrm>
          <a:custGeom>
            <a:avLst/>
            <a:gdLst>
              <a:gd name="connsiteX0" fmla="*/ 759637 w 1250632"/>
              <a:gd name="connsiteY0" fmla="*/ 0 h 2102819"/>
              <a:gd name="connsiteX1" fmla="*/ 0 w 1250632"/>
              <a:gd name="connsiteY1" fmla="*/ 1445663 h 2102819"/>
              <a:gd name="connsiteX2" fmla="*/ 1250632 w 1250632"/>
              <a:gd name="connsiteY2" fmla="*/ 2102819 h 2102819"/>
            </a:gdLst>
            <a:ahLst/>
            <a:cxnLst>
              <a:cxn ang="0">
                <a:pos x="connsiteX0" y="connsiteY0"/>
              </a:cxn>
              <a:cxn ang="0">
                <a:pos x="connsiteX1" y="connsiteY1"/>
              </a:cxn>
              <a:cxn ang="0">
                <a:pos x="connsiteX2" y="connsiteY2"/>
              </a:cxn>
            </a:cxnLst>
            <a:rect l="l" t="t" r="r" b="b"/>
            <a:pathLst>
              <a:path w="1250632" h="2102819">
                <a:moveTo>
                  <a:pt x="759637" y="0"/>
                </a:moveTo>
                <a:lnTo>
                  <a:pt x="0" y="1445663"/>
                </a:lnTo>
                <a:lnTo>
                  <a:pt x="1250632" y="210281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19" name="Título 1">
            <a:extLst>
              <a:ext uri="{FF2B5EF4-FFF2-40B4-BE49-F238E27FC236}">
                <a16:creationId xmlns:a16="http://schemas.microsoft.com/office/drawing/2014/main" id="{8E6A21A6-EB96-426D-9233-3E6A43A133E1}"/>
              </a:ext>
            </a:extLst>
          </p:cNvPr>
          <p:cNvSpPr>
            <a:spLocks noGrp="1"/>
          </p:cNvSpPr>
          <p:nvPr>
            <p:ph type="title" hasCustomPrompt="1"/>
          </p:nvPr>
        </p:nvSpPr>
        <p:spPr>
          <a:xfrm>
            <a:off x="59634" y="-274036"/>
            <a:ext cx="8865122" cy="1143000"/>
          </a:xfrm>
        </p:spPr>
        <p:txBody>
          <a:bodyPr>
            <a:normAutofit/>
          </a:bodyPr>
          <a:lstStyle>
            <a:lvl1pPr algn="l">
              <a:defRPr sz="2000" b="1">
                <a:solidFill>
                  <a:schemeClr val="bg1"/>
                </a:solidFill>
              </a:defRPr>
            </a:lvl1pPr>
          </a:lstStyle>
          <a:p>
            <a:r>
              <a:rPr lang="es-ES" dirty="0"/>
              <a:t>HAGA CLIC PARA MODIFICAR EL ESTILO DE TÍTULO DEL PATRÓN</a:t>
            </a:r>
          </a:p>
        </p:txBody>
      </p:sp>
      <p:sp>
        <p:nvSpPr>
          <p:cNvPr id="21" name="5 Marcador de número de diapositiva">
            <a:extLst>
              <a:ext uri="{FF2B5EF4-FFF2-40B4-BE49-F238E27FC236}">
                <a16:creationId xmlns:a16="http://schemas.microsoft.com/office/drawing/2014/main" id="{DF893BE7-590E-4A33-B8B8-FD3D8B2361D8}"/>
              </a:ext>
            </a:extLst>
          </p:cNvPr>
          <p:cNvSpPr>
            <a:spLocks noGrp="1"/>
          </p:cNvSpPr>
          <p:nvPr>
            <p:ph type="sldNum" sz="quarter" idx="12"/>
          </p:nvPr>
        </p:nvSpPr>
        <p:spPr>
          <a:xfrm>
            <a:off x="6382139" y="6356353"/>
            <a:ext cx="23114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F72BFCD6-C37F-4D4F-B6AD-71D3A36D527F}" type="slidenum">
              <a:rPr lang="es-ES" smtClean="0">
                <a:solidFill>
                  <a:srgbClr val="323C47">
                    <a:tint val="75000"/>
                  </a:srgbClr>
                </a:solidFill>
              </a:rPr>
              <a:pPr/>
              <a:t>‹Nº›</a:t>
            </a:fld>
            <a:endParaRPr lang="es-ES" dirty="0">
              <a:solidFill>
                <a:srgbClr val="323C47">
                  <a:tint val="75000"/>
                </a:srgbClr>
              </a:solidFill>
            </a:endParaRPr>
          </a:p>
        </p:txBody>
      </p:sp>
      <p:sp>
        <p:nvSpPr>
          <p:cNvPr id="17" name="Rectángulo 16">
            <a:extLst>
              <a:ext uri="{FF2B5EF4-FFF2-40B4-BE49-F238E27FC236}">
                <a16:creationId xmlns:a16="http://schemas.microsoft.com/office/drawing/2014/main" id="{051B0031-1CD9-45F0-8E7E-8961853A66F6}"/>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b="1">
              <a:solidFill>
                <a:srgbClr val="FFFFFF"/>
              </a:solidFill>
            </a:endParaRPr>
          </a:p>
        </p:txBody>
      </p:sp>
      <p:sp>
        <p:nvSpPr>
          <p:cNvPr id="18" name="CuadroTexto 15">
            <a:extLst>
              <a:ext uri="{FF2B5EF4-FFF2-40B4-BE49-F238E27FC236}">
                <a16:creationId xmlns:a16="http://schemas.microsoft.com/office/drawing/2014/main" id="{D88EF1E2-F16C-477C-9669-008681EB6099}"/>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rgbClr val="FFFFFF">
                    <a:lumMod val="50000"/>
                  </a:srgbClr>
                </a:solidFill>
              </a:rPr>
              <a:t>TLP: WHITE</a:t>
            </a:r>
          </a:p>
        </p:txBody>
      </p:sp>
      <p:pic>
        <p:nvPicPr>
          <p:cNvPr id="16" name="Imagen 15">
            <a:extLst>
              <a:ext uri="{FF2B5EF4-FFF2-40B4-BE49-F238E27FC236}">
                <a16:creationId xmlns:a16="http://schemas.microsoft.com/office/drawing/2014/main" id="{81E2A725-5E85-4102-8CA3-9F04BDDE2850}"/>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253673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racias por su atención">
    <p:spTree>
      <p:nvGrpSpPr>
        <p:cNvPr id="1" name=""/>
        <p:cNvGrpSpPr/>
        <p:nvPr/>
      </p:nvGrpSpPr>
      <p:grpSpPr>
        <a:xfrm>
          <a:off x="0" y="0"/>
          <a:ext cx="0" cy="0"/>
          <a:chOff x="0" y="0"/>
          <a:chExt cx="0" cy="0"/>
        </a:xfrm>
      </p:grpSpPr>
      <p:graphicFrame>
        <p:nvGraphicFramePr>
          <p:cNvPr id="24" name="Objeto 23" hidden="1">
            <a:extLst>
              <a:ext uri="{FF2B5EF4-FFF2-40B4-BE49-F238E27FC236}">
                <a16:creationId xmlns:a16="http://schemas.microsoft.com/office/drawing/2014/main" id="{81D7397D-C91D-41A4-A686-41955D1D97A2}"/>
              </a:ext>
            </a:extLst>
          </p:cNvPr>
          <p:cNvGraphicFramePr>
            <a:graphicFrameLocks noChangeAspect="1"/>
          </p:cNvGraphicFramePr>
          <p:nvPr userDrawn="1">
            <p:custDataLst>
              <p:tags r:id="rId1"/>
            </p:custDataLst>
            <p:extLst>
              <p:ext uri="{D42A27DB-BD31-4B8C-83A1-F6EECF244321}">
                <p14:modId xmlns:p14="http://schemas.microsoft.com/office/powerpoint/2010/main" val="630546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5" name="Forma libre: forma 34">
            <a:extLst>
              <a:ext uri="{FF2B5EF4-FFF2-40B4-BE49-F238E27FC236}">
                <a16:creationId xmlns:a16="http://schemas.microsoft.com/office/drawing/2014/main" id="{2A35B54A-82A2-4A6F-9F50-93AD981FF25F}"/>
              </a:ext>
            </a:extLst>
          </p:cNvPr>
          <p:cNvSpPr/>
          <p:nvPr userDrawn="1"/>
        </p:nvSpPr>
        <p:spPr>
          <a:xfrm rot="2653743">
            <a:off x="5292922" y="1458956"/>
            <a:ext cx="4593994" cy="263354"/>
          </a:xfrm>
          <a:custGeom>
            <a:avLst/>
            <a:gdLst>
              <a:gd name="connsiteX0" fmla="*/ 1281653 w 4593994"/>
              <a:gd name="connsiteY0" fmla="*/ 0 h 263354"/>
              <a:gd name="connsiteX1" fmla="*/ 4337634 w 4593994"/>
              <a:gd name="connsiteY1" fmla="*/ 0 h 263354"/>
              <a:gd name="connsiteX2" fmla="*/ 4426355 w 4593994"/>
              <a:gd name="connsiteY2" fmla="*/ 91142 h 263354"/>
              <a:gd name="connsiteX3" fmla="*/ 0 w 4593994"/>
              <a:gd name="connsiteY3" fmla="*/ 0 h 263354"/>
              <a:gd name="connsiteX4" fmla="*/ 16 w 4593994"/>
              <a:gd name="connsiteY4" fmla="*/ 0 h 263354"/>
              <a:gd name="connsiteX5" fmla="*/ 4593994 w 4593994"/>
              <a:gd name="connsiteY5" fmla="*/ 263353 h 263354"/>
              <a:gd name="connsiteX6" fmla="*/ 4593994 w 4593994"/>
              <a:gd name="connsiteY6" fmla="*/ 263354 h 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3994" h="263354">
                <a:moveTo>
                  <a:pt x="1281653" y="0"/>
                </a:moveTo>
                <a:lnTo>
                  <a:pt x="4337634" y="0"/>
                </a:lnTo>
                <a:lnTo>
                  <a:pt x="4426355" y="91142"/>
                </a:lnTo>
                <a:close/>
                <a:moveTo>
                  <a:pt x="0" y="0"/>
                </a:moveTo>
                <a:lnTo>
                  <a:pt x="16" y="0"/>
                </a:lnTo>
                <a:lnTo>
                  <a:pt x="4593994" y="263353"/>
                </a:lnTo>
                <a:lnTo>
                  <a:pt x="4593994" y="263354"/>
                </a:lnTo>
                <a:close/>
              </a:path>
            </a:pathLst>
          </a:cu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34" name="Forma libre: forma 33">
            <a:extLst>
              <a:ext uri="{FF2B5EF4-FFF2-40B4-BE49-F238E27FC236}">
                <a16:creationId xmlns:a16="http://schemas.microsoft.com/office/drawing/2014/main" id="{735770AD-F899-4F63-9F59-3C47D5BFE539}"/>
              </a:ext>
            </a:extLst>
          </p:cNvPr>
          <p:cNvSpPr/>
          <p:nvPr userDrawn="1"/>
        </p:nvSpPr>
        <p:spPr>
          <a:xfrm rot="2753350">
            <a:off x="5425189" y="1545628"/>
            <a:ext cx="4456081" cy="167283"/>
          </a:xfrm>
          <a:custGeom>
            <a:avLst/>
            <a:gdLst>
              <a:gd name="connsiteX0" fmla="*/ 39933 w 4456081"/>
              <a:gd name="connsiteY0" fmla="*/ 0 h 167283"/>
              <a:gd name="connsiteX1" fmla="*/ 4283524 w 4456081"/>
              <a:gd name="connsiteY1" fmla="*/ 1 h 167283"/>
              <a:gd name="connsiteX2" fmla="*/ 4456081 w 4456081"/>
              <a:gd name="connsiteY2" fmla="*/ 167283 h 167283"/>
              <a:gd name="connsiteX3" fmla="*/ 0 w 4456081"/>
              <a:gd name="connsiteY3" fmla="*/ 41193 h 167283"/>
            </a:gdLst>
            <a:ahLst/>
            <a:cxnLst>
              <a:cxn ang="0">
                <a:pos x="connsiteX0" y="connsiteY0"/>
              </a:cxn>
              <a:cxn ang="0">
                <a:pos x="connsiteX1" y="connsiteY1"/>
              </a:cxn>
              <a:cxn ang="0">
                <a:pos x="connsiteX2" y="connsiteY2"/>
              </a:cxn>
              <a:cxn ang="0">
                <a:pos x="connsiteX3" y="connsiteY3"/>
              </a:cxn>
            </a:cxnLst>
            <a:rect l="l" t="t" r="r" b="b"/>
            <a:pathLst>
              <a:path w="4456081" h="167283">
                <a:moveTo>
                  <a:pt x="39933" y="0"/>
                </a:moveTo>
                <a:lnTo>
                  <a:pt x="4283524" y="1"/>
                </a:lnTo>
                <a:lnTo>
                  <a:pt x="4456081" y="167283"/>
                </a:lnTo>
                <a:lnTo>
                  <a:pt x="0" y="41193"/>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9" name="Forma libre: forma 28">
            <a:extLst>
              <a:ext uri="{FF2B5EF4-FFF2-40B4-BE49-F238E27FC236}">
                <a16:creationId xmlns:a16="http://schemas.microsoft.com/office/drawing/2014/main" id="{188B82AC-2450-4084-8C3C-2B90D1710E50}"/>
              </a:ext>
            </a:extLst>
          </p:cNvPr>
          <p:cNvSpPr/>
          <p:nvPr userDrawn="1"/>
        </p:nvSpPr>
        <p:spPr>
          <a:xfrm rot="2850599">
            <a:off x="-1172268" y="-94272"/>
            <a:ext cx="11248272" cy="7246564"/>
          </a:xfrm>
          <a:custGeom>
            <a:avLst/>
            <a:gdLst>
              <a:gd name="connsiteX0" fmla="*/ 0 w 11248272"/>
              <a:gd name="connsiteY0" fmla="*/ 4538508 h 7246564"/>
              <a:gd name="connsiteX1" fmla="*/ 4157322 w 11248272"/>
              <a:gd name="connsiteY1" fmla="*/ 0 h 7246564"/>
              <a:gd name="connsiteX2" fmla="*/ 8615189 w 11248272"/>
              <a:gd name="connsiteY2" fmla="*/ 0 h 7246564"/>
              <a:gd name="connsiteX3" fmla="*/ 11248272 w 11248272"/>
              <a:gd name="connsiteY3" fmla="*/ 2411933 h 7246564"/>
              <a:gd name="connsiteX4" fmla="*/ 6819699 w 11248272"/>
              <a:gd name="connsiteY4" fmla="*/ 7246564 h 7246564"/>
              <a:gd name="connsiteX5" fmla="*/ 2956357 w 11248272"/>
              <a:gd name="connsiteY5" fmla="*/ 7246564 h 724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8272" h="7246564">
                <a:moveTo>
                  <a:pt x="0" y="4538508"/>
                </a:moveTo>
                <a:lnTo>
                  <a:pt x="4157322" y="0"/>
                </a:lnTo>
                <a:lnTo>
                  <a:pt x="8615189" y="0"/>
                </a:lnTo>
                <a:lnTo>
                  <a:pt x="11248272" y="2411933"/>
                </a:lnTo>
                <a:lnTo>
                  <a:pt x="6819699" y="7246564"/>
                </a:lnTo>
                <a:lnTo>
                  <a:pt x="2956357" y="7246564"/>
                </a:lnTo>
                <a:close/>
              </a:path>
            </a:pathLst>
          </a:custGeom>
          <a:solidFill>
            <a:schemeClr val="tx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5" name="Forma libre: forma 24">
            <a:extLst>
              <a:ext uri="{FF2B5EF4-FFF2-40B4-BE49-F238E27FC236}">
                <a16:creationId xmlns:a16="http://schemas.microsoft.com/office/drawing/2014/main" id="{3BF9DB07-1B7F-40C9-BB65-CA527B8E08D8}"/>
              </a:ext>
            </a:extLst>
          </p:cNvPr>
          <p:cNvSpPr/>
          <p:nvPr userDrawn="1"/>
        </p:nvSpPr>
        <p:spPr>
          <a:xfrm rot="2850599">
            <a:off x="-2432127" y="2796095"/>
            <a:ext cx="9663014" cy="3076225"/>
          </a:xfrm>
          <a:custGeom>
            <a:avLst/>
            <a:gdLst>
              <a:gd name="connsiteX0" fmla="*/ 0 w 9663014"/>
              <a:gd name="connsiteY0" fmla="*/ 395965 h 3076225"/>
              <a:gd name="connsiteX1" fmla="*/ 34391 w 9663014"/>
              <a:gd name="connsiteY1" fmla="*/ 358421 h 3076225"/>
              <a:gd name="connsiteX2" fmla="*/ 9663014 w 9663014"/>
              <a:gd name="connsiteY2" fmla="*/ 0 h 3076225"/>
              <a:gd name="connsiteX3" fmla="*/ 6845160 w 9663014"/>
              <a:gd name="connsiteY3" fmla="*/ 3076224 h 3076225"/>
              <a:gd name="connsiteX4" fmla="*/ 2926014 w 9663014"/>
              <a:gd name="connsiteY4" fmla="*/ 3076225 h 307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3014" h="3076225">
                <a:moveTo>
                  <a:pt x="0" y="395965"/>
                </a:moveTo>
                <a:lnTo>
                  <a:pt x="34391" y="358421"/>
                </a:lnTo>
                <a:lnTo>
                  <a:pt x="9663014" y="0"/>
                </a:lnTo>
                <a:lnTo>
                  <a:pt x="6845160" y="3076224"/>
                </a:lnTo>
                <a:lnTo>
                  <a:pt x="2926014" y="3076225"/>
                </a:lnTo>
                <a:close/>
              </a:path>
            </a:pathLst>
          </a:custGeom>
          <a:solidFill>
            <a:schemeClr val="tx2">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19" name="Slide Number Placeholder 17">
            <a:extLst>
              <a:ext uri="{FF2B5EF4-FFF2-40B4-BE49-F238E27FC236}">
                <a16:creationId xmlns:a16="http://schemas.microsoft.com/office/drawing/2014/main" id="{4B31578C-2837-45C4-B575-B7C58CDB8FEB}"/>
              </a:ext>
            </a:extLst>
          </p:cNvPr>
          <p:cNvSpPr>
            <a:spLocks noGrp="1"/>
          </p:cNvSpPr>
          <p:nvPr>
            <p:ph type="sldNum" sz="quarter" idx="4"/>
          </p:nvPr>
        </p:nvSpPr>
        <p:spPr>
          <a:xfrm>
            <a:off x="8564716" y="6309320"/>
            <a:ext cx="360040" cy="365125"/>
          </a:xfrm>
          <a:prstGeom prst="rect">
            <a:avLst/>
          </a:prstGeom>
        </p:spPr>
        <p:txBody>
          <a:bodyPr vert="horz" lIns="0" tIns="0" rIns="0" bIns="0" anchor="b"/>
          <a:lstStyle>
            <a:lvl1pPr algn="r" eaLnBrk="1" latinLnBrk="0" hangingPunct="1">
              <a:defRPr kumimoji="0" sz="1050">
                <a:solidFill>
                  <a:schemeClr val="tx1"/>
                </a:solidFill>
                <a:latin typeface="Arial" panose="020B0604020202020204" pitchFamily="34" charset="0"/>
                <a:cs typeface="Arial" panose="020B0604020202020204" pitchFamily="34" charset="0"/>
              </a:defRPr>
            </a:lvl1pPr>
          </a:lstStyle>
          <a:p>
            <a:fld id="{BCECDAE5-3B81-401B-AAD2-D1C88E068655}" type="slidenum">
              <a:rPr lang="es-ES" smtClean="0">
                <a:solidFill>
                  <a:srgbClr val="323C47"/>
                </a:solidFill>
              </a:rPr>
              <a:pPr/>
              <a:t>‹Nº›</a:t>
            </a:fld>
            <a:endParaRPr lang="es-ES" dirty="0">
              <a:solidFill>
                <a:srgbClr val="323C47"/>
              </a:solidFill>
            </a:endParaRPr>
          </a:p>
        </p:txBody>
      </p:sp>
      <p:sp>
        <p:nvSpPr>
          <p:cNvPr id="12" name="Rectángulo 11">
            <a:extLst>
              <a:ext uri="{FF2B5EF4-FFF2-40B4-BE49-F238E27FC236}">
                <a16:creationId xmlns:a16="http://schemas.microsoft.com/office/drawing/2014/main" id="{2F6C803D-0EF7-4A92-A207-A532513869B9}"/>
              </a:ext>
            </a:extLst>
          </p:cNvPr>
          <p:cNvSpPr/>
          <p:nvPr userDrawn="1"/>
        </p:nvSpPr>
        <p:spPr>
          <a:xfrm>
            <a:off x="0" y="6509540"/>
            <a:ext cx="1199456" cy="153691"/>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b="1">
              <a:solidFill>
                <a:srgbClr val="FFFFFF"/>
              </a:solidFill>
            </a:endParaRPr>
          </a:p>
        </p:txBody>
      </p:sp>
      <p:sp>
        <p:nvSpPr>
          <p:cNvPr id="13" name="CuadroTexto 15">
            <a:extLst>
              <a:ext uri="{FF2B5EF4-FFF2-40B4-BE49-F238E27FC236}">
                <a16:creationId xmlns:a16="http://schemas.microsoft.com/office/drawing/2014/main" id="{3271879A-03EE-4E26-A2C8-F2D14DEFB96B}"/>
              </a:ext>
            </a:extLst>
          </p:cNvPr>
          <p:cNvSpPr txBox="1"/>
          <p:nvPr userDrawn="1"/>
        </p:nvSpPr>
        <p:spPr>
          <a:xfrm>
            <a:off x="-1" y="6463275"/>
            <a:ext cx="1199458" cy="24622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b="1" dirty="0">
                <a:solidFill>
                  <a:srgbClr val="FFFFFF">
                    <a:lumMod val="50000"/>
                  </a:srgbClr>
                </a:solidFill>
              </a:rPr>
              <a:t>TLP: WHITE</a:t>
            </a:r>
          </a:p>
        </p:txBody>
      </p:sp>
      <p:pic>
        <p:nvPicPr>
          <p:cNvPr id="11" name="Imagen 10">
            <a:extLst>
              <a:ext uri="{FF2B5EF4-FFF2-40B4-BE49-F238E27FC236}">
                <a16:creationId xmlns:a16="http://schemas.microsoft.com/office/drawing/2014/main" id="{44DAAB30-FED5-425F-A786-124479237AC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157186" y="6270695"/>
            <a:ext cx="2829629" cy="471604"/>
          </a:xfrm>
          <a:prstGeom prst="rect">
            <a:avLst/>
          </a:prstGeom>
        </p:spPr>
      </p:pic>
    </p:spTree>
    <p:extLst>
      <p:ext uri="{BB962C8B-B14F-4D97-AF65-F5344CB8AC3E}">
        <p14:creationId xmlns:p14="http://schemas.microsoft.com/office/powerpoint/2010/main" val="405019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8.xml"/><Relationship Id="rId7" Type="http://schemas.openxmlformats.org/officeDocument/2006/relationships/tags" Target="../tags/tag9.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image" Target="../media/image1.emf"/><Relationship Id="rId4" Type="http://schemas.openxmlformats.org/officeDocument/2006/relationships/slideLayout" Target="../slideLayouts/slideLayout9.xml"/><Relationship Id="rId9" Type="http://schemas.openxmlformats.org/officeDocument/2006/relationships/oleObject" Target="../embeddings/oleObject6.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to 9" hidden="1">
            <a:extLst>
              <a:ext uri="{FF2B5EF4-FFF2-40B4-BE49-F238E27FC236}">
                <a16:creationId xmlns:a16="http://schemas.microsoft.com/office/drawing/2014/main" id="{F5E6567F-0C9E-42E7-BABA-57C9D2BA5D8F}"/>
              </a:ext>
            </a:extLst>
          </p:cNvPr>
          <p:cNvGraphicFramePr>
            <a:graphicFrameLocks noChangeAspect="1"/>
          </p:cNvGraphicFramePr>
          <p:nvPr userDrawn="1">
            <p:custDataLst>
              <p:tags r:id="rId7"/>
            </p:custDataLst>
            <p:extLst>
              <p:ext uri="{D42A27DB-BD31-4B8C-83A1-F6EECF244321}">
                <p14:modId xmlns:p14="http://schemas.microsoft.com/office/powerpoint/2010/main" val="4076092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9" imgW="395" imgH="394" progId="TCLayout.ActiveDocument.1">
                  <p:embed/>
                </p:oleObj>
              </mc:Choice>
              <mc:Fallback>
                <p:oleObj name="Diapositiva de think-cell" r:id="rId9" imgW="395" imgH="394"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ángulo 8" hidden="1">
            <a:extLst>
              <a:ext uri="{FF2B5EF4-FFF2-40B4-BE49-F238E27FC236}">
                <a16:creationId xmlns:a16="http://schemas.microsoft.com/office/drawing/2014/main" id="{0B5F7854-A00E-4016-B4D9-6304EBD6AAC5}"/>
              </a:ext>
            </a:extLst>
          </p:cNvPr>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s-ES" sz="3300" b="0" i="0" baseline="0" dirty="0">
              <a:latin typeface="Calibri" panose="020F0502020204030204" pitchFamily="34" charset="0"/>
              <a:ea typeface="+mj-ea"/>
              <a:cs typeface="+mj-cs"/>
              <a:sym typeface="Calibri" panose="020F0502020204030204" pitchFamily="34" charset="0"/>
            </a:endParaRPr>
          </a:p>
        </p:txBody>
      </p:sp>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7"/>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dirty="0"/>
          </a:p>
        </p:txBody>
      </p:sp>
      <p:sp>
        <p:nvSpPr>
          <p:cNvPr id="5" name="4 Marcador de pie de página"/>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2BFCD6-C37F-4D4F-B6AD-71D3A36D527F}" type="slidenum">
              <a:rPr lang="es-ES" smtClean="0"/>
              <a:pPr/>
              <a:t>‹Nº›</a:t>
            </a:fld>
            <a:endParaRPr lang="es-ES" dirty="0"/>
          </a:p>
        </p:txBody>
      </p:sp>
    </p:spTree>
    <p:extLst>
      <p:ext uri="{BB962C8B-B14F-4D97-AF65-F5344CB8AC3E}">
        <p14:creationId xmlns:p14="http://schemas.microsoft.com/office/powerpoint/2010/main" val="30268606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21" r:id="rId3"/>
    <p:sldLayoutId id="2147483716" r:id="rId4"/>
    <p:sldLayoutId id="2147483722"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to 9" hidden="1">
            <a:extLst>
              <a:ext uri="{FF2B5EF4-FFF2-40B4-BE49-F238E27FC236}">
                <a16:creationId xmlns:a16="http://schemas.microsoft.com/office/drawing/2014/main" id="{F5E6567F-0C9E-42E7-BABA-57C9D2BA5D8F}"/>
              </a:ext>
            </a:extLst>
          </p:cNvPr>
          <p:cNvGraphicFramePr>
            <a:graphicFrameLocks noChangeAspect="1"/>
          </p:cNvGraphicFramePr>
          <p:nvPr userDrawn="1">
            <p:custDataLst>
              <p:tags r:id="rId7"/>
            </p:custDataLst>
            <p:extLst>
              <p:ext uri="{D42A27DB-BD31-4B8C-83A1-F6EECF244321}">
                <p14:modId xmlns:p14="http://schemas.microsoft.com/office/powerpoint/2010/main" val="739762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9" imgW="395" imgH="394" progId="TCLayout.ActiveDocument.1">
                  <p:embed/>
                </p:oleObj>
              </mc:Choice>
              <mc:Fallback>
                <p:oleObj name="Diapositiva de think-cell" r:id="rId9" imgW="395" imgH="394"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ángulo 8" hidden="1">
            <a:extLst>
              <a:ext uri="{FF2B5EF4-FFF2-40B4-BE49-F238E27FC236}">
                <a16:creationId xmlns:a16="http://schemas.microsoft.com/office/drawing/2014/main" id="{0B5F7854-A00E-4016-B4D9-6304EBD6AAC5}"/>
              </a:ext>
            </a:extLst>
          </p:cNvPr>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s-ES" sz="3300" dirty="0">
              <a:solidFill>
                <a:srgbClr val="FFFFFF"/>
              </a:solidFill>
              <a:sym typeface="Calibri" panose="020F0502020204030204" pitchFamily="34" charset="0"/>
            </a:endParaRPr>
          </a:p>
        </p:txBody>
      </p:sp>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7"/>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dirty="0">
              <a:solidFill>
                <a:srgbClr val="323C47">
                  <a:tint val="75000"/>
                </a:srgbClr>
              </a:solidFill>
            </a:endParaRPr>
          </a:p>
        </p:txBody>
      </p:sp>
      <p:sp>
        <p:nvSpPr>
          <p:cNvPr id="5" name="4 Marcador de pie de página"/>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dirty="0">
              <a:solidFill>
                <a:srgbClr val="323C47">
                  <a:tint val="75000"/>
                </a:srgbClr>
              </a:solidFill>
            </a:endParaRPr>
          </a:p>
        </p:txBody>
      </p:sp>
      <p:sp>
        <p:nvSpPr>
          <p:cNvPr id="6" name="5 Marcador de número de diapositiva"/>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2BFCD6-C37F-4D4F-B6AD-71D3A36D527F}" type="slidenum">
              <a:rPr lang="es-ES" smtClean="0">
                <a:solidFill>
                  <a:srgbClr val="323C47">
                    <a:tint val="75000"/>
                  </a:srgbClr>
                </a:solidFill>
              </a:rPr>
              <a:pPr/>
              <a:t>‹Nº›</a:t>
            </a:fld>
            <a:endParaRPr lang="es-ES" dirty="0">
              <a:solidFill>
                <a:srgbClr val="323C47">
                  <a:tint val="75000"/>
                </a:srgbClr>
              </a:solidFill>
            </a:endParaRPr>
          </a:p>
        </p:txBody>
      </p:sp>
    </p:spTree>
    <p:extLst>
      <p:ext uri="{BB962C8B-B14F-4D97-AF65-F5344CB8AC3E}">
        <p14:creationId xmlns:p14="http://schemas.microsoft.com/office/powerpoint/2010/main" val="32558010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44.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4.png"/><Relationship Id="rId7"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15.svg"/><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15.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68.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23.sv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1.emf"/><Relationship Id="rId10" Type="http://schemas.openxmlformats.org/officeDocument/2006/relationships/image" Target="../media/image10.png"/><Relationship Id="rId4" Type="http://schemas.openxmlformats.org/officeDocument/2006/relationships/oleObject" Target="../embeddings/oleObject12.bin"/><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svg"/><Relationship Id="rId7" Type="http://schemas.openxmlformats.org/officeDocument/2006/relationships/image" Target="../media/image27.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texto 14">
            <a:extLst>
              <a:ext uri="{FF2B5EF4-FFF2-40B4-BE49-F238E27FC236}">
                <a16:creationId xmlns:a16="http://schemas.microsoft.com/office/drawing/2014/main" id="{94EAE70F-436E-4BC8-AA7D-2767AF4952F0}"/>
              </a:ext>
            </a:extLst>
          </p:cNvPr>
          <p:cNvSpPr>
            <a:spLocks noGrp="1"/>
          </p:cNvSpPr>
          <p:nvPr>
            <p:ph type="body" sz="quarter" idx="11"/>
          </p:nvPr>
        </p:nvSpPr>
        <p:spPr/>
        <p:txBody>
          <a:bodyPr>
            <a:normAutofit/>
          </a:bodyPr>
          <a:lstStyle/>
          <a:p>
            <a:r>
              <a:rPr lang="es-ES" dirty="0"/>
              <a:t>GTI Territorio Ministerio</a:t>
            </a:r>
          </a:p>
        </p:txBody>
      </p:sp>
      <p:sp>
        <p:nvSpPr>
          <p:cNvPr id="17" name="Marcador de texto 16">
            <a:extLst>
              <a:ext uri="{FF2B5EF4-FFF2-40B4-BE49-F238E27FC236}">
                <a16:creationId xmlns:a16="http://schemas.microsoft.com/office/drawing/2014/main" id="{98CA1C1F-04A5-4F94-9B57-A702BCE57B94}"/>
              </a:ext>
            </a:extLst>
          </p:cNvPr>
          <p:cNvSpPr>
            <a:spLocks noGrp="1"/>
          </p:cNvSpPr>
          <p:nvPr>
            <p:ph type="body" sz="quarter" idx="12"/>
          </p:nvPr>
        </p:nvSpPr>
        <p:spPr/>
        <p:txBody>
          <a:bodyPr/>
          <a:lstStyle/>
          <a:p>
            <a:r>
              <a:rPr lang="es-ES" dirty="0"/>
              <a:t>15 DE NOVIEMBRE DE 2023</a:t>
            </a:r>
          </a:p>
        </p:txBody>
      </p:sp>
      <p:sp>
        <p:nvSpPr>
          <p:cNvPr id="19" name="Marcador de texto 18">
            <a:extLst>
              <a:ext uri="{FF2B5EF4-FFF2-40B4-BE49-F238E27FC236}">
                <a16:creationId xmlns:a16="http://schemas.microsoft.com/office/drawing/2014/main" id="{B6CE4209-A8CA-429E-B772-06AA35B614EA}"/>
              </a:ext>
            </a:extLst>
          </p:cNvPr>
          <p:cNvSpPr>
            <a:spLocks noGrp="1"/>
          </p:cNvSpPr>
          <p:nvPr>
            <p:ph type="body" sz="quarter" idx="13"/>
          </p:nvPr>
        </p:nvSpPr>
        <p:spPr>
          <a:xfrm>
            <a:off x="384460" y="3645023"/>
            <a:ext cx="6851836" cy="1008113"/>
          </a:xfrm>
        </p:spPr>
        <p:txBody>
          <a:bodyPr>
            <a:normAutofit fontScale="92500"/>
          </a:bodyPr>
          <a:lstStyle/>
          <a:p>
            <a:pPr algn="ctr"/>
            <a:r>
              <a:rPr lang="es-ES" dirty="0"/>
              <a:t>Gestión Sistematizada y Digitalizada de los Efectos Judiciales, Depósitos y Piezas de Convicción (GEJ)</a:t>
            </a:r>
          </a:p>
        </p:txBody>
      </p:sp>
    </p:spTree>
    <p:extLst>
      <p:ext uri="{BB962C8B-B14F-4D97-AF65-F5344CB8AC3E}">
        <p14:creationId xmlns:p14="http://schemas.microsoft.com/office/powerpoint/2010/main" val="66710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3">
            <a:extLst>
              <a:ext uri="{FF2B5EF4-FFF2-40B4-BE49-F238E27FC236}">
                <a16:creationId xmlns:a16="http://schemas.microsoft.com/office/drawing/2014/main" id="{02E60F44-E260-42D9-B12D-63272AE6C749}"/>
              </a:ext>
            </a:extLst>
          </p:cNvPr>
          <p:cNvSpPr>
            <a:spLocks noGrp="1"/>
          </p:cNvSpPr>
          <p:nvPr>
            <p:ph type="title"/>
          </p:nvPr>
        </p:nvSpPr>
        <p:spPr>
          <a:xfrm>
            <a:off x="59634" y="-274036"/>
            <a:ext cx="8865122" cy="1143000"/>
          </a:xfrm>
        </p:spPr>
        <p:txBody>
          <a:bodyPr>
            <a:normAutofit/>
          </a:bodyPr>
          <a:lstStyle/>
          <a:p>
            <a:r>
              <a:rPr lang="es-ES" sz="2400" dirty="0"/>
              <a:t>Parametrización (I)</a:t>
            </a:r>
          </a:p>
        </p:txBody>
      </p:sp>
      <p:sp>
        <p:nvSpPr>
          <p:cNvPr id="3" name="Rectángulo 2">
            <a:extLst>
              <a:ext uri="{FF2B5EF4-FFF2-40B4-BE49-F238E27FC236}">
                <a16:creationId xmlns:a16="http://schemas.microsoft.com/office/drawing/2014/main" id="{29B90578-D2EE-4E4D-AA59-C0C59A2D09CF}"/>
              </a:ext>
            </a:extLst>
          </p:cNvPr>
          <p:cNvSpPr/>
          <p:nvPr/>
        </p:nvSpPr>
        <p:spPr>
          <a:xfrm>
            <a:off x="5364088" y="2806422"/>
            <a:ext cx="3570422" cy="98261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000" dirty="0">
              <a:solidFill>
                <a:srgbClr val="000000"/>
              </a:solidFill>
            </a:endParaRPr>
          </a:p>
          <a:p>
            <a:pPr marL="171450" indent="-171450">
              <a:buFont typeface="Wingdings" panose="05000000000000000000" pitchFamily="2" charset="2"/>
              <a:buChar char="ü"/>
            </a:pPr>
            <a:endParaRPr lang="es-ES" sz="1000" dirty="0">
              <a:solidFill>
                <a:srgbClr val="000000"/>
              </a:solidFill>
            </a:endParaRPr>
          </a:p>
          <a:p>
            <a:pPr marL="171450" indent="-171450">
              <a:buFont typeface="Wingdings" panose="05000000000000000000" pitchFamily="2" charset="2"/>
              <a:buChar char="ü"/>
            </a:pPr>
            <a:r>
              <a:rPr lang="es-ES" sz="1000" dirty="0">
                <a:solidFill>
                  <a:srgbClr val="000000"/>
                </a:solidFill>
              </a:rPr>
              <a:t>Desde esta opción se pulsa en “Nueva” para crear una nueva Sede.</a:t>
            </a:r>
          </a:p>
          <a:p>
            <a:pPr marL="171450" indent="-171450">
              <a:buFont typeface="Wingdings" panose="05000000000000000000" pitchFamily="2" charset="2"/>
              <a:buChar char="ü"/>
            </a:pPr>
            <a:r>
              <a:rPr lang="es-ES" sz="1000" dirty="0">
                <a:solidFill>
                  <a:srgbClr val="000000"/>
                </a:solidFill>
              </a:rPr>
              <a:t>En la pantalla siguiente se rellenan los campos obligatorios y se pulsa en “Guardar”.</a:t>
            </a:r>
          </a:p>
          <a:p>
            <a:pPr marL="171450" indent="-171450">
              <a:buFont typeface="Wingdings" panose="05000000000000000000" pitchFamily="2" charset="2"/>
              <a:buChar char="ü"/>
            </a:pPr>
            <a:endParaRPr lang="es-ES" sz="1000" dirty="0">
              <a:solidFill>
                <a:srgbClr val="000000"/>
              </a:solidFill>
            </a:endParaRPr>
          </a:p>
        </p:txBody>
      </p:sp>
      <p:sp>
        <p:nvSpPr>
          <p:cNvPr id="4" name="Elipse 3">
            <a:extLst>
              <a:ext uri="{FF2B5EF4-FFF2-40B4-BE49-F238E27FC236}">
                <a16:creationId xmlns:a16="http://schemas.microsoft.com/office/drawing/2014/main" id="{E2C956D2-62D9-4568-9165-6536C915446E}"/>
              </a:ext>
            </a:extLst>
          </p:cNvPr>
          <p:cNvSpPr/>
          <p:nvPr/>
        </p:nvSpPr>
        <p:spPr>
          <a:xfrm>
            <a:off x="5373885" y="2806422"/>
            <a:ext cx="243787" cy="262538"/>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sp>
        <p:nvSpPr>
          <p:cNvPr id="5" name="Rectángulo 4">
            <a:extLst>
              <a:ext uri="{FF2B5EF4-FFF2-40B4-BE49-F238E27FC236}">
                <a16:creationId xmlns:a16="http://schemas.microsoft.com/office/drawing/2014/main" id="{15C40472-5A69-4A18-A3EF-D51E447C2DCA}"/>
              </a:ext>
            </a:extLst>
          </p:cNvPr>
          <p:cNvSpPr/>
          <p:nvPr/>
        </p:nvSpPr>
        <p:spPr>
          <a:xfrm>
            <a:off x="5478678" y="4626344"/>
            <a:ext cx="3570422" cy="90149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Desde esta opción, pulsando en “Nueva”, se introducen los datos obligatorios de la nueva Sala y se le asocia la Sede entre las que existen ya dadas de alta.</a:t>
            </a:r>
          </a:p>
        </p:txBody>
      </p:sp>
      <p:sp>
        <p:nvSpPr>
          <p:cNvPr id="6" name="Elipse 5">
            <a:extLst>
              <a:ext uri="{FF2B5EF4-FFF2-40B4-BE49-F238E27FC236}">
                <a16:creationId xmlns:a16="http://schemas.microsoft.com/office/drawing/2014/main" id="{E1343897-8625-4ED2-9010-67E587EE8DCD}"/>
              </a:ext>
            </a:extLst>
          </p:cNvPr>
          <p:cNvSpPr/>
          <p:nvPr/>
        </p:nvSpPr>
        <p:spPr>
          <a:xfrm>
            <a:off x="5508104" y="4630346"/>
            <a:ext cx="219137" cy="238814"/>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cxnSp>
        <p:nvCxnSpPr>
          <p:cNvPr id="7" name="Conector recto de flecha 6">
            <a:extLst>
              <a:ext uri="{FF2B5EF4-FFF2-40B4-BE49-F238E27FC236}">
                <a16:creationId xmlns:a16="http://schemas.microsoft.com/office/drawing/2014/main" id="{51B38329-2C7E-4788-8889-C190FDFCC184}"/>
              </a:ext>
            </a:extLst>
          </p:cNvPr>
          <p:cNvCxnSpPr>
            <a:cxnSpLocks/>
            <a:stCxn id="3" idx="1"/>
            <a:endCxn id="16" idx="3"/>
          </p:cNvCxnSpPr>
          <p:nvPr/>
        </p:nvCxnSpPr>
        <p:spPr>
          <a:xfrm flipH="1" flipV="1">
            <a:off x="4594625" y="2121472"/>
            <a:ext cx="769463" cy="1176259"/>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Conector recto de flecha 7">
            <a:extLst>
              <a:ext uri="{FF2B5EF4-FFF2-40B4-BE49-F238E27FC236}">
                <a16:creationId xmlns:a16="http://schemas.microsoft.com/office/drawing/2014/main" id="{BC99BEE5-D5CC-44AF-BE2A-65DE8A65D314}"/>
              </a:ext>
            </a:extLst>
          </p:cNvPr>
          <p:cNvCxnSpPr>
            <a:cxnSpLocks/>
            <a:stCxn id="3" idx="0"/>
          </p:cNvCxnSpPr>
          <p:nvPr/>
        </p:nvCxnSpPr>
        <p:spPr>
          <a:xfrm flipV="1">
            <a:off x="7149299" y="2518098"/>
            <a:ext cx="0" cy="288324"/>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Conector recto de flecha 8">
            <a:extLst>
              <a:ext uri="{FF2B5EF4-FFF2-40B4-BE49-F238E27FC236}">
                <a16:creationId xmlns:a16="http://schemas.microsoft.com/office/drawing/2014/main" id="{B0D4241C-447B-4C35-AC44-767382F659F2}"/>
              </a:ext>
            </a:extLst>
          </p:cNvPr>
          <p:cNvCxnSpPr>
            <a:cxnSpLocks/>
            <a:endCxn id="5" idx="1"/>
          </p:cNvCxnSpPr>
          <p:nvPr/>
        </p:nvCxnSpPr>
        <p:spPr>
          <a:xfrm>
            <a:off x="5197610" y="4571128"/>
            <a:ext cx="281068" cy="505961"/>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
        <p:nvSpPr>
          <p:cNvPr id="10" name="Rectángulo 9">
            <a:extLst>
              <a:ext uri="{FF2B5EF4-FFF2-40B4-BE49-F238E27FC236}">
                <a16:creationId xmlns:a16="http://schemas.microsoft.com/office/drawing/2014/main" id="{1DDEB38C-BD9D-4D7C-9369-CE6082693472}"/>
              </a:ext>
            </a:extLst>
          </p:cNvPr>
          <p:cNvSpPr/>
          <p:nvPr/>
        </p:nvSpPr>
        <p:spPr>
          <a:xfrm>
            <a:off x="323528" y="3429000"/>
            <a:ext cx="4953000" cy="369332"/>
          </a:xfrm>
          <a:prstGeom prst="rect">
            <a:avLst/>
          </a:prstGeom>
        </p:spPr>
        <p:txBody>
          <a:bodyPr>
            <a:spAutoFit/>
          </a:bodyPr>
          <a:lstStyle/>
          <a:p>
            <a:r>
              <a:rPr lang="es-ES" sz="1200" b="1" dirty="0">
                <a:solidFill>
                  <a:schemeClr val="bg2">
                    <a:lumMod val="75000"/>
                  </a:schemeClr>
                </a:solidFill>
              </a:rPr>
              <a:t>ADMINISTRAR /</a:t>
            </a:r>
            <a:r>
              <a:rPr lang="es-ES" dirty="0"/>
              <a:t> </a:t>
            </a:r>
            <a:r>
              <a:rPr lang="es-ES" sz="1200" b="1" dirty="0">
                <a:solidFill>
                  <a:schemeClr val="bg2">
                    <a:lumMod val="75000"/>
                  </a:schemeClr>
                </a:solidFill>
              </a:rPr>
              <a:t>SALAS</a:t>
            </a:r>
          </a:p>
        </p:txBody>
      </p:sp>
      <p:sp>
        <p:nvSpPr>
          <p:cNvPr id="15" name="Rectángulo 14">
            <a:extLst>
              <a:ext uri="{FF2B5EF4-FFF2-40B4-BE49-F238E27FC236}">
                <a16:creationId xmlns:a16="http://schemas.microsoft.com/office/drawing/2014/main" id="{C2A489BD-A691-4A7E-BEE6-2D5D89701ADF}"/>
              </a:ext>
            </a:extLst>
          </p:cNvPr>
          <p:cNvSpPr/>
          <p:nvPr/>
        </p:nvSpPr>
        <p:spPr>
          <a:xfrm>
            <a:off x="323528" y="794993"/>
            <a:ext cx="4953000" cy="369332"/>
          </a:xfrm>
          <a:prstGeom prst="rect">
            <a:avLst/>
          </a:prstGeom>
        </p:spPr>
        <p:txBody>
          <a:bodyPr>
            <a:spAutoFit/>
          </a:bodyPr>
          <a:lstStyle/>
          <a:p>
            <a:r>
              <a:rPr lang="es-ES" sz="1200" b="1" dirty="0">
                <a:solidFill>
                  <a:schemeClr val="bg2">
                    <a:lumMod val="75000"/>
                  </a:schemeClr>
                </a:solidFill>
              </a:rPr>
              <a:t>ADMINISTRAR /</a:t>
            </a:r>
            <a:r>
              <a:rPr lang="es-ES" dirty="0"/>
              <a:t> </a:t>
            </a:r>
            <a:r>
              <a:rPr lang="es-ES" sz="1200" b="1" dirty="0">
                <a:solidFill>
                  <a:schemeClr val="bg2">
                    <a:lumMod val="75000"/>
                  </a:schemeClr>
                </a:solidFill>
              </a:rPr>
              <a:t>SEDES</a:t>
            </a:r>
          </a:p>
        </p:txBody>
      </p:sp>
      <p:pic>
        <p:nvPicPr>
          <p:cNvPr id="16" name="Imagen 15">
            <a:extLst>
              <a:ext uri="{FF2B5EF4-FFF2-40B4-BE49-F238E27FC236}">
                <a16:creationId xmlns:a16="http://schemas.microsoft.com/office/drawing/2014/main" id="{10A454AA-FDAA-D9D3-E875-91C6AB1D8A1C}"/>
              </a:ext>
            </a:extLst>
          </p:cNvPr>
          <p:cNvPicPr>
            <a:picLocks noChangeAspect="1"/>
          </p:cNvPicPr>
          <p:nvPr/>
        </p:nvPicPr>
        <p:blipFill>
          <a:blip r:embed="rId2"/>
          <a:stretch>
            <a:fillRect/>
          </a:stretch>
        </p:blipFill>
        <p:spPr>
          <a:xfrm>
            <a:off x="274145" y="1173984"/>
            <a:ext cx="4320480" cy="1894976"/>
          </a:xfrm>
          <a:prstGeom prst="rect">
            <a:avLst/>
          </a:prstGeom>
        </p:spPr>
      </p:pic>
      <p:pic>
        <p:nvPicPr>
          <p:cNvPr id="20" name="Imagen 19">
            <a:extLst>
              <a:ext uri="{FF2B5EF4-FFF2-40B4-BE49-F238E27FC236}">
                <a16:creationId xmlns:a16="http://schemas.microsoft.com/office/drawing/2014/main" id="{286F9C3B-4776-6E76-F891-26767C31E99A}"/>
              </a:ext>
            </a:extLst>
          </p:cNvPr>
          <p:cNvPicPr>
            <a:picLocks noChangeAspect="1"/>
          </p:cNvPicPr>
          <p:nvPr/>
        </p:nvPicPr>
        <p:blipFill>
          <a:blip r:embed="rId3"/>
          <a:stretch>
            <a:fillRect/>
          </a:stretch>
        </p:blipFill>
        <p:spPr>
          <a:xfrm>
            <a:off x="274145" y="3798332"/>
            <a:ext cx="4462433" cy="1323626"/>
          </a:xfrm>
          <a:prstGeom prst="rect">
            <a:avLst/>
          </a:prstGeom>
        </p:spPr>
      </p:pic>
      <p:pic>
        <p:nvPicPr>
          <p:cNvPr id="22" name="Imagen 21">
            <a:extLst>
              <a:ext uri="{FF2B5EF4-FFF2-40B4-BE49-F238E27FC236}">
                <a16:creationId xmlns:a16="http://schemas.microsoft.com/office/drawing/2014/main" id="{C9718880-86B4-2665-587F-F6314BF59024}"/>
              </a:ext>
            </a:extLst>
          </p:cNvPr>
          <p:cNvPicPr>
            <a:picLocks noChangeAspect="1"/>
          </p:cNvPicPr>
          <p:nvPr/>
        </p:nvPicPr>
        <p:blipFill>
          <a:blip r:embed="rId4"/>
          <a:stretch>
            <a:fillRect/>
          </a:stretch>
        </p:blipFill>
        <p:spPr>
          <a:xfrm>
            <a:off x="4959721" y="1285266"/>
            <a:ext cx="4105945" cy="1104854"/>
          </a:xfrm>
          <a:prstGeom prst="rect">
            <a:avLst/>
          </a:prstGeom>
        </p:spPr>
      </p:pic>
    </p:spTree>
    <p:extLst>
      <p:ext uri="{BB962C8B-B14F-4D97-AF65-F5344CB8AC3E}">
        <p14:creationId xmlns:p14="http://schemas.microsoft.com/office/powerpoint/2010/main" val="132315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3">
            <a:extLst>
              <a:ext uri="{FF2B5EF4-FFF2-40B4-BE49-F238E27FC236}">
                <a16:creationId xmlns:a16="http://schemas.microsoft.com/office/drawing/2014/main" id="{02E60F44-E260-42D9-B12D-63272AE6C749}"/>
              </a:ext>
            </a:extLst>
          </p:cNvPr>
          <p:cNvSpPr>
            <a:spLocks noGrp="1"/>
          </p:cNvSpPr>
          <p:nvPr>
            <p:ph type="title"/>
          </p:nvPr>
        </p:nvSpPr>
        <p:spPr>
          <a:xfrm>
            <a:off x="59634" y="-274036"/>
            <a:ext cx="8865122" cy="1143000"/>
          </a:xfrm>
        </p:spPr>
        <p:txBody>
          <a:bodyPr>
            <a:normAutofit/>
          </a:bodyPr>
          <a:lstStyle/>
          <a:p>
            <a:r>
              <a:rPr lang="es-ES" sz="2400" dirty="0"/>
              <a:t>Parametrización (II)</a:t>
            </a:r>
          </a:p>
        </p:txBody>
      </p:sp>
      <p:sp>
        <p:nvSpPr>
          <p:cNvPr id="15" name="CuadroTexto 14">
            <a:extLst>
              <a:ext uri="{FF2B5EF4-FFF2-40B4-BE49-F238E27FC236}">
                <a16:creationId xmlns:a16="http://schemas.microsoft.com/office/drawing/2014/main" id="{378A224B-4D08-46CC-AD19-2BEEE5282EEA}"/>
              </a:ext>
            </a:extLst>
          </p:cNvPr>
          <p:cNvSpPr txBox="1"/>
          <p:nvPr/>
        </p:nvSpPr>
        <p:spPr>
          <a:xfrm>
            <a:off x="272480" y="911630"/>
            <a:ext cx="3108800"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ADMINISTRAR / ASISTENTE DE UBICACIONES</a:t>
            </a:r>
          </a:p>
        </p:txBody>
      </p:sp>
      <p:sp>
        <p:nvSpPr>
          <p:cNvPr id="16" name="Rectángulo 15">
            <a:extLst>
              <a:ext uri="{FF2B5EF4-FFF2-40B4-BE49-F238E27FC236}">
                <a16:creationId xmlns:a16="http://schemas.microsoft.com/office/drawing/2014/main" id="{3E877ADD-D3B6-41E6-B421-F8A41E1C9BEF}"/>
              </a:ext>
            </a:extLst>
          </p:cNvPr>
          <p:cNvSpPr/>
          <p:nvPr/>
        </p:nvSpPr>
        <p:spPr>
          <a:xfrm>
            <a:off x="5508104" y="5285667"/>
            <a:ext cx="3519001" cy="90149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Finalmente, desde esta opción se introducen los criterios de selección que permitirán imprimir las etiquetas de la sala de archivo seleccionada, acotando por pasillo, estantería y columna asociados a la sala seleccionada.</a:t>
            </a:r>
          </a:p>
        </p:txBody>
      </p:sp>
      <p:cxnSp>
        <p:nvCxnSpPr>
          <p:cNvPr id="17" name="Conector recto de flecha 16">
            <a:extLst>
              <a:ext uri="{FF2B5EF4-FFF2-40B4-BE49-F238E27FC236}">
                <a16:creationId xmlns:a16="http://schemas.microsoft.com/office/drawing/2014/main" id="{9F0929FB-4BDF-44D2-AA50-E3705371631F}"/>
              </a:ext>
            </a:extLst>
          </p:cNvPr>
          <p:cNvCxnSpPr>
            <a:cxnSpLocks/>
            <a:stCxn id="16" idx="1"/>
          </p:cNvCxnSpPr>
          <p:nvPr/>
        </p:nvCxnSpPr>
        <p:spPr>
          <a:xfrm flipH="1" flipV="1">
            <a:off x="3012637" y="5057676"/>
            <a:ext cx="2495467" cy="678736"/>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
        <p:nvSpPr>
          <p:cNvPr id="18" name="CuadroTexto 17">
            <a:extLst>
              <a:ext uri="{FF2B5EF4-FFF2-40B4-BE49-F238E27FC236}">
                <a16:creationId xmlns:a16="http://schemas.microsoft.com/office/drawing/2014/main" id="{92D5109D-E534-45FC-99E3-CEB9C47703F5}"/>
              </a:ext>
            </a:extLst>
          </p:cNvPr>
          <p:cNvSpPr txBox="1"/>
          <p:nvPr/>
        </p:nvSpPr>
        <p:spPr>
          <a:xfrm>
            <a:off x="272480" y="3475702"/>
            <a:ext cx="2523832"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ETIQUETAS / GEN. ETIQ. UBICACION</a:t>
            </a:r>
          </a:p>
        </p:txBody>
      </p:sp>
      <p:sp>
        <p:nvSpPr>
          <p:cNvPr id="20" name="Rectángulo 19">
            <a:extLst>
              <a:ext uri="{FF2B5EF4-FFF2-40B4-BE49-F238E27FC236}">
                <a16:creationId xmlns:a16="http://schemas.microsoft.com/office/drawing/2014/main" id="{7E8E1BB6-C8A1-414D-A4CD-424A52DCAB07}"/>
              </a:ext>
            </a:extLst>
          </p:cNvPr>
          <p:cNvSpPr/>
          <p:nvPr/>
        </p:nvSpPr>
        <p:spPr>
          <a:xfrm>
            <a:off x="5508104" y="1375382"/>
            <a:ext cx="3570422" cy="90149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Seguidamente es necesario seleccionar la sala y asociarle todas las ubicaciones (pasillos, estanterías, columnas, alturas, capacidad, clase) para dicha sala.</a:t>
            </a:r>
          </a:p>
        </p:txBody>
      </p:sp>
      <p:sp>
        <p:nvSpPr>
          <p:cNvPr id="21" name="Elipse 20">
            <a:extLst>
              <a:ext uri="{FF2B5EF4-FFF2-40B4-BE49-F238E27FC236}">
                <a16:creationId xmlns:a16="http://schemas.microsoft.com/office/drawing/2014/main" id="{18D1EEF7-1565-436F-9014-3263BF5BDC8F}"/>
              </a:ext>
            </a:extLst>
          </p:cNvPr>
          <p:cNvSpPr/>
          <p:nvPr/>
        </p:nvSpPr>
        <p:spPr>
          <a:xfrm>
            <a:off x="5580112" y="1436195"/>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pic>
        <p:nvPicPr>
          <p:cNvPr id="22" name="Imagen 21" descr="Texto, Carta&#10;&#10;Descripción generada automáticamente">
            <a:extLst>
              <a:ext uri="{FF2B5EF4-FFF2-40B4-BE49-F238E27FC236}">
                <a16:creationId xmlns:a16="http://schemas.microsoft.com/office/drawing/2014/main" id="{8DE6E3CB-4880-48CA-93C0-C98E9B264765}"/>
              </a:ext>
            </a:extLst>
          </p:cNvPr>
          <p:cNvPicPr>
            <a:picLocks noChangeAspect="1"/>
          </p:cNvPicPr>
          <p:nvPr/>
        </p:nvPicPr>
        <p:blipFill>
          <a:blip r:embed="rId2"/>
          <a:stretch>
            <a:fillRect/>
          </a:stretch>
        </p:blipFill>
        <p:spPr>
          <a:xfrm>
            <a:off x="6219534" y="2892400"/>
            <a:ext cx="2329114" cy="1709134"/>
          </a:xfrm>
          <a:prstGeom prst="rect">
            <a:avLst/>
          </a:prstGeom>
          <a:ln>
            <a:solidFill>
              <a:srgbClr val="043A6C"/>
            </a:solidFill>
          </a:ln>
        </p:spPr>
      </p:pic>
      <p:cxnSp>
        <p:nvCxnSpPr>
          <p:cNvPr id="23" name="Conector recto de flecha 22">
            <a:extLst>
              <a:ext uri="{FF2B5EF4-FFF2-40B4-BE49-F238E27FC236}">
                <a16:creationId xmlns:a16="http://schemas.microsoft.com/office/drawing/2014/main" id="{505AEC7E-3581-4BF3-AD15-69582CBDEBCF}"/>
              </a:ext>
            </a:extLst>
          </p:cNvPr>
          <p:cNvCxnSpPr>
            <a:cxnSpLocks/>
          </p:cNvCxnSpPr>
          <p:nvPr/>
        </p:nvCxnSpPr>
        <p:spPr>
          <a:xfrm flipV="1">
            <a:off x="4699068" y="1811485"/>
            <a:ext cx="831368" cy="477284"/>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Conector recto de flecha 23">
            <a:extLst>
              <a:ext uri="{FF2B5EF4-FFF2-40B4-BE49-F238E27FC236}">
                <a16:creationId xmlns:a16="http://schemas.microsoft.com/office/drawing/2014/main" id="{2E25D8EF-6AB9-4ADC-A471-56F118AFDEF5}"/>
              </a:ext>
            </a:extLst>
          </p:cNvPr>
          <p:cNvCxnSpPr>
            <a:cxnSpLocks/>
            <a:stCxn id="16" idx="0"/>
          </p:cNvCxnSpPr>
          <p:nvPr/>
        </p:nvCxnSpPr>
        <p:spPr>
          <a:xfrm flipV="1">
            <a:off x="7267605" y="4678284"/>
            <a:ext cx="143480" cy="607383"/>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
        <p:nvSpPr>
          <p:cNvPr id="25" name="Elipse 24">
            <a:extLst>
              <a:ext uri="{FF2B5EF4-FFF2-40B4-BE49-F238E27FC236}">
                <a16:creationId xmlns:a16="http://schemas.microsoft.com/office/drawing/2014/main" id="{C9B811B7-3FC7-47FC-88B8-D04423CD84EF}"/>
              </a:ext>
            </a:extLst>
          </p:cNvPr>
          <p:cNvSpPr/>
          <p:nvPr/>
        </p:nvSpPr>
        <p:spPr>
          <a:xfrm>
            <a:off x="5580112" y="5256636"/>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pic>
        <p:nvPicPr>
          <p:cNvPr id="5" name="Imagen 4">
            <a:extLst>
              <a:ext uri="{FF2B5EF4-FFF2-40B4-BE49-F238E27FC236}">
                <a16:creationId xmlns:a16="http://schemas.microsoft.com/office/drawing/2014/main" id="{07236A7E-D6BD-5FFA-03E2-A637DDA8C0CA}"/>
              </a:ext>
            </a:extLst>
          </p:cNvPr>
          <p:cNvPicPr>
            <a:picLocks noChangeAspect="1"/>
          </p:cNvPicPr>
          <p:nvPr/>
        </p:nvPicPr>
        <p:blipFill>
          <a:blip r:embed="rId3"/>
          <a:stretch>
            <a:fillRect/>
          </a:stretch>
        </p:blipFill>
        <p:spPr>
          <a:xfrm>
            <a:off x="312237" y="1154705"/>
            <a:ext cx="4467265" cy="2274295"/>
          </a:xfrm>
          <a:prstGeom prst="rect">
            <a:avLst/>
          </a:prstGeom>
          <a:solidFill>
            <a:schemeClr val="accent6"/>
          </a:solidFill>
          <a:ln>
            <a:noFill/>
          </a:ln>
        </p:spPr>
      </p:pic>
      <p:pic>
        <p:nvPicPr>
          <p:cNvPr id="8" name="Imagen 7">
            <a:extLst>
              <a:ext uri="{FF2B5EF4-FFF2-40B4-BE49-F238E27FC236}">
                <a16:creationId xmlns:a16="http://schemas.microsoft.com/office/drawing/2014/main" id="{C253111E-C603-3D23-656F-EA73C07964D0}"/>
              </a:ext>
            </a:extLst>
          </p:cNvPr>
          <p:cNvPicPr>
            <a:picLocks noChangeAspect="1"/>
          </p:cNvPicPr>
          <p:nvPr/>
        </p:nvPicPr>
        <p:blipFill>
          <a:blip r:embed="rId4"/>
          <a:stretch>
            <a:fillRect/>
          </a:stretch>
        </p:blipFill>
        <p:spPr>
          <a:xfrm>
            <a:off x="272480" y="3790548"/>
            <a:ext cx="5811688" cy="1229565"/>
          </a:xfrm>
          <a:prstGeom prst="rect">
            <a:avLst/>
          </a:prstGeom>
          <a:ln>
            <a:noFill/>
          </a:ln>
        </p:spPr>
      </p:pic>
    </p:spTree>
    <p:extLst>
      <p:ext uri="{BB962C8B-B14F-4D97-AF65-F5344CB8AC3E}">
        <p14:creationId xmlns:p14="http://schemas.microsoft.com/office/powerpoint/2010/main" val="140491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texto">
            <a:extLst>
              <a:ext uri="{FF2B5EF4-FFF2-40B4-BE49-F238E27FC236}">
                <a16:creationId xmlns:a16="http://schemas.microsoft.com/office/drawing/2014/main" id="{C9F6FE61-BC91-E9EF-D80C-25BF9B60FD58}"/>
              </a:ext>
            </a:extLst>
          </p:cNvPr>
          <p:cNvSpPr txBox="1">
            <a:spLocks/>
          </p:cNvSpPr>
          <p:nvPr/>
        </p:nvSpPr>
        <p:spPr>
          <a:xfrm>
            <a:off x="467544" y="840104"/>
            <a:ext cx="3031331" cy="319191"/>
          </a:xfrm>
          <a:prstGeom prst="rect">
            <a:avLst/>
          </a:prstGeom>
        </p:spPr>
        <p:txBody>
          <a:bodyPr vert="horz" lIns="91440" tIns="45720" rIns="91440" bIns="45720"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200"/>
              </a:spcBef>
              <a:buClr>
                <a:schemeClr val="accent3"/>
              </a:buClr>
              <a:buSzPct val="150000"/>
            </a:pPr>
            <a:r>
              <a:rPr lang="es-ES" sz="5400" b="1" dirty="0">
                <a:latin typeface="Calibri" panose="020F0502020204030204" pitchFamily="34" charset="0"/>
                <a:cs typeface="Calibri" panose="020F0502020204030204" pitchFamily="34" charset="0"/>
              </a:rPr>
              <a:t>ÍNDICE</a:t>
            </a:r>
          </a:p>
        </p:txBody>
      </p:sp>
      <p:grpSp>
        <p:nvGrpSpPr>
          <p:cNvPr id="20" name="Grupo 19">
            <a:extLst>
              <a:ext uri="{FF2B5EF4-FFF2-40B4-BE49-F238E27FC236}">
                <a16:creationId xmlns:a16="http://schemas.microsoft.com/office/drawing/2014/main" id="{8F64BBD9-5802-CA61-D5D7-D6CD548DFA8D}"/>
              </a:ext>
            </a:extLst>
          </p:cNvPr>
          <p:cNvGrpSpPr/>
          <p:nvPr/>
        </p:nvGrpSpPr>
        <p:grpSpPr>
          <a:xfrm>
            <a:off x="179512" y="1916832"/>
            <a:ext cx="8928991" cy="3620807"/>
            <a:chOff x="1004270" y="2112449"/>
            <a:chExt cx="8928991" cy="3620807"/>
          </a:xfrm>
        </p:grpSpPr>
        <p:sp>
          <p:nvSpPr>
            <p:cNvPr id="13" name="17 CuadroTexto">
              <a:extLst>
                <a:ext uri="{FF2B5EF4-FFF2-40B4-BE49-F238E27FC236}">
                  <a16:creationId xmlns:a16="http://schemas.microsoft.com/office/drawing/2014/main" id="{8419C29C-00D1-D543-B31A-1CF086BD9E58}"/>
                </a:ext>
              </a:extLst>
            </p:cNvPr>
            <p:cNvSpPr txBox="1"/>
            <p:nvPr/>
          </p:nvSpPr>
          <p:spPr>
            <a:xfrm>
              <a:off x="1004270" y="4152472"/>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05</a:t>
              </a:r>
            </a:p>
          </p:txBody>
        </p:sp>
        <p:sp>
          <p:nvSpPr>
            <p:cNvPr id="15" name="16 CuadroTexto">
              <a:extLst>
                <a:ext uri="{FF2B5EF4-FFF2-40B4-BE49-F238E27FC236}">
                  <a16:creationId xmlns:a16="http://schemas.microsoft.com/office/drawing/2014/main" id="{B1BD2225-B801-D783-53F8-F5AB9802DDA9}"/>
                </a:ext>
              </a:extLst>
            </p:cNvPr>
            <p:cNvSpPr txBox="1"/>
            <p:nvPr/>
          </p:nvSpPr>
          <p:spPr>
            <a:xfrm>
              <a:off x="1004784" y="4700185"/>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06</a:t>
              </a:r>
            </a:p>
          </p:txBody>
        </p:sp>
        <p:grpSp>
          <p:nvGrpSpPr>
            <p:cNvPr id="19" name="Grupo 18">
              <a:extLst>
                <a:ext uri="{FF2B5EF4-FFF2-40B4-BE49-F238E27FC236}">
                  <a16:creationId xmlns:a16="http://schemas.microsoft.com/office/drawing/2014/main" id="{96889344-939A-AA1F-CB0A-96320FBEEAD1}"/>
                </a:ext>
              </a:extLst>
            </p:cNvPr>
            <p:cNvGrpSpPr/>
            <p:nvPr/>
          </p:nvGrpSpPr>
          <p:grpSpPr>
            <a:xfrm>
              <a:off x="1007553" y="2112449"/>
              <a:ext cx="8925708" cy="3620807"/>
              <a:chOff x="1007553" y="2112449"/>
              <a:chExt cx="8925708" cy="3620807"/>
            </a:xfrm>
          </p:grpSpPr>
          <p:sp>
            <p:nvSpPr>
              <p:cNvPr id="2" name="5 Marcador de texto">
                <a:extLst>
                  <a:ext uri="{FF2B5EF4-FFF2-40B4-BE49-F238E27FC236}">
                    <a16:creationId xmlns:a16="http://schemas.microsoft.com/office/drawing/2014/main" id="{FB1829FB-8A5A-000A-6E01-5F0224322D6B}"/>
                  </a:ext>
                </a:extLst>
              </p:cNvPr>
              <p:cNvSpPr txBox="1">
                <a:spLocks/>
              </p:cNvSpPr>
              <p:nvPr/>
            </p:nvSpPr>
            <p:spPr>
              <a:xfrm>
                <a:off x="2602102" y="2136242"/>
                <a:ext cx="7331159" cy="3597013"/>
              </a:xfrm>
              <a:prstGeom prst="rect">
                <a:avLst/>
              </a:prstGeom>
            </p:spPr>
            <p:txBody>
              <a:bodyPr vert="horz" lIns="91440" tIns="45720" rIns="91440" bIns="45720"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Visión General</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Parametrización</a:t>
                </a:r>
              </a:p>
              <a:p>
                <a:pPr lvl="1">
                  <a:spcBef>
                    <a:spcPts val="1200"/>
                  </a:spcBef>
                  <a:buClr>
                    <a:schemeClr val="accent3"/>
                  </a:buClr>
                  <a:buSzPct val="150000"/>
                </a:pPr>
                <a:r>
                  <a:rPr lang="es-ES" sz="2400" b="1" dirty="0">
                    <a:solidFill>
                      <a:schemeClr val="bg2">
                        <a:lumMod val="25000"/>
                      </a:schemeClr>
                    </a:solidFill>
                    <a:latin typeface="Calibri" panose="020F0502020204030204" pitchFamily="34" charset="0"/>
                    <a:cs typeface="Calibri" panose="020F0502020204030204" pitchFamily="34" charset="0"/>
                  </a:rPr>
                  <a:t>Ciclo de Alta/Archivado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Préstamo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Devolución</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Cambio de Órgano/Procedimiento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Baja de Piezas / Registro de Otros Piezas / Otros Efectos</a:t>
                </a:r>
              </a:p>
              <a:p>
                <a:pPr lvl="1">
                  <a:spcBef>
                    <a:spcPts val="1200"/>
                  </a:spcBef>
                  <a:buClr>
                    <a:schemeClr val="accent3"/>
                  </a:buClr>
                  <a:buSzPct val="150000"/>
                </a:pPr>
                <a:endParaRPr lang="es-ES" sz="2400" b="1" dirty="0">
                  <a:solidFill>
                    <a:schemeClr val="tx2"/>
                  </a:solidFill>
                  <a:latin typeface="Calibri" panose="020F0502020204030204" pitchFamily="34" charset="0"/>
                  <a:cs typeface="Calibri" panose="020F0502020204030204" pitchFamily="34" charset="0"/>
                </a:endParaRPr>
              </a:p>
            </p:txBody>
          </p:sp>
          <p:cxnSp>
            <p:nvCxnSpPr>
              <p:cNvPr id="3" name="15 Conector recto">
                <a:extLst>
                  <a:ext uri="{FF2B5EF4-FFF2-40B4-BE49-F238E27FC236}">
                    <a16:creationId xmlns:a16="http://schemas.microsoft.com/office/drawing/2014/main" id="{2BCD4F9E-1DCB-0210-8B13-89E6A4D4E602}"/>
                  </a:ext>
                </a:extLst>
              </p:cNvPr>
              <p:cNvCxnSpPr>
                <a:cxnSpLocks/>
              </p:cNvCxnSpPr>
              <p:nvPr/>
            </p:nvCxnSpPr>
            <p:spPr>
              <a:xfrm>
                <a:off x="2526195" y="2112449"/>
                <a:ext cx="23146" cy="34081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16 CuadroTexto">
                <a:extLst>
                  <a:ext uri="{FF2B5EF4-FFF2-40B4-BE49-F238E27FC236}">
                    <a16:creationId xmlns:a16="http://schemas.microsoft.com/office/drawing/2014/main" id="{E15DF7F8-020A-F9E2-8FF2-DC62EB32CCC0}"/>
                  </a:ext>
                </a:extLst>
              </p:cNvPr>
              <p:cNvSpPr txBox="1"/>
              <p:nvPr/>
            </p:nvSpPr>
            <p:spPr>
              <a:xfrm>
                <a:off x="1017934" y="2131825"/>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01</a:t>
                </a:r>
              </a:p>
            </p:txBody>
          </p:sp>
          <p:sp>
            <p:nvSpPr>
              <p:cNvPr id="5" name="17 CuadroTexto">
                <a:extLst>
                  <a:ext uri="{FF2B5EF4-FFF2-40B4-BE49-F238E27FC236}">
                    <a16:creationId xmlns:a16="http://schemas.microsoft.com/office/drawing/2014/main" id="{F6B28BBF-7676-2D9D-447F-1E4117AF44A5}"/>
                  </a:ext>
                </a:extLst>
              </p:cNvPr>
              <p:cNvSpPr txBox="1"/>
              <p:nvPr/>
            </p:nvSpPr>
            <p:spPr>
              <a:xfrm>
                <a:off x="1017934" y="2631354"/>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02</a:t>
                </a:r>
              </a:p>
            </p:txBody>
          </p:sp>
          <p:cxnSp>
            <p:nvCxnSpPr>
              <p:cNvPr id="6" name="3 Conector recto">
                <a:extLst>
                  <a:ext uri="{FF2B5EF4-FFF2-40B4-BE49-F238E27FC236}">
                    <a16:creationId xmlns:a16="http://schemas.microsoft.com/office/drawing/2014/main" id="{9DDFDD3B-FA9E-A1CA-F119-4A39AB673793}"/>
                  </a:ext>
                </a:extLst>
              </p:cNvPr>
              <p:cNvCxnSpPr/>
              <p:nvPr/>
            </p:nvCxnSpPr>
            <p:spPr>
              <a:xfrm>
                <a:off x="2434941" y="237404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19 Conector recto">
                <a:extLst>
                  <a:ext uri="{FF2B5EF4-FFF2-40B4-BE49-F238E27FC236}">
                    <a16:creationId xmlns:a16="http://schemas.microsoft.com/office/drawing/2014/main" id="{E8A0BE04-2A6F-D8F9-C636-1F55611A4D41}"/>
                  </a:ext>
                </a:extLst>
              </p:cNvPr>
              <p:cNvCxnSpPr/>
              <p:nvPr/>
            </p:nvCxnSpPr>
            <p:spPr>
              <a:xfrm>
                <a:off x="2434941" y="2885357"/>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17 CuadroTexto">
                <a:extLst>
                  <a:ext uri="{FF2B5EF4-FFF2-40B4-BE49-F238E27FC236}">
                    <a16:creationId xmlns:a16="http://schemas.microsoft.com/office/drawing/2014/main" id="{40BFD6F9-074C-5861-0051-23F99BBB3E48}"/>
                  </a:ext>
                </a:extLst>
              </p:cNvPr>
              <p:cNvSpPr txBox="1"/>
              <p:nvPr/>
            </p:nvSpPr>
            <p:spPr>
              <a:xfrm>
                <a:off x="1017934" y="3130883"/>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03</a:t>
                </a:r>
              </a:p>
            </p:txBody>
          </p:sp>
          <p:sp>
            <p:nvSpPr>
              <p:cNvPr id="10" name="17 CuadroTexto">
                <a:extLst>
                  <a:ext uri="{FF2B5EF4-FFF2-40B4-BE49-F238E27FC236}">
                    <a16:creationId xmlns:a16="http://schemas.microsoft.com/office/drawing/2014/main" id="{D6AD31D2-AF81-ADD7-7CE5-2B312587ECAF}"/>
                  </a:ext>
                </a:extLst>
              </p:cNvPr>
              <p:cNvSpPr txBox="1"/>
              <p:nvPr/>
            </p:nvSpPr>
            <p:spPr>
              <a:xfrm>
                <a:off x="1017934" y="3646374"/>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04</a:t>
                </a:r>
              </a:p>
            </p:txBody>
          </p:sp>
          <p:cxnSp>
            <p:nvCxnSpPr>
              <p:cNvPr id="11" name="19 Conector recto">
                <a:extLst>
                  <a:ext uri="{FF2B5EF4-FFF2-40B4-BE49-F238E27FC236}">
                    <a16:creationId xmlns:a16="http://schemas.microsoft.com/office/drawing/2014/main" id="{1AA0129C-6FCC-105E-5A0B-F43E78F3408B}"/>
                  </a:ext>
                </a:extLst>
              </p:cNvPr>
              <p:cNvCxnSpPr/>
              <p:nvPr/>
            </p:nvCxnSpPr>
            <p:spPr>
              <a:xfrm>
                <a:off x="2434941" y="3396670"/>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19 Conector recto">
                <a:extLst>
                  <a:ext uri="{FF2B5EF4-FFF2-40B4-BE49-F238E27FC236}">
                    <a16:creationId xmlns:a16="http://schemas.microsoft.com/office/drawing/2014/main" id="{CBF94F15-1689-DE3B-BE16-A47AF05BFBE4}"/>
                  </a:ext>
                </a:extLst>
              </p:cNvPr>
              <p:cNvCxnSpPr/>
              <p:nvPr/>
            </p:nvCxnSpPr>
            <p:spPr>
              <a:xfrm>
                <a:off x="2434941" y="390798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19 Conector recto">
                <a:extLst>
                  <a:ext uri="{FF2B5EF4-FFF2-40B4-BE49-F238E27FC236}">
                    <a16:creationId xmlns:a16="http://schemas.microsoft.com/office/drawing/2014/main" id="{0FE8F722-D5EB-1B81-B293-96470CF684C7}"/>
                  </a:ext>
                </a:extLst>
              </p:cNvPr>
              <p:cNvCxnSpPr/>
              <p:nvPr/>
            </p:nvCxnSpPr>
            <p:spPr>
              <a:xfrm>
                <a:off x="2458087" y="444050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16 CuadroTexto">
                <a:extLst>
                  <a:ext uri="{FF2B5EF4-FFF2-40B4-BE49-F238E27FC236}">
                    <a16:creationId xmlns:a16="http://schemas.microsoft.com/office/drawing/2014/main" id="{7CBD0A0C-B195-B27C-C58B-37F7DBF99B48}"/>
                  </a:ext>
                </a:extLst>
              </p:cNvPr>
              <p:cNvSpPr txBox="1"/>
              <p:nvPr/>
            </p:nvSpPr>
            <p:spPr>
              <a:xfrm>
                <a:off x="1007553" y="5210036"/>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07</a:t>
                </a:r>
              </a:p>
            </p:txBody>
          </p:sp>
          <p:cxnSp>
            <p:nvCxnSpPr>
              <p:cNvPr id="17" name="19 Conector recto">
                <a:extLst>
                  <a:ext uri="{FF2B5EF4-FFF2-40B4-BE49-F238E27FC236}">
                    <a16:creationId xmlns:a16="http://schemas.microsoft.com/office/drawing/2014/main" id="{615D44B3-9BEA-7794-D7EA-30B01F32B903}"/>
                  </a:ext>
                </a:extLst>
              </p:cNvPr>
              <p:cNvCxnSpPr/>
              <p:nvPr/>
            </p:nvCxnSpPr>
            <p:spPr>
              <a:xfrm>
                <a:off x="2458087" y="4969499"/>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19 Conector recto">
                <a:extLst>
                  <a:ext uri="{FF2B5EF4-FFF2-40B4-BE49-F238E27FC236}">
                    <a16:creationId xmlns:a16="http://schemas.microsoft.com/office/drawing/2014/main" id="{0629B8A0-5716-18D0-03F1-57E242AAF7E9}"/>
                  </a:ext>
                </a:extLst>
              </p:cNvPr>
              <p:cNvCxnSpPr/>
              <p:nvPr/>
            </p:nvCxnSpPr>
            <p:spPr>
              <a:xfrm>
                <a:off x="2458087" y="5456929"/>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86423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F2EC00-2307-42EC-BC16-7B2587398903}"/>
              </a:ext>
            </a:extLst>
          </p:cNvPr>
          <p:cNvSpPr>
            <a:spLocks noGrp="1"/>
          </p:cNvSpPr>
          <p:nvPr>
            <p:ph type="title"/>
          </p:nvPr>
        </p:nvSpPr>
        <p:spPr>
          <a:xfrm>
            <a:off x="7972" y="-274036"/>
            <a:ext cx="8865122" cy="1143000"/>
          </a:xfrm>
        </p:spPr>
        <p:txBody>
          <a:bodyPr>
            <a:normAutofit/>
          </a:bodyPr>
          <a:lstStyle/>
          <a:p>
            <a:r>
              <a:rPr lang="es-ES" sz="2400" dirty="0"/>
              <a:t>Ciclo de Alta/Archivado</a:t>
            </a:r>
          </a:p>
        </p:txBody>
      </p:sp>
      <p:sp>
        <p:nvSpPr>
          <p:cNvPr id="2" name="Marcador de contenido 10">
            <a:extLst>
              <a:ext uri="{FF2B5EF4-FFF2-40B4-BE49-F238E27FC236}">
                <a16:creationId xmlns:a16="http://schemas.microsoft.com/office/drawing/2014/main" id="{5BC3497F-E72E-ED07-05BA-3173B540811A}"/>
              </a:ext>
            </a:extLst>
          </p:cNvPr>
          <p:cNvSpPr>
            <a:spLocks noGrp="1"/>
          </p:cNvSpPr>
          <p:nvPr>
            <p:ph idx="1"/>
          </p:nvPr>
        </p:nvSpPr>
        <p:spPr>
          <a:xfrm>
            <a:off x="468827" y="868964"/>
            <a:ext cx="8063613" cy="4720276"/>
          </a:xfrm>
        </p:spPr>
        <p:txBody>
          <a:bodyPr>
            <a:normAutofit/>
          </a:bodyPr>
          <a:lstStyle/>
          <a:p>
            <a:pPr marL="0" indent="0" algn="just">
              <a:buNone/>
            </a:pPr>
            <a:r>
              <a:rPr lang="es-ES" sz="1800" dirty="0"/>
              <a:t>Engloba el proceso necesario para: </a:t>
            </a:r>
          </a:p>
          <a:p>
            <a:pPr marL="0" indent="0" algn="just">
              <a:buNone/>
            </a:pPr>
            <a:endParaRPr lang="es-ES" sz="1800" dirty="0"/>
          </a:p>
          <a:p>
            <a:pPr algn="just">
              <a:lnSpc>
                <a:spcPct val="150000"/>
              </a:lnSpc>
              <a:buFont typeface="Wingdings" panose="05000000000000000000" pitchFamily="2" charset="2"/>
              <a:buChar char="ü"/>
            </a:pPr>
            <a:r>
              <a:rPr lang="es-ES" sz="1800" dirty="0"/>
              <a:t>Dar de </a:t>
            </a:r>
            <a:r>
              <a:rPr lang="es-ES" sz="1800" b="1" dirty="0"/>
              <a:t>alta </a:t>
            </a:r>
            <a:r>
              <a:rPr lang="es-ES" sz="1800" dirty="0"/>
              <a:t>las cajas.</a:t>
            </a:r>
          </a:p>
          <a:p>
            <a:pPr algn="just">
              <a:lnSpc>
                <a:spcPct val="150000"/>
              </a:lnSpc>
              <a:buFont typeface="Wingdings" panose="05000000000000000000" pitchFamily="2" charset="2"/>
              <a:buChar char="ü"/>
            </a:pPr>
            <a:r>
              <a:rPr lang="es-ES" sz="1800" b="1" dirty="0"/>
              <a:t>Cambiar la ubicación </a:t>
            </a:r>
            <a:r>
              <a:rPr lang="es-ES" sz="1800" dirty="0"/>
              <a:t>de la caja.</a:t>
            </a:r>
          </a:p>
          <a:p>
            <a:pPr algn="just">
              <a:lnSpc>
                <a:spcPct val="150000"/>
              </a:lnSpc>
              <a:buFont typeface="Wingdings" panose="05000000000000000000" pitchFamily="2" charset="2"/>
              <a:buChar char="ü"/>
            </a:pPr>
            <a:r>
              <a:rPr lang="es-ES" sz="1800" dirty="0"/>
              <a:t>Dar de </a:t>
            </a:r>
            <a:r>
              <a:rPr lang="es-ES" sz="1800" b="1" dirty="0"/>
              <a:t>alta </a:t>
            </a:r>
            <a:r>
              <a:rPr lang="es-ES" sz="1800" dirty="0"/>
              <a:t>las piezas de convicción/objetos asociados a cada una de las cajas.</a:t>
            </a:r>
          </a:p>
          <a:p>
            <a:pPr algn="just">
              <a:lnSpc>
                <a:spcPct val="150000"/>
              </a:lnSpc>
              <a:buFont typeface="Wingdings" panose="05000000000000000000" pitchFamily="2" charset="2"/>
              <a:buChar char="ü"/>
            </a:pPr>
            <a:r>
              <a:rPr lang="es-ES" sz="1800" b="1" dirty="0"/>
              <a:t>Ubicación y custodia </a:t>
            </a:r>
            <a:r>
              <a:rPr lang="es-ES" sz="1800" dirty="0"/>
              <a:t>de las cajas previamente cerradas en las propias dependencias del Archivo.</a:t>
            </a:r>
          </a:p>
        </p:txBody>
      </p:sp>
    </p:spTree>
    <p:extLst>
      <p:ext uri="{BB962C8B-B14F-4D97-AF65-F5344CB8AC3E}">
        <p14:creationId xmlns:p14="http://schemas.microsoft.com/office/powerpoint/2010/main" val="843124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F2EC00-2307-42EC-BC16-7B2587398903}"/>
              </a:ext>
            </a:extLst>
          </p:cNvPr>
          <p:cNvSpPr>
            <a:spLocks noGrp="1"/>
          </p:cNvSpPr>
          <p:nvPr>
            <p:ph type="title"/>
          </p:nvPr>
        </p:nvSpPr>
        <p:spPr/>
        <p:txBody>
          <a:bodyPr>
            <a:normAutofit/>
          </a:bodyPr>
          <a:lstStyle/>
          <a:p>
            <a:r>
              <a:rPr lang="es-ES" sz="2400" dirty="0"/>
              <a:t>Ciclo de Alta/Archivado (I)</a:t>
            </a:r>
          </a:p>
        </p:txBody>
      </p:sp>
      <p:sp>
        <p:nvSpPr>
          <p:cNvPr id="102" name="CuadroTexto 101">
            <a:extLst>
              <a:ext uri="{FF2B5EF4-FFF2-40B4-BE49-F238E27FC236}">
                <a16:creationId xmlns:a16="http://schemas.microsoft.com/office/drawing/2014/main" id="{F25ED262-25B6-4C93-9F93-76848BBE81FD}"/>
              </a:ext>
            </a:extLst>
          </p:cNvPr>
          <p:cNvSpPr txBox="1"/>
          <p:nvPr/>
        </p:nvSpPr>
        <p:spPr>
          <a:xfrm>
            <a:off x="251520" y="3008427"/>
            <a:ext cx="3456908" cy="461665"/>
          </a:xfrm>
          <a:prstGeom prst="rect">
            <a:avLst/>
          </a:prstGeom>
          <a:noFill/>
        </p:spPr>
        <p:txBody>
          <a:bodyPr wrap="square" rtlCol="0">
            <a:spAutoFit/>
          </a:bodyPr>
          <a:lstStyle>
            <a:defPPr>
              <a:defRPr lang="es-ES"/>
            </a:defPPr>
            <a:lvl1pPr>
              <a:defRPr sz="1200" b="1">
                <a:solidFill>
                  <a:schemeClr val="bg2">
                    <a:lumMod val="75000"/>
                  </a:schemeClr>
                </a:solidFill>
              </a:defRPr>
            </a:lvl1pPr>
          </a:lstStyle>
          <a:p>
            <a:r>
              <a:rPr lang="es-ES" dirty="0"/>
              <a:t>ENTRADAS / Alta Pieza: Añadir piezas/objetos y cerrar caja</a:t>
            </a:r>
          </a:p>
        </p:txBody>
      </p:sp>
      <p:grpSp>
        <p:nvGrpSpPr>
          <p:cNvPr id="103" name="Grupo 102">
            <a:extLst>
              <a:ext uri="{FF2B5EF4-FFF2-40B4-BE49-F238E27FC236}">
                <a16:creationId xmlns:a16="http://schemas.microsoft.com/office/drawing/2014/main" id="{5A3D12B3-9CCE-4A4D-9D78-85B5B81912AE}"/>
              </a:ext>
            </a:extLst>
          </p:cNvPr>
          <p:cNvGrpSpPr/>
          <p:nvPr/>
        </p:nvGrpSpPr>
        <p:grpSpPr>
          <a:xfrm>
            <a:off x="5526652" y="3348349"/>
            <a:ext cx="3293498" cy="2384907"/>
            <a:chOff x="5547934" y="1067544"/>
            <a:chExt cx="3293498" cy="2384907"/>
          </a:xfrm>
        </p:grpSpPr>
        <p:sp>
          <p:nvSpPr>
            <p:cNvPr id="104" name="Rectángulo 103">
              <a:extLst>
                <a:ext uri="{FF2B5EF4-FFF2-40B4-BE49-F238E27FC236}">
                  <a16:creationId xmlns:a16="http://schemas.microsoft.com/office/drawing/2014/main" id="{6DB5ECDA-1654-4D8B-9C4C-BEE885E18B0F}"/>
                </a:ext>
              </a:extLst>
            </p:cNvPr>
            <p:cNvSpPr/>
            <p:nvPr/>
          </p:nvSpPr>
          <p:spPr>
            <a:xfrm>
              <a:off x="5547934" y="1067544"/>
              <a:ext cx="3293498" cy="238490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9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Si la caja existiera y en estado ABIERTA, se presentará un listado con las piezas/objetos registrados para dicha caja y permitirá realizar diferentes acciones sobre las mismas.</a:t>
              </a:r>
            </a:p>
            <a:p>
              <a:pPr marL="628650" lvl="1" indent="-171450" algn="just">
                <a:buFont typeface="Arial" panose="020B0604020202020204" pitchFamily="34" charset="0"/>
                <a:buChar char="•"/>
              </a:pPr>
              <a:r>
                <a:rPr lang="es-ES" sz="1000" dirty="0">
                  <a:solidFill>
                    <a:srgbClr val="000000"/>
                  </a:solidFill>
                </a:rPr>
                <a:t>Editar la pieza</a:t>
              </a:r>
            </a:p>
            <a:p>
              <a:pPr marL="628650" lvl="1" indent="-171450" algn="just">
                <a:buFont typeface="Arial" panose="020B0604020202020204" pitchFamily="34" charset="0"/>
                <a:buChar char="•"/>
              </a:pPr>
              <a:r>
                <a:rPr lang="es-ES" sz="1000" dirty="0">
                  <a:solidFill>
                    <a:srgbClr val="000000"/>
                  </a:solidFill>
                </a:rPr>
                <a:t>Generar ficha </a:t>
              </a:r>
              <a:r>
                <a:rPr lang="es-ES" sz="1000" dirty="0" err="1">
                  <a:solidFill>
                    <a:srgbClr val="000000"/>
                  </a:solidFill>
                </a:rPr>
                <a:t>pdf</a:t>
              </a:r>
              <a:endParaRPr lang="es-ES" sz="1000" dirty="0">
                <a:solidFill>
                  <a:srgbClr val="000000"/>
                </a:solidFill>
              </a:endParaRPr>
            </a:p>
            <a:p>
              <a:pPr marL="628650" lvl="1" indent="-171450" algn="just">
                <a:buFont typeface="Arial" panose="020B0604020202020204" pitchFamily="34" charset="0"/>
                <a:buChar char="•"/>
              </a:pPr>
              <a:r>
                <a:rPr lang="es-ES" sz="1000" dirty="0">
                  <a:solidFill>
                    <a:srgbClr val="000000"/>
                  </a:solidFill>
                </a:rPr>
                <a:t>Imprimir su código de barras</a:t>
              </a:r>
            </a:p>
            <a:p>
              <a:pPr marL="628650" lvl="1" indent="-171450" algn="just">
                <a:buFont typeface="Arial" panose="020B0604020202020204" pitchFamily="34" charset="0"/>
                <a:buChar char="•"/>
              </a:pPr>
              <a:r>
                <a:rPr lang="es-ES" sz="1000" dirty="0">
                  <a:solidFill>
                    <a:srgbClr val="000000"/>
                  </a:solidFill>
                </a:rPr>
                <a:t>Eliminar la pieza</a:t>
              </a:r>
            </a:p>
            <a:p>
              <a:pPr marL="171450" indent="-171450" algn="just">
                <a:buFont typeface="Wingdings" panose="05000000000000000000" pitchFamily="2" charset="2"/>
                <a:buChar char="ü"/>
              </a:pPr>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Mediante el botón de “Incorporar Piezas/Objetos”, se podrán adjuntar las piezas/objetos procedentes de la migración.</a:t>
              </a:r>
            </a:p>
            <a:p>
              <a:pPr marL="171450" indent="-171450" algn="just">
                <a:buFont typeface="Wingdings" panose="05000000000000000000" pitchFamily="2" charset="2"/>
                <a:buChar char="ü"/>
              </a:pPr>
              <a:r>
                <a:rPr lang="es-ES" sz="1000" dirty="0">
                  <a:solidFill>
                    <a:srgbClr val="000000"/>
                  </a:solidFill>
                </a:rPr>
                <a:t>Mediante el botón “Cerrar caja” se podrá cerrar la caja con sus piezas asociadas.</a:t>
              </a:r>
            </a:p>
          </p:txBody>
        </p:sp>
        <p:sp>
          <p:nvSpPr>
            <p:cNvPr id="105" name="Elipse 104">
              <a:extLst>
                <a:ext uri="{FF2B5EF4-FFF2-40B4-BE49-F238E27FC236}">
                  <a16:creationId xmlns:a16="http://schemas.microsoft.com/office/drawing/2014/main" id="{1EFCD195-B285-4EC9-8869-C3045362F67C}"/>
                </a:ext>
              </a:extLst>
            </p:cNvPr>
            <p:cNvSpPr/>
            <p:nvPr/>
          </p:nvSpPr>
          <p:spPr>
            <a:xfrm>
              <a:off x="5619942" y="1100081"/>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grpSp>
      <p:cxnSp>
        <p:nvCxnSpPr>
          <p:cNvPr id="109" name="Conector recto de flecha 108">
            <a:extLst>
              <a:ext uri="{FF2B5EF4-FFF2-40B4-BE49-F238E27FC236}">
                <a16:creationId xmlns:a16="http://schemas.microsoft.com/office/drawing/2014/main" id="{BC308AB4-00AD-423E-A1B6-96945458034E}"/>
              </a:ext>
            </a:extLst>
          </p:cNvPr>
          <p:cNvCxnSpPr>
            <a:cxnSpLocks/>
          </p:cNvCxnSpPr>
          <p:nvPr/>
        </p:nvCxnSpPr>
        <p:spPr>
          <a:xfrm>
            <a:off x="2594477" y="2711683"/>
            <a:ext cx="0" cy="285269"/>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grpSp>
        <p:nvGrpSpPr>
          <p:cNvPr id="5" name="Grupo 4">
            <a:extLst>
              <a:ext uri="{FF2B5EF4-FFF2-40B4-BE49-F238E27FC236}">
                <a16:creationId xmlns:a16="http://schemas.microsoft.com/office/drawing/2014/main" id="{48C30F2C-2F7C-4E69-3370-26FF66CF6B26}"/>
              </a:ext>
            </a:extLst>
          </p:cNvPr>
          <p:cNvGrpSpPr/>
          <p:nvPr/>
        </p:nvGrpSpPr>
        <p:grpSpPr>
          <a:xfrm>
            <a:off x="3851920" y="762439"/>
            <a:ext cx="994910" cy="578329"/>
            <a:chOff x="4801226" y="859244"/>
            <a:chExt cx="994910" cy="578329"/>
          </a:xfrm>
        </p:grpSpPr>
        <p:pic>
          <p:nvPicPr>
            <p:cNvPr id="17" name="Gráfico 16" descr="Hombre">
              <a:extLst>
                <a:ext uri="{FF2B5EF4-FFF2-40B4-BE49-F238E27FC236}">
                  <a16:creationId xmlns:a16="http://schemas.microsoft.com/office/drawing/2014/main" id="{884B1783-56EE-4D42-B689-AE0681CAF5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58214" y="859244"/>
              <a:ext cx="405874" cy="428409"/>
            </a:xfrm>
            <a:prstGeom prst="rect">
              <a:avLst/>
            </a:prstGeom>
          </p:spPr>
        </p:pic>
        <p:sp>
          <p:nvSpPr>
            <p:cNvPr id="18" name="CuadroTexto 17">
              <a:extLst>
                <a:ext uri="{FF2B5EF4-FFF2-40B4-BE49-F238E27FC236}">
                  <a16:creationId xmlns:a16="http://schemas.microsoft.com/office/drawing/2014/main" id="{16BDAD6C-3AE0-491C-9953-4801A3B55B05}"/>
                </a:ext>
              </a:extLst>
            </p:cNvPr>
            <p:cNvSpPr txBox="1"/>
            <p:nvPr/>
          </p:nvSpPr>
          <p:spPr>
            <a:xfrm>
              <a:off x="4801226" y="1222129"/>
              <a:ext cx="994910" cy="215444"/>
            </a:xfrm>
            <a:prstGeom prst="rect">
              <a:avLst/>
            </a:prstGeom>
            <a:noFill/>
          </p:spPr>
          <p:txBody>
            <a:bodyPr wrap="square" rtlCol="0">
              <a:spAutoFit/>
            </a:bodyPr>
            <a:lstStyle/>
            <a:p>
              <a:r>
                <a:rPr lang="es-ES" sz="800" b="1" dirty="0">
                  <a:latin typeface="Arial Narrow" panose="020B0606020202030204" pitchFamily="34" charset="0"/>
                </a:rPr>
                <a:t>Administrador</a:t>
              </a:r>
            </a:p>
          </p:txBody>
        </p:sp>
      </p:grpSp>
      <p:pic>
        <p:nvPicPr>
          <p:cNvPr id="3" name="Imagen 2">
            <a:extLst>
              <a:ext uri="{FF2B5EF4-FFF2-40B4-BE49-F238E27FC236}">
                <a16:creationId xmlns:a16="http://schemas.microsoft.com/office/drawing/2014/main" id="{E56709F5-99B1-4D24-32CA-D9FB347B1385}"/>
              </a:ext>
            </a:extLst>
          </p:cNvPr>
          <p:cNvPicPr>
            <a:picLocks noChangeAspect="1"/>
          </p:cNvPicPr>
          <p:nvPr/>
        </p:nvPicPr>
        <p:blipFill>
          <a:blip r:embed="rId4"/>
          <a:stretch>
            <a:fillRect/>
          </a:stretch>
        </p:blipFill>
        <p:spPr>
          <a:xfrm>
            <a:off x="323849" y="3337225"/>
            <a:ext cx="4752975" cy="1982396"/>
          </a:xfrm>
          <a:prstGeom prst="rect">
            <a:avLst/>
          </a:prstGeom>
        </p:spPr>
      </p:pic>
      <p:sp>
        <p:nvSpPr>
          <p:cNvPr id="6" name="CuadroTexto 5">
            <a:extLst>
              <a:ext uri="{FF2B5EF4-FFF2-40B4-BE49-F238E27FC236}">
                <a16:creationId xmlns:a16="http://schemas.microsoft.com/office/drawing/2014/main" id="{024A67D5-0AF3-6450-2A32-CE00CAF9725D}"/>
              </a:ext>
            </a:extLst>
          </p:cNvPr>
          <p:cNvSpPr txBox="1"/>
          <p:nvPr/>
        </p:nvSpPr>
        <p:spPr>
          <a:xfrm>
            <a:off x="251520" y="1080917"/>
            <a:ext cx="3456908" cy="276999"/>
          </a:xfrm>
          <a:prstGeom prst="rect">
            <a:avLst/>
          </a:prstGeom>
          <a:noFill/>
        </p:spPr>
        <p:txBody>
          <a:bodyPr wrap="square" rtlCol="0">
            <a:spAutoFit/>
          </a:bodyPr>
          <a:lstStyle>
            <a:defPPr>
              <a:defRPr lang="es-ES"/>
            </a:defPPr>
            <a:lvl1pPr>
              <a:defRPr sz="1200" b="1">
                <a:solidFill>
                  <a:schemeClr val="bg2">
                    <a:lumMod val="75000"/>
                  </a:schemeClr>
                </a:solidFill>
              </a:defRPr>
            </a:lvl1pPr>
          </a:lstStyle>
          <a:p>
            <a:r>
              <a:rPr lang="es-ES" dirty="0"/>
              <a:t>ENTRADAS / Alta Pieza: Generar código de caja</a:t>
            </a:r>
          </a:p>
        </p:txBody>
      </p:sp>
      <p:pic>
        <p:nvPicPr>
          <p:cNvPr id="9" name="Imagen 8">
            <a:extLst>
              <a:ext uri="{FF2B5EF4-FFF2-40B4-BE49-F238E27FC236}">
                <a16:creationId xmlns:a16="http://schemas.microsoft.com/office/drawing/2014/main" id="{78DF8693-07FA-EC92-C2CC-27129BF28A7E}"/>
              </a:ext>
            </a:extLst>
          </p:cNvPr>
          <p:cNvPicPr>
            <a:picLocks noChangeAspect="1"/>
          </p:cNvPicPr>
          <p:nvPr/>
        </p:nvPicPr>
        <p:blipFill rotWithShape="1">
          <a:blip r:embed="rId5"/>
          <a:srcRect b="3514"/>
          <a:stretch/>
        </p:blipFill>
        <p:spPr>
          <a:xfrm>
            <a:off x="357756" y="1345073"/>
            <a:ext cx="4429301" cy="1222594"/>
          </a:xfrm>
          <a:prstGeom prst="rect">
            <a:avLst/>
          </a:prstGeom>
        </p:spPr>
      </p:pic>
      <p:grpSp>
        <p:nvGrpSpPr>
          <p:cNvPr id="10" name="Grupo 9">
            <a:extLst>
              <a:ext uri="{FF2B5EF4-FFF2-40B4-BE49-F238E27FC236}">
                <a16:creationId xmlns:a16="http://schemas.microsoft.com/office/drawing/2014/main" id="{755189D0-11EB-8748-B4D2-0380232CD21B}"/>
              </a:ext>
            </a:extLst>
          </p:cNvPr>
          <p:cNvGrpSpPr/>
          <p:nvPr/>
        </p:nvGrpSpPr>
        <p:grpSpPr>
          <a:xfrm>
            <a:off x="5475193" y="1210881"/>
            <a:ext cx="3276921" cy="677570"/>
            <a:chOff x="5547934" y="1067545"/>
            <a:chExt cx="3276921" cy="677570"/>
          </a:xfrm>
        </p:grpSpPr>
        <p:sp>
          <p:nvSpPr>
            <p:cNvPr id="12" name="Rectángulo 11">
              <a:extLst>
                <a:ext uri="{FF2B5EF4-FFF2-40B4-BE49-F238E27FC236}">
                  <a16:creationId xmlns:a16="http://schemas.microsoft.com/office/drawing/2014/main" id="{3F24756F-4956-9CE3-3011-97B9896908D2}"/>
                </a:ext>
              </a:extLst>
            </p:cNvPr>
            <p:cNvSpPr/>
            <p:nvPr/>
          </p:nvSpPr>
          <p:spPr>
            <a:xfrm>
              <a:off x="5547934" y="1067545"/>
              <a:ext cx="3276921" cy="67757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ü"/>
              </a:pPr>
              <a:endParaRPr lang="es-ES" sz="900" dirty="0">
                <a:solidFill>
                  <a:srgbClr val="000000"/>
                </a:solidFill>
              </a:endParaRPr>
            </a:p>
            <a:p>
              <a:pPr marL="171450" indent="-171450" algn="just">
                <a:buFont typeface="Wingdings" panose="05000000000000000000" pitchFamily="2" charset="2"/>
                <a:buChar char="ü"/>
              </a:pPr>
              <a:endParaRPr lang="es-ES" sz="9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Escanear o introducir un código de caja válido</a:t>
              </a:r>
            </a:p>
            <a:p>
              <a:pPr marL="628650" lvl="1" indent="-171450" algn="just">
                <a:buFont typeface="Arial" panose="020B0604020202020204" pitchFamily="34" charset="0"/>
                <a:buChar char="•"/>
              </a:pPr>
              <a:r>
                <a:rPr lang="es-ES" sz="1000" dirty="0">
                  <a:solidFill>
                    <a:srgbClr val="000000"/>
                  </a:solidFill>
                </a:rPr>
                <a:t>También se puede generar un código automático por la aplicación.</a:t>
              </a:r>
            </a:p>
          </p:txBody>
        </p:sp>
        <p:sp>
          <p:nvSpPr>
            <p:cNvPr id="13" name="Elipse 12">
              <a:extLst>
                <a:ext uri="{FF2B5EF4-FFF2-40B4-BE49-F238E27FC236}">
                  <a16:creationId xmlns:a16="http://schemas.microsoft.com/office/drawing/2014/main" id="{25B5214C-19D1-894B-F7A9-13B3218DE52B}"/>
                </a:ext>
              </a:extLst>
            </p:cNvPr>
            <p:cNvSpPr/>
            <p:nvPr/>
          </p:nvSpPr>
          <p:spPr>
            <a:xfrm>
              <a:off x="5619942" y="1100081"/>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grpSp>
    </p:spTree>
    <p:extLst>
      <p:ext uri="{BB962C8B-B14F-4D97-AF65-F5344CB8AC3E}">
        <p14:creationId xmlns:p14="http://schemas.microsoft.com/office/powerpoint/2010/main" val="3921219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F2EC00-2307-42EC-BC16-7B2587398903}"/>
              </a:ext>
            </a:extLst>
          </p:cNvPr>
          <p:cNvSpPr>
            <a:spLocks noGrp="1"/>
          </p:cNvSpPr>
          <p:nvPr>
            <p:ph type="title"/>
          </p:nvPr>
        </p:nvSpPr>
        <p:spPr/>
        <p:txBody>
          <a:bodyPr>
            <a:normAutofit/>
          </a:bodyPr>
          <a:lstStyle/>
          <a:p>
            <a:r>
              <a:rPr lang="es-ES" sz="2400" dirty="0"/>
              <a:t>Ciclo de Alta/Archivado (II)</a:t>
            </a:r>
          </a:p>
        </p:txBody>
      </p:sp>
      <p:pic>
        <p:nvPicPr>
          <p:cNvPr id="7" name="Imagen 6">
            <a:extLst>
              <a:ext uri="{FF2B5EF4-FFF2-40B4-BE49-F238E27FC236}">
                <a16:creationId xmlns:a16="http://schemas.microsoft.com/office/drawing/2014/main" id="{2CD1B049-55C1-67D2-A01C-855ECC5B8506}"/>
              </a:ext>
            </a:extLst>
          </p:cNvPr>
          <p:cNvPicPr>
            <a:picLocks noChangeAspect="1"/>
          </p:cNvPicPr>
          <p:nvPr/>
        </p:nvPicPr>
        <p:blipFill>
          <a:blip r:embed="rId2"/>
          <a:stretch>
            <a:fillRect/>
          </a:stretch>
        </p:blipFill>
        <p:spPr>
          <a:xfrm>
            <a:off x="323850" y="1266448"/>
            <a:ext cx="5827303" cy="2894494"/>
          </a:xfrm>
          <a:prstGeom prst="rect">
            <a:avLst/>
          </a:prstGeom>
        </p:spPr>
      </p:pic>
      <p:grpSp>
        <p:nvGrpSpPr>
          <p:cNvPr id="3" name="Grupo 2">
            <a:extLst>
              <a:ext uri="{FF2B5EF4-FFF2-40B4-BE49-F238E27FC236}">
                <a16:creationId xmlns:a16="http://schemas.microsoft.com/office/drawing/2014/main" id="{97E88890-F976-09BB-C107-FA1D33CA2CC0}"/>
              </a:ext>
            </a:extLst>
          </p:cNvPr>
          <p:cNvGrpSpPr/>
          <p:nvPr/>
        </p:nvGrpSpPr>
        <p:grpSpPr>
          <a:xfrm>
            <a:off x="6151153" y="1578074"/>
            <a:ext cx="2808312" cy="2388126"/>
            <a:chOff x="6151153" y="1760954"/>
            <a:chExt cx="2808312" cy="2388126"/>
          </a:xfrm>
        </p:grpSpPr>
        <p:sp>
          <p:nvSpPr>
            <p:cNvPr id="11" name="Rectángulo 10">
              <a:extLst>
                <a:ext uri="{FF2B5EF4-FFF2-40B4-BE49-F238E27FC236}">
                  <a16:creationId xmlns:a16="http://schemas.microsoft.com/office/drawing/2014/main" id="{08B99C02-0DEF-2D38-5977-581FCFD2A86B}"/>
                </a:ext>
              </a:extLst>
            </p:cNvPr>
            <p:cNvSpPr/>
            <p:nvPr/>
          </p:nvSpPr>
          <p:spPr>
            <a:xfrm>
              <a:off x="6151153" y="1760954"/>
              <a:ext cx="2808312" cy="238812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endParaRPr lang="es-ES" sz="900" dirty="0">
                <a:solidFill>
                  <a:srgbClr val="000000"/>
                </a:solidFill>
              </a:endParaRPr>
            </a:p>
            <a:p>
              <a:pPr marL="171450" indent="-171450">
                <a:buFont typeface="Wingdings" panose="05000000000000000000" pitchFamily="2" charset="2"/>
                <a:buChar char="ü"/>
              </a:pPr>
              <a:endParaRPr lang="es-ES" sz="9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Al pulsar el botón “Nuevo” se muestra el formulario del alta de la pieza y se tendrán que cumplimentar al menos sus datos obligatorios.</a:t>
              </a:r>
            </a:p>
            <a:p>
              <a:pPr marL="171450" indent="-171450" algn="just">
                <a:buFont typeface="Wingdings" panose="05000000000000000000" pitchFamily="2" charset="2"/>
                <a:buChar char="ü"/>
              </a:pPr>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Una vez se han cumplimentado, se pulsará en el botón “Dar de alta” y se generará una nueva pieza, asociada a la caja, con su Código de Barras.</a:t>
              </a:r>
            </a:p>
            <a:p>
              <a:pPr marL="171450" indent="-171450" algn="just">
                <a:buFont typeface="Wingdings" panose="05000000000000000000" pitchFamily="2" charset="2"/>
                <a:buChar char="ü"/>
              </a:pPr>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Se podrán anexar imágenes en el alta de la pieza.  En la ficha asociada a la pieza se mostrará la primera imagen adjuntada en la pieza/objeto.</a:t>
              </a:r>
            </a:p>
          </p:txBody>
        </p:sp>
        <p:sp>
          <p:nvSpPr>
            <p:cNvPr id="2" name="Elipse 1">
              <a:extLst>
                <a:ext uri="{FF2B5EF4-FFF2-40B4-BE49-F238E27FC236}">
                  <a16:creationId xmlns:a16="http://schemas.microsoft.com/office/drawing/2014/main" id="{BB1F83FA-F63D-83A8-BDAF-E6190215315B}"/>
                </a:ext>
              </a:extLst>
            </p:cNvPr>
            <p:cNvSpPr/>
            <p:nvPr/>
          </p:nvSpPr>
          <p:spPr>
            <a:xfrm>
              <a:off x="6273414" y="1887248"/>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latin typeface="Arial Narrow" panose="020B0606020202030204" pitchFamily="34" charset="0"/>
                </a:rPr>
                <a:t>3</a:t>
              </a:r>
            </a:p>
          </p:txBody>
        </p:sp>
      </p:grpSp>
      <p:sp>
        <p:nvSpPr>
          <p:cNvPr id="6" name="CuadroTexto 5">
            <a:extLst>
              <a:ext uri="{FF2B5EF4-FFF2-40B4-BE49-F238E27FC236}">
                <a16:creationId xmlns:a16="http://schemas.microsoft.com/office/drawing/2014/main" id="{BA9DECB7-D58D-248E-C26E-3ADA46C5E383}"/>
              </a:ext>
            </a:extLst>
          </p:cNvPr>
          <p:cNvSpPr txBox="1"/>
          <p:nvPr/>
        </p:nvSpPr>
        <p:spPr>
          <a:xfrm>
            <a:off x="297602" y="896293"/>
            <a:ext cx="4464496" cy="276999"/>
          </a:xfrm>
          <a:prstGeom prst="rect">
            <a:avLst/>
          </a:prstGeom>
          <a:noFill/>
        </p:spPr>
        <p:txBody>
          <a:bodyPr wrap="square" rtlCol="0">
            <a:spAutoFit/>
          </a:bodyPr>
          <a:lstStyle>
            <a:defPPr>
              <a:defRPr lang="es-ES"/>
            </a:defPPr>
            <a:lvl1pPr>
              <a:defRPr sz="1200" b="1">
                <a:solidFill>
                  <a:schemeClr val="bg2">
                    <a:lumMod val="75000"/>
                  </a:schemeClr>
                </a:solidFill>
              </a:defRPr>
            </a:lvl1pPr>
          </a:lstStyle>
          <a:p>
            <a:r>
              <a:rPr lang="es-ES" dirty="0"/>
              <a:t>ENTRADAS / Alta Pieza: Formulario de alta de la pieza/objeto</a:t>
            </a:r>
          </a:p>
        </p:txBody>
      </p:sp>
      <p:grpSp>
        <p:nvGrpSpPr>
          <p:cNvPr id="8" name="Grupo 7">
            <a:extLst>
              <a:ext uri="{FF2B5EF4-FFF2-40B4-BE49-F238E27FC236}">
                <a16:creationId xmlns:a16="http://schemas.microsoft.com/office/drawing/2014/main" id="{6A7C3505-F220-FDCA-DF94-B0EF824AEAB9}"/>
              </a:ext>
            </a:extLst>
          </p:cNvPr>
          <p:cNvGrpSpPr/>
          <p:nvPr/>
        </p:nvGrpSpPr>
        <p:grpSpPr>
          <a:xfrm>
            <a:off x="4441186" y="762439"/>
            <a:ext cx="994910" cy="578329"/>
            <a:chOff x="4801226" y="859244"/>
            <a:chExt cx="994910" cy="578329"/>
          </a:xfrm>
        </p:grpSpPr>
        <p:pic>
          <p:nvPicPr>
            <p:cNvPr id="9" name="Gráfico 8" descr="Hombre">
              <a:extLst>
                <a:ext uri="{FF2B5EF4-FFF2-40B4-BE49-F238E27FC236}">
                  <a16:creationId xmlns:a16="http://schemas.microsoft.com/office/drawing/2014/main" id="{D01AE4C4-FE81-FF54-2BDD-29850B7C61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8214" y="859244"/>
              <a:ext cx="405874" cy="428409"/>
            </a:xfrm>
            <a:prstGeom prst="rect">
              <a:avLst/>
            </a:prstGeom>
          </p:spPr>
        </p:pic>
        <p:sp>
          <p:nvSpPr>
            <p:cNvPr id="10" name="CuadroTexto 9">
              <a:extLst>
                <a:ext uri="{FF2B5EF4-FFF2-40B4-BE49-F238E27FC236}">
                  <a16:creationId xmlns:a16="http://schemas.microsoft.com/office/drawing/2014/main" id="{969B33A6-C845-542B-F63A-D7D9BF9DB544}"/>
                </a:ext>
              </a:extLst>
            </p:cNvPr>
            <p:cNvSpPr txBox="1"/>
            <p:nvPr/>
          </p:nvSpPr>
          <p:spPr>
            <a:xfrm>
              <a:off x="4801226" y="1222129"/>
              <a:ext cx="994910" cy="215444"/>
            </a:xfrm>
            <a:prstGeom prst="rect">
              <a:avLst/>
            </a:prstGeom>
            <a:noFill/>
          </p:spPr>
          <p:txBody>
            <a:bodyPr wrap="square" rtlCol="0">
              <a:spAutoFit/>
            </a:bodyPr>
            <a:lstStyle/>
            <a:p>
              <a:r>
                <a:rPr lang="es-ES" sz="800" b="1" dirty="0">
                  <a:latin typeface="Arial Narrow" panose="020B0606020202030204" pitchFamily="34" charset="0"/>
                </a:rPr>
                <a:t>Administrador</a:t>
              </a:r>
            </a:p>
          </p:txBody>
        </p:sp>
      </p:grpSp>
    </p:spTree>
    <p:extLst>
      <p:ext uri="{BB962C8B-B14F-4D97-AF65-F5344CB8AC3E}">
        <p14:creationId xmlns:p14="http://schemas.microsoft.com/office/powerpoint/2010/main" val="177228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3063B7C-E4FA-E7E2-2D86-36F09851E368}"/>
              </a:ext>
            </a:extLst>
          </p:cNvPr>
          <p:cNvPicPr>
            <a:picLocks noChangeAspect="1"/>
          </p:cNvPicPr>
          <p:nvPr/>
        </p:nvPicPr>
        <p:blipFill>
          <a:blip r:embed="rId2"/>
          <a:stretch>
            <a:fillRect/>
          </a:stretch>
        </p:blipFill>
        <p:spPr>
          <a:xfrm>
            <a:off x="323850" y="1556792"/>
            <a:ext cx="5246610" cy="1680076"/>
          </a:xfrm>
          <a:prstGeom prst="rect">
            <a:avLst/>
          </a:prstGeom>
        </p:spPr>
      </p:pic>
      <p:sp>
        <p:nvSpPr>
          <p:cNvPr id="4" name="Título 3">
            <a:extLst>
              <a:ext uri="{FF2B5EF4-FFF2-40B4-BE49-F238E27FC236}">
                <a16:creationId xmlns:a16="http://schemas.microsoft.com/office/drawing/2014/main" id="{B8F2EC00-2307-42EC-BC16-7B2587398903}"/>
              </a:ext>
            </a:extLst>
          </p:cNvPr>
          <p:cNvSpPr>
            <a:spLocks noGrp="1"/>
          </p:cNvSpPr>
          <p:nvPr>
            <p:ph type="title"/>
          </p:nvPr>
        </p:nvSpPr>
        <p:spPr/>
        <p:txBody>
          <a:bodyPr>
            <a:normAutofit/>
          </a:bodyPr>
          <a:lstStyle/>
          <a:p>
            <a:r>
              <a:rPr lang="es-ES" sz="2400" dirty="0"/>
              <a:t>Ciclo de Alta/Archivado(III)</a:t>
            </a:r>
          </a:p>
        </p:txBody>
      </p:sp>
      <p:sp>
        <p:nvSpPr>
          <p:cNvPr id="98" name="CuadroTexto 97">
            <a:extLst>
              <a:ext uri="{FF2B5EF4-FFF2-40B4-BE49-F238E27FC236}">
                <a16:creationId xmlns:a16="http://schemas.microsoft.com/office/drawing/2014/main" id="{C3FF884E-E7EB-45D5-945F-A117BD0B4186}"/>
              </a:ext>
            </a:extLst>
          </p:cNvPr>
          <p:cNvSpPr txBox="1"/>
          <p:nvPr/>
        </p:nvSpPr>
        <p:spPr>
          <a:xfrm>
            <a:off x="303579" y="1175640"/>
            <a:ext cx="3690690"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ÓRDENES DE ENTRADA / UBICACIÓN: Ubicaciones caja</a:t>
            </a:r>
          </a:p>
        </p:txBody>
      </p:sp>
      <p:grpSp>
        <p:nvGrpSpPr>
          <p:cNvPr id="106" name="Grupo 105">
            <a:extLst>
              <a:ext uri="{FF2B5EF4-FFF2-40B4-BE49-F238E27FC236}">
                <a16:creationId xmlns:a16="http://schemas.microsoft.com/office/drawing/2014/main" id="{FB2CBF4C-72F9-401E-93BE-2AE282F13511}"/>
              </a:ext>
            </a:extLst>
          </p:cNvPr>
          <p:cNvGrpSpPr/>
          <p:nvPr/>
        </p:nvGrpSpPr>
        <p:grpSpPr>
          <a:xfrm>
            <a:off x="5724128" y="2124760"/>
            <a:ext cx="3293498" cy="944200"/>
            <a:chOff x="5889104" y="3541143"/>
            <a:chExt cx="3293498" cy="850445"/>
          </a:xfrm>
        </p:grpSpPr>
        <p:sp>
          <p:nvSpPr>
            <p:cNvPr id="107" name="Rectángulo 106">
              <a:extLst>
                <a:ext uri="{FF2B5EF4-FFF2-40B4-BE49-F238E27FC236}">
                  <a16:creationId xmlns:a16="http://schemas.microsoft.com/office/drawing/2014/main" id="{5E9BE4E3-351A-4833-BD34-D40883FC411A}"/>
                </a:ext>
              </a:extLst>
            </p:cNvPr>
            <p:cNvSpPr/>
            <p:nvPr/>
          </p:nvSpPr>
          <p:spPr>
            <a:xfrm>
              <a:off x="5889104" y="3541143"/>
              <a:ext cx="3293498" cy="85044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ü"/>
              </a:pPr>
              <a:r>
                <a:rPr lang="es-ES" sz="1000" dirty="0">
                  <a:solidFill>
                    <a:srgbClr val="000000"/>
                  </a:solidFill>
                </a:rPr>
                <a:t>Se deben seleccionar las ubicaciones para la caja y sus piezas/objetos seleccionando una de las ubicaciones  disponibles.</a:t>
              </a:r>
            </a:p>
          </p:txBody>
        </p:sp>
        <p:sp>
          <p:nvSpPr>
            <p:cNvPr id="108" name="Elipse 107">
              <a:extLst>
                <a:ext uri="{FF2B5EF4-FFF2-40B4-BE49-F238E27FC236}">
                  <a16:creationId xmlns:a16="http://schemas.microsoft.com/office/drawing/2014/main" id="{C46907D2-C045-4CB0-8950-11D2973083EF}"/>
                </a:ext>
              </a:extLst>
            </p:cNvPr>
            <p:cNvSpPr/>
            <p:nvPr/>
          </p:nvSpPr>
          <p:spPr>
            <a:xfrm>
              <a:off x="5973736" y="3592908"/>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grpSp>
      <p:grpSp>
        <p:nvGrpSpPr>
          <p:cNvPr id="7" name="Grupo 6">
            <a:extLst>
              <a:ext uri="{FF2B5EF4-FFF2-40B4-BE49-F238E27FC236}">
                <a16:creationId xmlns:a16="http://schemas.microsoft.com/office/drawing/2014/main" id="{D5B3DDCA-34F6-6547-886C-F7159F40300E}"/>
              </a:ext>
            </a:extLst>
          </p:cNvPr>
          <p:cNvGrpSpPr/>
          <p:nvPr/>
        </p:nvGrpSpPr>
        <p:grpSpPr>
          <a:xfrm>
            <a:off x="3936494" y="916714"/>
            <a:ext cx="648072" cy="564667"/>
            <a:chOff x="1715127" y="3440939"/>
            <a:chExt cx="648072" cy="564667"/>
          </a:xfrm>
        </p:grpSpPr>
        <p:pic>
          <p:nvPicPr>
            <p:cNvPr id="19" name="Gráfico 18" descr="Hombre">
              <a:extLst>
                <a:ext uri="{FF2B5EF4-FFF2-40B4-BE49-F238E27FC236}">
                  <a16:creationId xmlns:a16="http://schemas.microsoft.com/office/drawing/2014/main" id="{384E4B5F-26C3-4F2B-ACBB-8D9A781A36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5696" y="3440939"/>
              <a:ext cx="337656" cy="356403"/>
            </a:xfrm>
            <a:prstGeom prst="rect">
              <a:avLst/>
            </a:prstGeom>
          </p:spPr>
        </p:pic>
        <p:sp>
          <p:nvSpPr>
            <p:cNvPr id="20" name="CuadroTexto 19">
              <a:extLst>
                <a:ext uri="{FF2B5EF4-FFF2-40B4-BE49-F238E27FC236}">
                  <a16:creationId xmlns:a16="http://schemas.microsoft.com/office/drawing/2014/main" id="{D7660FAB-8C9F-43F1-8887-D06344BB3EF3}"/>
                </a:ext>
              </a:extLst>
            </p:cNvPr>
            <p:cNvSpPr txBox="1"/>
            <p:nvPr/>
          </p:nvSpPr>
          <p:spPr>
            <a:xfrm>
              <a:off x="1715127" y="3790162"/>
              <a:ext cx="648072" cy="215444"/>
            </a:xfrm>
            <a:prstGeom prst="rect">
              <a:avLst/>
            </a:prstGeom>
            <a:noFill/>
          </p:spPr>
          <p:txBody>
            <a:bodyPr wrap="square" rtlCol="0">
              <a:spAutoFit/>
            </a:bodyPr>
            <a:lstStyle/>
            <a:p>
              <a:r>
                <a:rPr lang="es-ES" sz="800" b="1" dirty="0">
                  <a:latin typeface="Arial Narrow" panose="020B0606020202030204" pitchFamily="34" charset="0"/>
                </a:rPr>
                <a:t>Operario</a:t>
              </a:r>
            </a:p>
          </p:txBody>
        </p:sp>
      </p:grpSp>
      <p:pic>
        <p:nvPicPr>
          <p:cNvPr id="12" name="Imagen 11">
            <a:extLst>
              <a:ext uri="{FF2B5EF4-FFF2-40B4-BE49-F238E27FC236}">
                <a16:creationId xmlns:a16="http://schemas.microsoft.com/office/drawing/2014/main" id="{7F824650-BAC1-DB71-C042-DD9E03E78784}"/>
              </a:ext>
            </a:extLst>
          </p:cNvPr>
          <p:cNvPicPr>
            <a:picLocks noChangeAspect="1"/>
          </p:cNvPicPr>
          <p:nvPr/>
        </p:nvPicPr>
        <p:blipFill>
          <a:blip r:embed="rId5"/>
          <a:stretch>
            <a:fillRect/>
          </a:stretch>
        </p:blipFill>
        <p:spPr>
          <a:xfrm>
            <a:off x="1403648" y="4174776"/>
            <a:ext cx="5600956" cy="1959819"/>
          </a:xfrm>
          <a:prstGeom prst="rect">
            <a:avLst/>
          </a:prstGeom>
        </p:spPr>
      </p:pic>
      <p:cxnSp>
        <p:nvCxnSpPr>
          <p:cNvPr id="111" name="Conector recto de flecha 110">
            <a:extLst>
              <a:ext uri="{FF2B5EF4-FFF2-40B4-BE49-F238E27FC236}">
                <a16:creationId xmlns:a16="http://schemas.microsoft.com/office/drawing/2014/main" id="{714E5CD8-668A-49F4-82A4-441114D3A1E0}"/>
              </a:ext>
            </a:extLst>
          </p:cNvPr>
          <p:cNvCxnSpPr>
            <a:cxnSpLocks/>
            <a:endCxn id="12" idx="0"/>
          </p:cNvCxnSpPr>
          <p:nvPr/>
        </p:nvCxnSpPr>
        <p:spPr>
          <a:xfrm flipH="1">
            <a:off x="4204126" y="3068960"/>
            <a:ext cx="943938" cy="1105816"/>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0507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F2EC00-2307-42EC-BC16-7B2587398903}"/>
              </a:ext>
            </a:extLst>
          </p:cNvPr>
          <p:cNvSpPr>
            <a:spLocks noGrp="1"/>
          </p:cNvSpPr>
          <p:nvPr>
            <p:ph type="title"/>
          </p:nvPr>
        </p:nvSpPr>
        <p:spPr/>
        <p:txBody>
          <a:bodyPr>
            <a:normAutofit/>
          </a:bodyPr>
          <a:lstStyle/>
          <a:p>
            <a:r>
              <a:rPr lang="es-ES" sz="2400" dirty="0"/>
              <a:t>Ciclo de Alta/Archivado (IV)</a:t>
            </a:r>
          </a:p>
        </p:txBody>
      </p:sp>
      <p:sp>
        <p:nvSpPr>
          <p:cNvPr id="3" name="CuadroTexto 2">
            <a:extLst>
              <a:ext uri="{FF2B5EF4-FFF2-40B4-BE49-F238E27FC236}">
                <a16:creationId xmlns:a16="http://schemas.microsoft.com/office/drawing/2014/main" id="{DB6C40E9-31E1-43F6-90F8-16A66BBDD297}"/>
              </a:ext>
            </a:extLst>
          </p:cNvPr>
          <p:cNvSpPr txBox="1"/>
          <p:nvPr/>
        </p:nvSpPr>
        <p:spPr>
          <a:xfrm>
            <a:off x="282428" y="3594465"/>
            <a:ext cx="2592954"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ÓRDENES DE ENTRADA / VALIDACIÓN</a:t>
            </a:r>
          </a:p>
        </p:txBody>
      </p:sp>
      <p:sp>
        <p:nvSpPr>
          <p:cNvPr id="5" name="CuadroTexto 4">
            <a:extLst>
              <a:ext uri="{FF2B5EF4-FFF2-40B4-BE49-F238E27FC236}">
                <a16:creationId xmlns:a16="http://schemas.microsoft.com/office/drawing/2014/main" id="{2D7F0358-D4F5-4FE5-9E54-319BA6FD8E0F}"/>
              </a:ext>
            </a:extLst>
          </p:cNvPr>
          <p:cNvSpPr txBox="1"/>
          <p:nvPr/>
        </p:nvSpPr>
        <p:spPr>
          <a:xfrm>
            <a:off x="282428" y="834718"/>
            <a:ext cx="3993016"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ÓRDENES DE ENTRADA / PENDIENTES: Imprimir las órdenes</a:t>
            </a:r>
          </a:p>
        </p:txBody>
      </p:sp>
      <p:grpSp>
        <p:nvGrpSpPr>
          <p:cNvPr id="6" name="Grupo 5">
            <a:extLst>
              <a:ext uri="{FF2B5EF4-FFF2-40B4-BE49-F238E27FC236}">
                <a16:creationId xmlns:a16="http://schemas.microsoft.com/office/drawing/2014/main" id="{F3CA7B37-8E91-4B04-93E7-13E56FCB7370}"/>
              </a:ext>
            </a:extLst>
          </p:cNvPr>
          <p:cNvGrpSpPr/>
          <p:nvPr/>
        </p:nvGrpSpPr>
        <p:grpSpPr>
          <a:xfrm>
            <a:off x="5724128" y="1127268"/>
            <a:ext cx="3293498" cy="1082764"/>
            <a:chOff x="5889104" y="3541143"/>
            <a:chExt cx="3293498" cy="1082764"/>
          </a:xfrm>
        </p:grpSpPr>
        <p:sp>
          <p:nvSpPr>
            <p:cNvPr id="7" name="Rectángulo 6">
              <a:extLst>
                <a:ext uri="{FF2B5EF4-FFF2-40B4-BE49-F238E27FC236}">
                  <a16:creationId xmlns:a16="http://schemas.microsoft.com/office/drawing/2014/main" id="{778E312A-DC62-411A-9E6A-6A69ED66DD9B}"/>
                </a:ext>
              </a:extLst>
            </p:cNvPr>
            <p:cNvSpPr/>
            <p:nvPr/>
          </p:nvSpPr>
          <p:spPr>
            <a:xfrm>
              <a:off x="5889104" y="3541143"/>
              <a:ext cx="3293498" cy="108276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Seleccionar e imprimir las órdenes de entrada generadas para las cajas a ubicar.</a:t>
              </a:r>
            </a:p>
            <a:p>
              <a:pPr marL="628650" lvl="1" indent="-171450" algn="just">
                <a:buFont typeface="Wingdings" panose="05000000000000000000" pitchFamily="2" charset="2"/>
                <a:buChar char="§"/>
              </a:pPr>
              <a:r>
                <a:rPr lang="es-ES" sz="1000" dirty="0">
                  <a:solidFill>
                    <a:srgbClr val="000000"/>
                  </a:solidFill>
                </a:rPr>
                <a:t>Además, se debe realizar el transporte físico de las cajas desde la entrada del registro a las ubicaciones indicadas en el impreso.</a:t>
              </a:r>
            </a:p>
          </p:txBody>
        </p:sp>
        <p:sp>
          <p:nvSpPr>
            <p:cNvPr id="8" name="Elipse 7">
              <a:extLst>
                <a:ext uri="{FF2B5EF4-FFF2-40B4-BE49-F238E27FC236}">
                  <a16:creationId xmlns:a16="http://schemas.microsoft.com/office/drawing/2014/main" id="{FAA7533F-48C7-4575-9701-F3BA28B1BCD4}"/>
                </a:ext>
              </a:extLst>
            </p:cNvPr>
            <p:cNvSpPr/>
            <p:nvPr/>
          </p:nvSpPr>
          <p:spPr>
            <a:xfrm>
              <a:off x="5973736" y="3592908"/>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5</a:t>
              </a:r>
            </a:p>
          </p:txBody>
        </p:sp>
      </p:grpSp>
      <p:grpSp>
        <p:nvGrpSpPr>
          <p:cNvPr id="9" name="Grupo 8">
            <a:extLst>
              <a:ext uri="{FF2B5EF4-FFF2-40B4-BE49-F238E27FC236}">
                <a16:creationId xmlns:a16="http://schemas.microsoft.com/office/drawing/2014/main" id="{2BE5670A-A1DC-4FCC-8F28-39AAFC16904B}"/>
              </a:ext>
            </a:extLst>
          </p:cNvPr>
          <p:cNvGrpSpPr/>
          <p:nvPr/>
        </p:nvGrpSpPr>
        <p:grpSpPr>
          <a:xfrm>
            <a:off x="3861056" y="3576954"/>
            <a:ext cx="3879295" cy="1195841"/>
            <a:chOff x="3717040" y="4197491"/>
            <a:chExt cx="3879295" cy="1044773"/>
          </a:xfrm>
        </p:grpSpPr>
        <p:sp>
          <p:nvSpPr>
            <p:cNvPr id="10" name="Rectángulo 9">
              <a:extLst>
                <a:ext uri="{FF2B5EF4-FFF2-40B4-BE49-F238E27FC236}">
                  <a16:creationId xmlns:a16="http://schemas.microsoft.com/office/drawing/2014/main" id="{2890B753-F960-4655-B18F-FE297D83A373}"/>
                </a:ext>
              </a:extLst>
            </p:cNvPr>
            <p:cNvSpPr/>
            <p:nvPr/>
          </p:nvSpPr>
          <p:spPr>
            <a:xfrm>
              <a:off x="3717040" y="4197491"/>
              <a:ext cx="3879295" cy="104477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Por último, se tiene que validar las órdenes del impreso leyendo con el scanner o introduciendo el valor mediante teclado y posteriormente pulsando en “Validar”.</a:t>
              </a:r>
            </a:p>
            <a:p>
              <a:pPr marL="628650" lvl="1" indent="-171450" algn="just">
                <a:buFont typeface="Wingdings" panose="05000000000000000000" pitchFamily="2" charset="2"/>
                <a:buChar char="§"/>
              </a:pPr>
              <a:r>
                <a:rPr lang="es-ES" sz="1000" dirty="0">
                  <a:solidFill>
                    <a:srgbClr val="000000"/>
                  </a:solidFill>
                </a:rPr>
                <a:t>Las cajas pasarán a Depositada.</a:t>
              </a:r>
            </a:p>
            <a:p>
              <a:pPr marL="628650" lvl="1" indent="-171450" algn="just">
                <a:buFont typeface="Wingdings" panose="05000000000000000000" pitchFamily="2" charset="2"/>
                <a:buChar char="§"/>
              </a:pPr>
              <a:r>
                <a:rPr lang="es-ES" sz="1000" dirty="0">
                  <a:solidFill>
                    <a:srgbClr val="000000"/>
                  </a:solidFill>
                </a:rPr>
                <a:t>Se finaliza el ciclo de archivado y el órgano judicial podrá visualizar las piezas/objetos y solicitarlas en préstamo.</a:t>
              </a:r>
            </a:p>
          </p:txBody>
        </p:sp>
        <p:sp>
          <p:nvSpPr>
            <p:cNvPr id="11" name="Elipse 10">
              <a:extLst>
                <a:ext uri="{FF2B5EF4-FFF2-40B4-BE49-F238E27FC236}">
                  <a16:creationId xmlns:a16="http://schemas.microsoft.com/office/drawing/2014/main" id="{56FE052B-9B4F-4D25-9625-AA2BD5A5F63E}"/>
                </a:ext>
              </a:extLst>
            </p:cNvPr>
            <p:cNvSpPr/>
            <p:nvPr/>
          </p:nvSpPr>
          <p:spPr>
            <a:xfrm>
              <a:off x="3830165" y="4241205"/>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6</a:t>
              </a:r>
            </a:p>
          </p:txBody>
        </p:sp>
      </p:grpSp>
      <p:cxnSp>
        <p:nvCxnSpPr>
          <p:cNvPr id="15" name="Conector recto de flecha 14">
            <a:extLst>
              <a:ext uri="{FF2B5EF4-FFF2-40B4-BE49-F238E27FC236}">
                <a16:creationId xmlns:a16="http://schemas.microsoft.com/office/drawing/2014/main" id="{4FD40D93-1704-48F1-BB34-B6AC99B5D42E}"/>
              </a:ext>
            </a:extLst>
          </p:cNvPr>
          <p:cNvCxnSpPr>
            <a:cxnSpLocks/>
            <a:stCxn id="7" idx="2"/>
          </p:cNvCxnSpPr>
          <p:nvPr/>
        </p:nvCxnSpPr>
        <p:spPr>
          <a:xfrm flipH="1">
            <a:off x="7316841" y="2210032"/>
            <a:ext cx="54036" cy="336475"/>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a:extLst>
              <a:ext uri="{FF2B5EF4-FFF2-40B4-BE49-F238E27FC236}">
                <a16:creationId xmlns:a16="http://schemas.microsoft.com/office/drawing/2014/main" id="{4C62CBD8-9648-4107-837D-855562439BE1}"/>
              </a:ext>
            </a:extLst>
          </p:cNvPr>
          <p:cNvCxnSpPr>
            <a:cxnSpLocks/>
          </p:cNvCxnSpPr>
          <p:nvPr/>
        </p:nvCxnSpPr>
        <p:spPr>
          <a:xfrm flipH="1">
            <a:off x="3355424" y="4293096"/>
            <a:ext cx="505634" cy="360040"/>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grpSp>
        <p:nvGrpSpPr>
          <p:cNvPr id="2" name="Grupo 1">
            <a:extLst>
              <a:ext uri="{FF2B5EF4-FFF2-40B4-BE49-F238E27FC236}">
                <a16:creationId xmlns:a16="http://schemas.microsoft.com/office/drawing/2014/main" id="{9A0993F5-5E7E-88FB-1577-C5878D5B63DC}"/>
              </a:ext>
            </a:extLst>
          </p:cNvPr>
          <p:cNvGrpSpPr/>
          <p:nvPr/>
        </p:nvGrpSpPr>
        <p:grpSpPr>
          <a:xfrm>
            <a:off x="4652994" y="656736"/>
            <a:ext cx="648072" cy="564667"/>
            <a:chOff x="3740488" y="5034646"/>
            <a:chExt cx="648072" cy="564667"/>
          </a:xfrm>
        </p:grpSpPr>
        <p:pic>
          <p:nvPicPr>
            <p:cNvPr id="20" name="Gráfico 19" descr="Hombre">
              <a:extLst>
                <a:ext uri="{FF2B5EF4-FFF2-40B4-BE49-F238E27FC236}">
                  <a16:creationId xmlns:a16="http://schemas.microsoft.com/office/drawing/2014/main" id="{1B3C82A5-8B1C-4D52-89BF-99714CA645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61057" y="5034646"/>
              <a:ext cx="337656" cy="356403"/>
            </a:xfrm>
            <a:prstGeom prst="rect">
              <a:avLst/>
            </a:prstGeom>
          </p:spPr>
        </p:pic>
        <p:sp>
          <p:nvSpPr>
            <p:cNvPr id="21" name="CuadroTexto 20">
              <a:extLst>
                <a:ext uri="{FF2B5EF4-FFF2-40B4-BE49-F238E27FC236}">
                  <a16:creationId xmlns:a16="http://schemas.microsoft.com/office/drawing/2014/main" id="{D50E8B28-45BB-419B-BB0C-24F775841920}"/>
                </a:ext>
              </a:extLst>
            </p:cNvPr>
            <p:cNvSpPr txBox="1"/>
            <p:nvPr/>
          </p:nvSpPr>
          <p:spPr>
            <a:xfrm>
              <a:off x="3740488" y="5383869"/>
              <a:ext cx="648072" cy="215444"/>
            </a:xfrm>
            <a:prstGeom prst="rect">
              <a:avLst/>
            </a:prstGeom>
            <a:noFill/>
          </p:spPr>
          <p:txBody>
            <a:bodyPr wrap="square" rtlCol="0">
              <a:spAutoFit/>
            </a:bodyPr>
            <a:lstStyle/>
            <a:p>
              <a:r>
                <a:rPr lang="es-ES" sz="800" b="1" dirty="0"/>
                <a:t>Operario</a:t>
              </a:r>
            </a:p>
          </p:txBody>
        </p:sp>
      </p:grpSp>
      <p:pic>
        <p:nvPicPr>
          <p:cNvPr id="24" name="Imagen 23">
            <a:extLst>
              <a:ext uri="{FF2B5EF4-FFF2-40B4-BE49-F238E27FC236}">
                <a16:creationId xmlns:a16="http://schemas.microsoft.com/office/drawing/2014/main" id="{6D18F71D-0062-960D-F1F1-E97E06FBF756}"/>
              </a:ext>
            </a:extLst>
          </p:cNvPr>
          <p:cNvPicPr>
            <a:picLocks noChangeAspect="1"/>
          </p:cNvPicPr>
          <p:nvPr/>
        </p:nvPicPr>
        <p:blipFill>
          <a:blip r:embed="rId4"/>
          <a:stretch>
            <a:fillRect/>
          </a:stretch>
        </p:blipFill>
        <p:spPr>
          <a:xfrm>
            <a:off x="323850" y="1161752"/>
            <a:ext cx="5202226" cy="1500763"/>
          </a:xfrm>
          <a:prstGeom prst="rect">
            <a:avLst/>
          </a:prstGeom>
        </p:spPr>
      </p:pic>
      <p:pic>
        <p:nvPicPr>
          <p:cNvPr id="26" name="Imagen 25">
            <a:extLst>
              <a:ext uri="{FF2B5EF4-FFF2-40B4-BE49-F238E27FC236}">
                <a16:creationId xmlns:a16="http://schemas.microsoft.com/office/drawing/2014/main" id="{1FF4CD0E-6176-04C3-C7BC-B02DD84F8150}"/>
              </a:ext>
            </a:extLst>
          </p:cNvPr>
          <p:cNvPicPr>
            <a:picLocks noChangeAspect="1"/>
          </p:cNvPicPr>
          <p:nvPr/>
        </p:nvPicPr>
        <p:blipFill rotWithShape="1">
          <a:blip r:embed="rId5"/>
          <a:srcRect l="3506" t="1691" r="-471" b="-1691"/>
          <a:stretch/>
        </p:blipFill>
        <p:spPr>
          <a:xfrm>
            <a:off x="5526076" y="2637374"/>
            <a:ext cx="3617924" cy="1079056"/>
          </a:xfrm>
          <a:prstGeom prst="rect">
            <a:avLst/>
          </a:prstGeom>
        </p:spPr>
      </p:pic>
      <p:pic>
        <p:nvPicPr>
          <p:cNvPr id="32" name="Imagen 31">
            <a:extLst>
              <a:ext uri="{FF2B5EF4-FFF2-40B4-BE49-F238E27FC236}">
                <a16:creationId xmlns:a16="http://schemas.microsoft.com/office/drawing/2014/main" id="{EB9C6919-B17A-AB4F-2D4E-5483CE34EE4A}"/>
              </a:ext>
            </a:extLst>
          </p:cNvPr>
          <p:cNvPicPr>
            <a:picLocks noChangeAspect="1"/>
          </p:cNvPicPr>
          <p:nvPr/>
        </p:nvPicPr>
        <p:blipFill>
          <a:blip r:embed="rId6"/>
          <a:stretch>
            <a:fillRect/>
          </a:stretch>
        </p:blipFill>
        <p:spPr>
          <a:xfrm>
            <a:off x="368592" y="3918442"/>
            <a:ext cx="2959701" cy="1875523"/>
          </a:xfrm>
          <a:prstGeom prst="rect">
            <a:avLst/>
          </a:prstGeom>
        </p:spPr>
      </p:pic>
      <p:pic>
        <p:nvPicPr>
          <p:cNvPr id="34" name="Imagen 33">
            <a:extLst>
              <a:ext uri="{FF2B5EF4-FFF2-40B4-BE49-F238E27FC236}">
                <a16:creationId xmlns:a16="http://schemas.microsoft.com/office/drawing/2014/main" id="{00520CB1-65E9-7DED-4036-F7955F77F2A4}"/>
              </a:ext>
            </a:extLst>
          </p:cNvPr>
          <p:cNvPicPr>
            <a:picLocks noChangeAspect="1"/>
          </p:cNvPicPr>
          <p:nvPr/>
        </p:nvPicPr>
        <p:blipFill>
          <a:blip r:embed="rId7"/>
          <a:stretch>
            <a:fillRect/>
          </a:stretch>
        </p:blipFill>
        <p:spPr>
          <a:xfrm>
            <a:off x="4388560" y="4883449"/>
            <a:ext cx="4759934" cy="1281855"/>
          </a:xfrm>
          <a:prstGeom prst="rect">
            <a:avLst/>
          </a:prstGeom>
        </p:spPr>
      </p:pic>
      <p:cxnSp>
        <p:nvCxnSpPr>
          <p:cNvPr id="19" name="Conector recto de flecha 18">
            <a:extLst>
              <a:ext uri="{FF2B5EF4-FFF2-40B4-BE49-F238E27FC236}">
                <a16:creationId xmlns:a16="http://schemas.microsoft.com/office/drawing/2014/main" id="{26F1A40B-0980-4838-ACC2-80DA7F997DE8}"/>
              </a:ext>
            </a:extLst>
          </p:cNvPr>
          <p:cNvCxnSpPr>
            <a:cxnSpLocks/>
          </p:cNvCxnSpPr>
          <p:nvPr/>
        </p:nvCxnSpPr>
        <p:spPr>
          <a:xfrm>
            <a:off x="7370877" y="4730640"/>
            <a:ext cx="238426" cy="426552"/>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987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texto">
            <a:extLst>
              <a:ext uri="{FF2B5EF4-FFF2-40B4-BE49-F238E27FC236}">
                <a16:creationId xmlns:a16="http://schemas.microsoft.com/office/drawing/2014/main" id="{C9F6FE61-BC91-E9EF-D80C-25BF9B60FD58}"/>
              </a:ext>
            </a:extLst>
          </p:cNvPr>
          <p:cNvSpPr txBox="1">
            <a:spLocks/>
          </p:cNvSpPr>
          <p:nvPr/>
        </p:nvSpPr>
        <p:spPr>
          <a:xfrm>
            <a:off x="467544" y="840104"/>
            <a:ext cx="3031331" cy="319191"/>
          </a:xfrm>
          <a:prstGeom prst="rect">
            <a:avLst/>
          </a:prstGeom>
        </p:spPr>
        <p:txBody>
          <a:bodyPr vert="horz" lIns="91440" tIns="45720" rIns="91440" bIns="45720"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200"/>
              </a:spcBef>
              <a:buClr>
                <a:schemeClr val="accent3"/>
              </a:buClr>
              <a:buSzPct val="150000"/>
            </a:pPr>
            <a:r>
              <a:rPr lang="es-ES" sz="5400" b="1" dirty="0">
                <a:latin typeface="Calibri" panose="020F0502020204030204" pitchFamily="34" charset="0"/>
                <a:cs typeface="Calibri" panose="020F0502020204030204" pitchFamily="34" charset="0"/>
              </a:rPr>
              <a:t>ÍNDICE</a:t>
            </a:r>
          </a:p>
        </p:txBody>
      </p:sp>
      <p:grpSp>
        <p:nvGrpSpPr>
          <p:cNvPr id="20" name="Grupo 19">
            <a:extLst>
              <a:ext uri="{FF2B5EF4-FFF2-40B4-BE49-F238E27FC236}">
                <a16:creationId xmlns:a16="http://schemas.microsoft.com/office/drawing/2014/main" id="{8F64BBD9-5802-CA61-D5D7-D6CD548DFA8D}"/>
              </a:ext>
            </a:extLst>
          </p:cNvPr>
          <p:cNvGrpSpPr/>
          <p:nvPr/>
        </p:nvGrpSpPr>
        <p:grpSpPr>
          <a:xfrm>
            <a:off x="179512" y="1916832"/>
            <a:ext cx="8882699" cy="3620807"/>
            <a:chOff x="1004270" y="2112449"/>
            <a:chExt cx="8882699" cy="3620807"/>
          </a:xfrm>
        </p:grpSpPr>
        <p:sp>
          <p:nvSpPr>
            <p:cNvPr id="13" name="17 CuadroTexto">
              <a:extLst>
                <a:ext uri="{FF2B5EF4-FFF2-40B4-BE49-F238E27FC236}">
                  <a16:creationId xmlns:a16="http://schemas.microsoft.com/office/drawing/2014/main" id="{8419C29C-00D1-D543-B31A-1CF086BD9E58}"/>
                </a:ext>
              </a:extLst>
            </p:cNvPr>
            <p:cNvSpPr txBox="1"/>
            <p:nvPr/>
          </p:nvSpPr>
          <p:spPr>
            <a:xfrm>
              <a:off x="1004270" y="4152472"/>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05</a:t>
              </a:r>
            </a:p>
          </p:txBody>
        </p:sp>
        <p:sp>
          <p:nvSpPr>
            <p:cNvPr id="15" name="16 CuadroTexto">
              <a:extLst>
                <a:ext uri="{FF2B5EF4-FFF2-40B4-BE49-F238E27FC236}">
                  <a16:creationId xmlns:a16="http://schemas.microsoft.com/office/drawing/2014/main" id="{B1BD2225-B801-D783-53F8-F5AB9802DDA9}"/>
                </a:ext>
              </a:extLst>
            </p:cNvPr>
            <p:cNvSpPr txBox="1"/>
            <p:nvPr/>
          </p:nvSpPr>
          <p:spPr>
            <a:xfrm>
              <a:off x="1004784" y="4700185"/>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06</a:t>
              </a:r>
            </a:p>
          </p:txBody>
        </p:sp>
        <p:grpSp>
          <p:nvGrpSpPr>
            <p:cNvPr id="19" name="Grupo 18">
              <a:extLst>
                <a:ext uri="{FF2B5EF4-FFF2-40B4-BE49-F238E27FC236}">
                  <a16:creationId xmlns:a16="http://schemas.microsoft.com/office/drawing/2014/main" id="{96889344-939A-AA1F-CB0A-96320FBEEAD1}"/>
                </a:ext>
              </a:extLst>
            </p:cNvPr>
            <p:cNvGrpSpPr/>
            <p:nvPr/>
          </p:nvGrpSpPr>
          <p:grpSpPr>
            <a:xfrm>
              <a:off x="1007553" y="2112449"/>
              <a:ext cx="8879416" cy="3620807"/>
              <a:chOff x="1007553" y="2112449"/>
              <a:chExt cx="8879416" cy="3620807"/>
            </a:xfrm>
          </p:grpSpPr>
          <p:sp>
            <p:nvSpPr>
              <p:cNvPr id="2" name="5 Marcador de texto">
                <a:extLst>
                  <a:ext uri="{FF2B5EF4-FFF2-40B4-BE49-F238E27FC236}">
                    <a16:creationId xmlns:a16="http://schemas.microsoft.com/office/drawing/2014/main" id="{FB1829FB-8A5A-000A-6E01-5F0224322D6B}"/>
                  </a:ext>
                </a:extLst>
              </p:cNvPr>
              <p:cNvSpPr txBox="1">
                <a:spLocks/>
              </p:cNvSpPr>
              <p:nvPr/>
            </p:nvSpPr>
            <p:spPr>
              <a:xfrm>
                <a:off x="2602103" y="2136242"/>
                <a:ext cx="7284866" cy="3597013"/>
              </a:xfrm>
              <a:prstGeom prst="rect">
                <a:avLst/>
              </a:prstGeom>
            </p:spPr>
            <p:txBody>
              <a:bodyPr vert="horz" lIns="91440" tIns="45720" rIns="91440" bIns="45720"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Visión General</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Parametrización</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Alta/Archivado</a:t>
                </a:r>
              </a:p>
              <a:p>
                <a:pPr lvl="1">
                  <a:spcBef>
                    <a:spcPts val="1200"/>
                  </a:spcBef>
                  <a:buClr>
                    <a:schemeClr val="accent3"/>
                  </a:buClr>
                  <a:buSzPct val="150000"/>
                </a:pPr>
                <a:r>
                  <a:rPr lang="es-ES" sz="2400" b="1" dirty="0">
                    <a:solidFill>
                      <a:schemeClr val="bg2">
                        <a:lumMod val="25000"/>
                      </a:schemeClr>
                    </a:solidFill>
                    <a:latin typeface="Calibri" panose="020F0502020204030204" pitchFamily="34" charset="0"/>
                    <a:cs typeface="Calibri" panose="020F0502020204030204" pitchFamily="34" charset="0"/>
                  </a:rPr>
                  <a:t>Ciclo de Préstamo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Devolución</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Cambio de Órgano/Procedimiento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Baja de Piezas / Registro de Otros Piezas / Otros Efectos</a:t>
                </a:r>
              </a:p>
              <a:p>
                <a:pPr lvl="1">
                  <a:spcBef>
                    <a:spcPts val="1200"/>
                  </a:spcBef>
                  <a:buClr>
                    <a:schemeClr val="accent3"/>
                  </a:buClr>
                  <a:buSzPct val="150000"/>
                </a:pPr>
                <a:endParaRPr lang="es-ES" sz="2400" b="1" dirty="0">
                  <a:solidFill>
                    <a:schemeClr val="bg1">
                      <a:lumMod val="65000"/>
                    </a:schemeClr>
                  </a:solidFill>
                  <a:latin typeface="Calibri" panose="020F0502020204030204" pitchFamily="34" charset="0"/>
                  <a:cs typeface="Calibri" panose="020F0502020204030204" pitchFamily="34" charset="0"/>
                </a:endParaRPr>
              </a:p>
              <a:p>
                <a:pPr lvl="1">
                  <a:spcBef>
                    <a:spcPts val="1200"/>
                  </a:spcBef>
                  <a:buClr>
                    <a:schemeClr val="accent3"/>
                  </a:buClr>
                  <a:buSzPct val="150000"/>
                </a:pPr>
                <a:endParaRPr lang="es-ES" sz="2400" b="1" dirty="0">
                  <a:solidFill>
                    <a:schemeClr val="tx2"/>
                  </a:solidFill>
                  <a:latin typeface="Calibri" panose="020F0502020204030204" pitchFamily="34" charset="0"/>
                  <a:cs typeface="Calibri" panose="020F0502020204030204" pitchFamily="34" charset="0"/>
                </a:endParaRPr>
              </a:p>
            </p:txBody>
          </p:sp>
          <p:cxnSp>
            <p:nvCxnSpPr>
              <p:cNvPr id="3" name="15 Conector recto">
                <a:extLst>
                  <a:ext uri="{FF2B5EF4-FFF2-40B4-BE49-F238E27FC236}">
                    <a16:creationId xmlns:a16="http://schemas.microsoft.com/office/drawing/2014/main" id="{2BCD4F9E-1DCB-0210-8B13-89E6A4D4E602}"/>
                  </a:ext>
                </a:extLst>
              </p:cNvPr>
              <p:cNvCxnSpPr>
                <a:cxnSpLocks/>
              </p:cNvCxnSpPr>
              <p:nvPr/>
            </p:nvCxnSpPr>
            <p:spPr>
              <a:xfrm>
                <a:off x="2526195" y="2112449"/>
                <a:ext cx="23146" cy="34081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16 CuadroTexto">
                <a:extLst>
                  <a:ext uri="{FF2B5EF4-FFF2-40B4-BE49-F238E27FC236}">
                    <a16:creationId xmlns:a16="http://schemas.microsoft.com/office/drawing/2014/main" id="{E15DF7F8-020A-F9E2-8FF2-DC62EB32CCC0}"/>
                  </a:ext>
                </a:extLst>
              </p:cNvPr>
              <p:cNvSpPr txBox="1"/>
              <p:nvPr/>
            </p:nvSpPr>
            <p:spPr>
              <a:xfrm>
                <a:off x="1017934" y="2131825"/>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01</a:t>
                </a:r>
              </a:p>
            </p:txBody>
          </p:sp>
          <p:sp>
            <p:nvSpPr>
              <p:cNvPr id="5" name="17 CuadroTexto">
                <a:extLst>
                  <a:ext uri="{FF2B5EF4-FFF2-40B4-BE49-F238E27FC236}">
                    <a16:creationId xmlns:a16="http://schemas.microsoft.com/office/drawing/2014/main" id="{F6B28BBF-7676-2D9D-447F-1E4117AF44A5}"/>
                  </a:ext>
                </a:extLst>
              </p:cNvPr>
              <p:cNvSpPr txBox="1"/>
              <p:nvPr/>
            </p:nvSpPr>
            <p:spPr>
              <a:xfrm>
                <a:off x="1017934" y="2631354"/>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02</a:t>
                </a:r>
              </a:p>
            </p:txBody>
          </p:sp>
          <p:cxnSp>
            <p:nvCxnSpPr>
              <p:cNvPr id="6" name="3 Conector recto">
                <a:extLst>
                  <a:ext uri="{FF2B5EF4-FFF2-40B4-BE49-F238E27FC236}">
                    <a16:creationId xmlns:a16="http://schemas.microsoft.com/office/drawing/2014/main" id="{9DDFDD3B-FA9E-A1CA-F119-4A39AB673793}"/>
                  </a:ext>
                </a:extLst>
              </p:cNvPr>
              <p:cNvCxnSpPr/>
              <p:nvPr/>
            </p:nvCxnSpPr>
            <p:spPr>
              <a:xfrm>
                <a:off x="2434941" y="237404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19 Conector recto">
                <a:extLst>
                  <a:ext uri="{FF2B5EF4-FFF2-40B4-BE49-F238E27FC236}">
                    <a16:creationId xmlns:a16="http://schemas.microsoft.com/office/drawing/2014/main" id="{E8A0BE04-2A6F-D8F9-C636-1F55611A4D41}"/>
                  </a:ext>
                </a:extLst>
              </p:cNvPr>
              <p:cNvCxnSpPr/>
              <p:nvPr/>
            </p:nvCxnSpPr>
            <p:spPr>
              <a:xfrm>
                <a:off x="2434941" y="2885357"/>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17 CuadroTexto">
                <a:extLst>
                  <a:ext uri="{FF2B5EF4-FFF2-40B4-BE49-F238E27FC236}">
                    <a16:creationId xmlns:a16="http://schemas.microsoft.com/office/drawing/2014/main" id="{40BFD6F9-074C-5861-0051-23F99BBB3E48}"/>
                  </a:ext>
                </a:extLst>
              </p:cNvPr>
              <p:cNvSpPr txBox="1"/>
              <p:nvPr/>
            </p:nvSpPr>
            <p:spPr>
              <a:xfrm>
                <a:off x="1017934" y="3130883"/>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03</a:t>
                </a:r>
              </a:p>
            </p:txBody>
          </p:sp>
          <p:sp>
            <p:nvSpPr>
              <p:cNvPr id="10" name="17 CuadroTexto">
                <a:extLst>
                  <a:ext uri="{FF2B5EF4-FFF2-40B4-BE49-F238E27FC236}">
                    <a16:creationId xmlns:a16="http://schemas.microsoft.com/office/drawing/2014/main" id="{D6AD31D2-AF81-ADD7-7CE5-2B312587ECAF}"/>
                  </a:ext>
                </a:extLst>
              </p:cNvPr>
              <p:cNvSpPr txBox="1"/>
              <p:nvPr/>
            </p:nvSpPr>
            <p:spPr>
              <a:xfrm>
                <a:off x="1017934" y="3646374"/>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04</a:t>
                </a:r>
              </a:p>
            </p:txBody>
          </p:sp>
          <p:cxnSp>
            <p:nvCxnSpPr>
              <p:cNvPr id="11" name="19 Conector recto">
                <a:extLst>
                  <a:ext uri="{FF2B5EF4-FFF2-40B4-BE49-F238E27FC236}">
                    <a16:creationId xmlns:a16="http://schemas.microsoft.com/office/drawing/2014/main" id="{1AA0129C-6FCC-105E-5A0B-F43E78F3408B}"/>
                  </a:ext>
                </a:extLst>
              </p:cNvPr>
              <p:cNvCxnSpPr/>
              <p:nvPr/>
            </p:nvCxnSpPr>
            <p:spPr>
              <a:xfrm>
                <a:off x="2434941" y="3396670"/>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19 Conector recto">
                <a:extLst>
                  <a:ext uri="{FF2B5EF4-FFF2-40B4-BE49-F238E27FC236}">
                    <a16:creationId xmlns:a16="http://schemas.microsoft.com/office/drawing/2014/main" id="{CBF94F15-1689-DE3B-BE16-A47AF05BFBE4}"/>
                  </a:ext>
                </a:extLst>
              </p:cNvPr>
              <p:cNvCxnSpPr/>
              <p:nvPr/>
            </p:nvCxnSpPr>
            <p:spPr>
              <a:xfrm>
                <a:off x="2434941" y="390798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19 Conector recto">
                <a:extLst>
                  <a:ext uri="{FF2B5EF4-FFF2-40B4-BE49-F238E27FC236}">
                    <a16:creationId xmlns:a16="http://schemas.microsoft.com/office/drawing/2014/main" id="{0FE8F722-D5EB-1B81-B293-96470CF684C7}"/>
                  </a:ext>
                </a:extLst>
              </p:cNvPr>
              <p:cNvCxnSpPr/>
              <p:nvPr/>
            </p:nvCxnSpPr>
            <p:spPr>
              <a:xfrm>
                <a:off x="2458087" y="444050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16 CuadroTexto">
                <a:extLst>
                  <a:ext uri="{FF2B5EF4-FFF2-40B4-BE49-F238E27FC236}">
                    <a16:creationId xmlns:a16="http://schemas.microsoft.com/office/drawing/2014/main" id="{7CBD0A0C-B195-B27C-C58B-37F7DBF99B48}"/>
                  </a:ext>
                </a:extLst>
              </p:cNvPr>
              <p:cNvSpPr txBox="1"/>
              <p:nvPr/>
            </p:nvSpPr>
            <p:spPr>
              <a:xfrm>
                <a:off x="1007553" y="5210036"/>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07</a:t>
                </a:r>
              </a:p>
            </p:txBody>
          </p:sp>
          <p:cxnSp>
            <p:nvCxnSpPr>
              <p:cNvPr id="17" name="19 Conector recto">
                <a:extLst>
                  <a:ext uri="{FF2B5EF4-FFF2-40B4-BE49-F238E27FC236}">
                    <a16:creationId xmlns:a16="http://schemas.microsoft.com/office/drawing/2014/main" id="{615D44B3-9BEA-7794-D7EA-30B01F32B903}"/>
                  </a:ext>
                </a:extLst>
              </p:cNvPr>
              <p:cNvCxnSpPr/>
              <p:nvPr/>
            </p:nvCxnSpPr>
            <p:spPr>
              <a:xfrm>
                <a:off x="2458087" y="4969499"/>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19 Conector recto">
                <a:extLst>
                  <a:ext uri="{FF2B5EF4-FFF2-40B4-BE49-F238E27FC236}">
                    <a16:creationId xmlns:a16="http://schemas.microsoft.com/office/drawing/2014/main" id="{0629B8A0-5716-18D0-03F1-57E242AAF7E9}"/>
                  </a:ext>
                </a:extLst>
              </p:cNvPr>
              <p:cNvCxnSpPr/>
              <p:nvPr/>
            </p:nvCxnSpPr>
            <p:spPr>
              <a:xfrm>
                <a:off x="2458087" y="5456929"/>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52021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F2EC00-2307-42EC-BC16-7B2587398903}"/>
              </a:ext>
            </a:extLst>
          </p:cNvPr>
          <p:cNvSpPr>
            <a:spLocks noGrp="1"/>
          </p:cNvSpPr>
          <p:nvPr>
            <p:ph type="title"/>
          </p:nvPr>
        </p:nvSpPr>
        <p:spPr/>
        <p:txBody>
          <a:bodyPr>
            <a:normAutofit/>
          </a:bodyPr>
          <a:lstStyle/>
          <a:p>
            <a:r>
              <a:rPr lang="es-ES" sz="2400" dirty="0"/>
              <a:t>Ciclo de Préstamo</a:t>
            </a:r>
          </a:p>
        </p:txBody>
      </p:sp>
      <p:sp>
        <p:nvSpPr>
          <p:cNvPr id="2" name="CuadroTexto 1">
            <a:extLst>
              <a:ext uri="{FF2B5EF4-FFF2-40B4-BE49-F238E27FC236}">
                <a16:creationId xmlns:a16="http://schemas.microsoft.com/office/drawing/2014/main" id="{C456B388-9C56-14DC-8A51-B568E7D16760}"/>
              </a:ext>
            </a:extLst>
          </p:cNvPr>
          <p:cNvSpPr txBox="1"/>
          <p:nvPr/>
        </p:nvSpPr>
        <p:spPr>
          <a:xfrm>
            <a:off x="357560" y="1258223"/>
            <a:ext cx="8318896" cy="2508635"/>
          </a:xfrm>
          <a:prstGeom prst="rect">
            <a:avLst/>
          </a:prstGeom>
          <a:noFill/>
        </p:spPr>
        <p:txBody>
          <a:bodyPr wrap="square">
            <a:spAutoFit/>
          </a:bodyPr>
          <a:lstStyle/>
          <a:p>
            <a:pPr algn="just">
              <a:lnSpc>
                <a:spcPct val="115000"/>
              </a:lnSpc>
              <a:spcAft>
                <a:spcPts val="800"/>
              </a:spcAft>
            </a:pPr>
            <a:r>
              <a:rPr lang="es-ES" dirty="0">
                <a:effectLst/>
                <a:ea typeface="Calibri" panose="020F0502020204030204" pitchFamily="34" charset="0"/>
                <a:cs typeface="Times New Roman" panose="02020603050405020304" pitchFamily="18" charset="0"/>
              </a:rPr>
              <a:t>Este apartado engloba todo el proceso necesario para gestionar las </a:t>
            </a:r>
            <a:r>
              <a:rPr lang="es-ES" b="1" dirty="0">
                <a:effectLst/>
                <a:ea typeface="Calibri" panose="020F0502020204030204" pitchFamily="34" charset="0"/>
                <a:cs typeface="Times New Roman" panose="02020603050405020304" pitchFamily="18" charset="0"/>
              </a:rPr>
              <a:t>peticiones de préstamo </a:t>
            </a:r>
            <a:r>
              <a:rPr lang="es-ES" dirty="0">
                <a:effectLst/>
                <a:ea typeface="Calibri" panose="020F0502020204030204" pitchFamily="34" charset="0"/>
                <a:cs typeface="Times New Roman" panose="02020603050405020304" pitchFamily="18" charset="0"/>
              </a:rPr>
              <a:t>de las piezas de convicción y objetos judiciales, desde su </a:t>
            </a:r>
            <a:r>
              <a:rPr lang="es-ES" b="1" dirty="0">
                <a:effectLst/>
                <a:ea typeface="Calibri" panose="020F0502020204030204" pitchFamily="34" charset="0"/>
                <a:cs typeface="Times New Roman" panose="02020603050405020304" pitchFamily="18" charset="0"/>
              </a:rPr>
              <a:t>solicitud inicial </a:t>
            </a:r>
            <a:r>
              <a:rPr lang="es-ES" dirty="0">
                <a:effectLst/>
                <a:ea typeface="Calibri" panose="020F0502020204030204" pitchFamily="34" charset="0"/>
                <a:cs typeface="Times New Roman" panose="02020603050405020304" pitchFamily="18" charset="0"/>
              </a:rPr>
              <a:t>por el </a:t>
            </a:r>
            <a:r>
              <a:rPr lang="es-ES" b="1" dirty="0">
                <a:effectLst/>
                <a:ea typeface="Calibri" panose="020F0502020204030204" pitchFamily="34" charset="0"/>
                <a:cs typeface="Times New Roman" panose="02020603050405020304" pitchFamily="18" charset="0"/>
              </a:rPr>
              <a:t>Órgano competente </a:t>
            </a:r>
            <a:r>
              <a:rPr lang="es-ES" dirty="0">
                <a:effectLst/>
                <a:ea typeface="Calibri" panose="020F0502020204030204" pitchFamily="34" charset="0"/>
                <a:cs typeface="Times New Roman" panose="02020603050405020304" pitchFamily="18" charset="0"/>
              </a:rPr>
              <a:t>hasta toda la gestión necesaria para que esas piezas/objetos solicitados puedan llegar finalmente al destinatario solicitante. </a:t>
            </a:r>
          </a:p>
          <a:p>
            <a:pPr algn="just">
              <a:lnSpc>
                <a:spcPct val="115000"/>
              </a:lnSpc>
              <a:spcAft>
                <a:spcPts val="800"/>
              </a:spcAft>
            </a:pPr>
            <a:endParaRPr lang="es-ES" dirty="0">
              <a:effectLst/>
              <a:ea typeface="Calibri" panose="020F0502020204030204" pitchFamily="34" charset="0"/>
              <a:cs typeface="Times New Roman" panose="02020603050405020304" pitchFamily="18" charset="0"/>
            </a:endParaRPr>
          </a:p>
          <a:p>
            <a:pPr algn="just">
              <a:lnSpc>
                <a:spcPct val="115000"/>
              </a:lnSpc>
              <a:spcAft>
                <a:spcPts val="800"/>
              </a:spcAft>
            </a:pPr>
            <a:r>
              <a:rPr lang="es-ES" dirty="0">
                <a:effectLst/>
                <a:ea typeface="Calibri" panose="020F0502020204030204" pitchFamily="34" charset="0"/>
                <a:cs typeface="Times New Roman" panose="02020603050405020304" pitchFamily="18" charset="0"/>
              </a:rPr>
              <a:t>Desde todas las gestiones internas, hasta las diferentes comunicaciones y envíos de información entre todos los interesados.</a:t>
            </a:r>
          </a:p>
        </p:txBody>
      </p:sp>
    </p:spTree>
    <p:extLst>
      <p:ext uri="{BB962C8B-B14F-4D97-AF65-F5344CB8AC3E}">
        <p14:creationId xmlns:p14="http://schemas.microsoft.com/office/powerpoint/2010/main" val="403192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texto">
            <a:extLst>
              <a:ext uri="{FF2B5EF4-FFF2-40B4-BE49-F238E27FC236}">
                <a16:creationId xmlns:a16="http://schemas.microsoft.com/office/drawing/2014/main" id="{C9F6FE61-BC91-E9EF-D80C-25BF9B60FD58}"/>
              </a:ext>
            </a:extLst>
          </p:cNvPr>
          <p:cNvSpPr txBox="1">
            <a:spLocks/>
          </p:cNvSpPr>
          <p:nvPr/>
        </p:nvSpPr>
        <p:spPr>
          <a:xfrm>
            <a:off x="467544" y="840104"/>
            <a:ext cx="3031331" cy="319191"/>
          </a:xfrm>
          <a:prstGeom prst="rect">
            <a:avLst/>
          </a:prstGeom>
        </p:spPr>
        <p:txBody>
          <a:bodyPr vert="horz" lIns="91440" tIns="45720" rIns="91440" bIns="45720"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200"/>
              </a:spcBef>
              <a:buClr>
                <a:schemeClr val="accent3"/>
              </a:buClr>
              <a:buSzPct val="150000"/>
            </a:pPr>
            <a:r>
              <a:rPr lang="es-ES" sz="5400" b="1" dirty="0">
                <a:latin typeface="Calibri" panose="020F0502020204030204" pitchFamily="34" charset="0"/>
                <a:cs typeface="Calibri" panose="020F0502020204030204" pitchFamily="34" charset="0"/>
              </a:rPr>
              <a:t>ÍNDICE</a:t>
            </a:r>
          </a:p>
        </p:txBody>
      </p:sp>
      <p:grpSp>
        <p:nvGrpSpPr>
          <p:cNvPr id="20" name="Grupo 19">
            <a:extLst>
              <a:ext uri="{FF2B5EF4-FFF2-40B4-BE49-F238E27FC236}">
                <a16:creationId xmlns:a16="http://schemas.microsoft.com/office/drawing/2014/main" id="{8F64BBD9-5802-CA61-D5D7-D6CD548DFA8D}"/>
              </a:ext>
            </a:extLst>
          </p:cNvPr>
          <p:cNvGrpSpPr/>
          <p:nvPr/>
        </p:nvGrpSpPr>
        <p:grpSpPr>
          <a:xfrm>
            <a:off x="179512" y="1916832"/>
            <a:ext cx="8833837" cy="3620807"/>
            <a:chOff x="1004270" y="2112449"/>
            <a:chExt cx="8833837" cy="3620807"/>
          </a:xfrm>
        </p:grpSpPr>
        <p:sp>
          <p:nvSpPr>
            <p:cNvPr id="13" name="17 CuadroTexto">
              <a:extLst>
                <a:ext uri="{FF2B5EF4-FFF2-40B4-BE49-F238E27FC236}">
                  <a16:creationId xmlns:a16="http://schemas.microsoft.com/office/drawing/2014/main" id="{8419C29C-00D1-D543-B31A-1CF086BD9E58}"/>
                </a:ext>
              </a:extLst>
            </p:cNvPr>
            <p:cNvSpPr txBox="1"/>
            <p:nvPr/>
          </p:nvSpPr>
          <p:spPr>
            <a:xfrm>
              <a:off x="1004270" y="4152472"/>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05</a:t>
              </a:r>
            </a:p>
          </p:txBody>
        </p:sp>
        <p:sp>
          <p:nvSpPr>
            <p:cNvPr id="15" name="16 CuadroTexto">
              <a:extLst>
                <a:ext uri="{FF2B5EF4-FFF2-40B4-BE49-F238E27FC236}">
                  <a16:creationId xmlns:a16="http://schemas.microsoft.com/office/drawing/2014/main" id="{B1BD2225-B801-D783-53F8-F5AB9802DDA9}"/>
                </a:ext>
              </a:extLst>
            </p:cNvPr>
            <p:cNvSpPr txBox="1"/>
            <p:nvPr/>
          </p:nvSpPr>
          <p:spPr>
            <a:xfrm>
              <a:off x="1004784" y="4700185"/>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06</a:t>
              </a:r>
            </a:p>
          </p:txBody>
        </p:sp>
        <p:grpSp>
          <p:nvGrpSpPr>
            <p:cNvPr id="19" name="Grupo 18">
              <a:extLst>
                <a:ext uri="{FF2B5EF4-FFF2-40B4-BE49-F238E27FC236}">
                  <a16:creationId xmlns:a16="http://schemas.microsoft.com/office/drawing/2014/main" id="{96889344-939A-AA1F-CB0A-96320FBEEAD1}"/>
                </a:ext>
              </a:extLst>
            </p:cNvPr>
            <p:cNvGrpSpPr/>
            <p:nvPr/>
          </p:nvGrpSpPr>
          <p:grpSpPr>
            <a:xfrm>
              <a:off x="1007553" y="2112449"/>
              <a:ext cx="8830554" cy="3620807"/>
              <a:chOff x="1007553" y="2112449"/>
              <a:chExt cx="8830554" cy="3620807"/>
            </a:xfrm>
          </p:grpSpPr>
          <p:sp>
            <p:nvSpPr>
              <p:cNvPr id="2" name="5 Marcador de texto">
                <a:extLst>
                  <a:ext uri="{FF2B5EF4-FFF2-40B4-BE49-F238E27FC236}">
                    <a16:creationId xmlns:a16="http://schemas.microsoft.com/office/drawing/2014/main" id="{FB1829FB-8A5A-000A-6E01-5F0224322D6B}"/>
                  </a:ext>
                </a:extLst>
              </p:cNvPr>
              <p:cNvSpPr txBox="1">
                <a:spLocks/>
              </p:cNvSpPr>
              <p:nvPr/>
            </p:nvSpPr>
            <p:spPr>
              <a:xfrm>
                <a:off x="2602103" y="2136242"/>
                <a:ext cx="7236004" cy="3597013"/>
              </a:xfrm>
              <a:prstGeom prst="rect">
                <a:avLst/>
              </a:prstGeom>
            </p:spPr>
            <p:txBody>
              <a:bodyPr vert="horz" lIns="91440" tIns="45720" rIns="91440" bIns="45720"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200"/>
                  </a:spcBef>
                  <a:buClr>
                    <a:schemeClr val="accent3"/>
                  </a:buClr>
                  <a:buSzPct val="150000"/>
                </a:pPr>
                <a:r>
                  <a:rPr lang="es-ES" sz="2400" b="1" dirty="0">
                    <a:solidFill>
                      <a:schemeClr val="bg2">
                        <a:lumMod val="25000"/>
                      </a:schemeClr>
                    </a:solidFill>
                    <a:latin typeface="Calibri" panose="020F0502020204030204" pitchFamily="34" charset="0"/>
                    <a:cs typeface="Calibri" panose="020F0502020204030204" pitchFamily="34" charset="0"/>
                  </a:rPr>
                  <a:t>Visión General</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Parametrización</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Alta/Archivado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Préstamo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Devolución</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Cambio de Órgano/Procedimiento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Baja de Piezas / Registro de Otros Piezas / Otros Efectos</a:t>
                </a:r>
              </a:p>
              <a:p>
                <a:pPr lvl="1">
                  <a:spcBef>
                    <a:spcPts val="1200"/>
                  </a:spcBef>
                  <a:buClr>
                    <a:schemeClr val="accent3"/>
                  </a:buClr>
                  <a:buSzPct val="150000"/>
                </a:pPr>
                <a:endParaRPr lang="es-ES" sz="2400" b="1" dirty="0">
                  <a:solidFill>
                    <a:schemeClr val="tx2"/>
                  </a:solidFill>
                  <a:latin typeface="Calibri" panose="020F0502020204030204" pitchFamily="34" charset="0"/>
                  <a:cs typeface="Calibri" panose="020F0502020204030204" pitchFamily="34" charset="0"/>
                </a:endParaRPr>
              </a:p>
            </p:txBody>
          </p:sp>
          <p:cxnSp>
            <p:nvCxnSpPr>
              <p:cNvPr id="3" name="15 Conector recto">
                <a:extLst>
                  <a:ext uri="{FF2B5EF4-FFF2-40B4-BE49-F238E27FC236}">
                    <a16:creationId xmlns:a16="http://schemas.microsoft.com/office/drawing/2014/main" id="{2BCD4F9E-1DCB-0210-8B13-89E6A4D4E602}"/>
                  </a:ext>
                </a:extLst>
              </p:cNvPr>
              <p:cNvCxnSpPr>
                <a:cxnSpLocks/>
              </p:cNvCxnSpPr>
              <p:nvPr/>
            </p:nvCxnSpPr>
            <p:spPr>
              <a:xfrm>
                <a:off x="2526195" y="2112449"/>
                <a:ext cx="23146" cy="34081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16 CuadroTexto">
                <a:extLst>
                  <a:ext uri="{FF2B5EF4-FFF2-40B4-BE49-F238E27FC236}">
                    <a16:creationId xmlns:a16="http://schemas.microsoft.com/office/drawing/2014/main" id="{E15DF7F8-020A-F9E2-8FF2-DC62EB32CCC0}"/>
                  </a:ext>
                </a:extLst>
              </p:cNvPr>
              <p:cNvSpPr txBox="1"/>
              <p:nvPr/>
            </p:nvSpPr>
            <p:spPr>
              <a:xfrm>
                <a:off x="1017934" y="2131825"/>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01</a:t>
                </a:r>
              </a:p>
            </p:txBody>
          </p:sp>
          <p:sp>
            <p:nvSpPr>
              <p:cNvPr id="5" name="17 CuadroTexto">
                <a:extLst>
                  <a:ext uri="{FF2B5EF4-FFF2-40B4-BE49-F238E27FC236}">
                    <a16:creationId xmlns:a16="http://schemas.microsoft.com/office/drawing/2014/main" id="{F6B28BBF-7676-2D9D-447F-1E4117AF44A5}"/>
                  </a:ext>
                </a:extLst>
              </p:cNvPr>
              <p:cNvSpPr txBox="1"/>
              <p:nvPr/>
            </p:nvSpPr>
            <p:spPr>
              <a:xfrm>
                <a:off x="1017934" y="2631354"/>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02</a:t>
                </a:r>
              </a:p>
            </p:txBody>
          </p:sp>
          <p:cxnSp>
            <p:nvCxnSpPr>
              <p:cNvPr id="6" name="3 Conector recto">
                <a:extLst>
                  <a:ext uri="{FF2B5EF4-FFF2-40B4-BE49-F238E27FC236}">
                    <a16:creationId xmlns:a16="http://schemas.microsoft.com/office/drawing/2014/main" id="{9DDFDD3B-FA9E-A1CA-F119-4A39AB673793}"/>
                  </a:ext>
                </a:extLst>
              </p:cNvPr>
              <p:cNvCxnSpPr/>
              <p:nvPr/>
            </p:nvCxnSpPr>
            <p:spPr>
              <a:xfrm>
                <a:off x="2434941" y="237404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19 Conector recto">
                <a:extLst>
                  <a:ext uri="{FF2B5EF4-FFF2-40B4-BE49-F238E27FC236}">
                    <a16:creationId xmlns:a16="http://schemas.microsoft.com/office/drawing/2014/main" id="{E8A0BE04-2A6F-D8F9-C636-1F55611A4D41}"/>
                  </a:ext>
                </a:extLst>
              </p:cNvPr>
              <p:cNvCxnSpPr/>
              <p:nvPr/>
            </p:nvCxnSpPr>
            <p:spPr>
              <a:xfrm>
                <a:off x="2434941" y="2885357"/>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17 CuadroTexto">
                <a:extLst>
                  <a:ext uri="{FF2B5EF4-FFF2-40B4-BE49-F238E27FC236}">
                    <a16:creationId xmlns:a16="http://schemas.microsoft.com/office/drawing/2014/main" id="{40BFD6F9-074C-5861-0051-23F99BBB3E48}"/>
                  </a:ext>
                </a:extLst>
              </p:cNvPr>
              <p:cNvSpPr txBox="1"/>
              <p:nvPr/>
            </p:nvSpPr>
            <p:spPr>
              <a:xfrm>
                <a:off x="1017934" y="3130883"/>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03</a:t>
                </a:r>
              </a:p>
            </p:txBody>
          </p:sp>
          <p:sp>
            <p:nvSpPr>
              <p:cNvPr id="10" name="17 CuadroTexto">
                <a:extLst>
                  <a:ext uri="{FF2B5EF4-FFF2-40B4-BE49-F238E27FC236}">
                    <a16:creationId xmlns:a16="http://schemas.microsoft.com/office/drawing/2014/main" id="{D6AD31D2-AF81-ADD7-7CE5-2B312587ECAF}"/>
                  </a:ext>
                </a:extLst>
              </p:cNvPr>
              <p:cNvSpPr txBox="1"/>
              <p:nvPr/>
            </p:nvSpPr>
            <p:spPr>
              <a:xfrm>
                <a:off x="1017934" y="3646374"/>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04</a:t>
                </a:r>
              </a:p>
            </p:txBody>
          </p:sp>
          <p:cxnSp>
            <p:nvCxnSpPr>
              <p:cNvPr id="11" name="19 Conector recto">
                <a:extLst>
                  <a:ext uri="{FF2B5EF4-FFF2-40B4-BE49-F238E27FC236}">
                    <a16:creationId xmlns:a16="http://schemas.microsoft.com/office/drawing/2014/main" id="{1AA0129C-6FCC-105E-5A0B-F43E78F3408B}"/>
                  </a:ext>
                </a:extLst>
              </p:cNvPr>
              <p:cNvCxnSpPr/>
              <p:nvPr/>
            </p:nvCxnSpPr>
            <p:spPr>
              <a:xfrm>
                <a:off x="2434941" y="3396670"/>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19 Conector recto">
                <a:extLst>
                  <a:ext uri="{FF2B5EF4-FFF2-40B4-BE49-F238E27FC236}">
                    <a16:creationId xmlns:a16="http://schemas.microsoft.com/office/drawing/2014/main" id="{CBF94F15-1689-DE3B-BE16-A47AF05BFBE4}"/>
                  </a:ext>
                </a:extLst>
              </p:cNvPr>
              <p:cNvCxnSpPr/>
              <p:nvPr/>
            </p:nvCxnSpPr>
            <p:spPr>
              <a:xfrm>
                <a:off x="2434941" y="390798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19 Conector recto">
                <a:extLst>
                  <a:ext uri="{FF2B5EF4-FFF2-40B4-BE49-F238E27FC236}">
                    <a16:creationId xmlns:a16="http://schemas.microsoft.com/office/drawing/2014/main" id="{0FE8F722-D5EB-1B81-B293-96470CF684C7}"/>
                  </a:ext>
                </a:extLst>
              </p:cNvPr>
              <p:cNvCxnSpPr/>
              <p:nvPr/>
            </p:nvCxnSpPr>
            <p:spPr>
              <a:xfrm>
                <a:off x="2458087" y="444050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16 CuadroTexto">
                <a:extLst>
                  <a:ext uri="{FF2B5EF4-FFF2-40B4-BE49-F238E27FC236}">
                    <a16:creationId xmlns:a16="http://schemas.microsoft.com/office/drawing/2014/main" id="{7CBD0A0C-B195-B27C-C58B-37F7DBF99B48}"/>
                  </a:ext>
                </a:extLst>
              </p:cNvPr>
              <p:cNvSpPr txBox="1"/>
              <p:nvPr/>
            </p:nvSpPr>
            <p:spPr>
              <a:xfrm>
                <a:off x="1007553" y="5210036"/>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07</a:t>
                </a:r>
              </a:p>
            </p:txBody>
          </p:sp>
          <p:cxnSp>
            <p:nvCxnSpPr>
              <p:cNvPr id="17" name="19 Conector recto">
                <a:extLst>
                  <a:ext uri="{FF2B5EF4-FFF2-40B4-BE49-F238E27FC236}">
                    <a16:creationId xmlns:a16="http://schemas.microsoft.com/office/drawing/2014/main" id="{615D44B3-9BEA-7794-D7EA-30B01F32B903}"/>
                  </a:ext>
                </a:extLst>
              </p:cNvPr>
              <p:cNvCxnSpPr/>
              <p:nvPr/>
            </p:nvCxnSpPr>
            <p:spPr>
              <a:xfrm>
                <a:off x="2458087" y="4969499"/>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19 Conector recto">
                <a:extLst>
                  <a:ext uri="{FF2B5EF4-FFF2-40B4-BE49-F238E27FC236}">
                    <a16:creationId xmlns:a16="http://schemas.microsoft.com/office/drawing/2014/main" id="{0629B8A0-5716-18D0-03F1-57E242AAF7E9}"/>
                  </a:ext>
                </a:extLst>
              </p:cNvPr>
              <p:cNvCxnSpPr/>
              <p:nvPr/>
            </p:nvCxnSpPr>
            <p:spPr>
              <a:xfrm>
                <a:off x="2458087" y="5456929"/>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96051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F2EC00-2307-42EC-BC16-7B2587398903}"/>
              </a:ext>
            </a:extLst>
          </p:cNvPr>
          <p:cNvSpPr>
            <a:spLocks noGrp="1"/>
          </p:cNvSpPr>
          <p:nvPr>
            <p:ph type="title"/>
          </p:nvPr>
        </p:nvSpPr>
        <p:spPr/>
        <p:txBody>
          <a:bodyPr>
            <a:normAutofit/>
          </a:bodyPr>
          <a:lstStyle/>
          <a:p>
            <a:r>
              <a:rPr lang="es-ES" sz="2400" dirty="0"/>
              <a:t>Ciclo de Préstamo (I)</a:t>
            </a:r>
          </a:p>
        </p:txBody>
      </p:sp>
      <p:sp>
        <p:nvSpPr>
          <p:cNvPr id="6" name="CuadroTexto 5">
            <a:extLst>
              <a:ext uri="{FF2B5EF4-FFF2-40B4-BE49-F238E27FC236}">
                <a16:creationId xmlns:a16="http://schemas.microsoft.com/office/drawing/2014/main" id="{13D02A7F-ABB0-4E45-9EBF-A58CE73F8E9A}"/>
              </a:ext>
            </a:extLst>
          </p:cNvPr>
          <p:cNvSpPr txBox="1"/>
          <p:nvPr/>
        </p:nvSpPr>
        <p:spPr>
          <a:xfrm>
            <a:off x="272480" y="836712"/>
            <a:ext cx="3393108"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SOLICITUD DE PRÉSTAMO Y DEVOLUCIÓN: Solicitar</a:t>
            </a:r>
          </a:p>
        </p:txBody>
      </p:sp>
      <p:grpSp>
        <p:nvGrpSpPr>
          <p:cNvPr id="7" name="Grupo 6">
            <a:extLst>
              <a:ext uri="{FF2B5EF4-FFF2-40B4-BE49-F238E27FC236}">
                <a16:creationId xmlns:a16="http://schemas.microsoft.com/office/drawing/2014/main" id="{5D9954A4-5451-440E-BBEA-CE956EF9D2A4}"/>
              </a:ext>
            </a:extLst>
          </p:cNvPr>
          <p:cNvGrpSpPr/>
          <p:nvPr/>
        </p:nvGrpSpPr>
        <p:grpSpPr>
          <a:xfrm>
            <a:off x="2376026" y="4542847"/>
            <a:ext cx="3300017" cy="1446191"/>
            <a:chOff x="5408715" y="3510898"/>
            <a:chExt cx="3300017" cy="1139143"/>
          </a:xfrm>
        </p:grpSpPr>
        <p:sp>
          <p:nvSpPr>
            <p:cNvPr id="8" name="Rectángulo 7">
              <a:extLst>
                <a:ext uri="{FF2B5EF4-FFF2-40B4-BE49-F238E27FC236}">
                  <a16:creationId xmlns:a16="http://schemas.microsoft.com/office/drawing/2014/main" id="{1BAD2884-9B6B-45CC-AD31-F11731DC3820}"/>
                </a:ext>
              </a:extLst>
            </p:cNvPr>
            <p:cNvSpPr/>
            <p:nvPr/>
          </p:nvSpPr>
          <p:spPr>
            <a:xfrm>
              <a:off x="5436096" y="3541143"/>
              <a:ext cx="3272636" cy="11088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Desde esta opción el órgano judicial solicita la gestión de un préstamo de las piezas/objetos que se encuentren archivadas pertenecientes a su Órgano.</a:t>
              </a:r>
            </a:p>
            <a:p>
              <a:pPr marL="171450" indent="-171450" algn="just">
                <a:buFont typeface="Wingdings" panose="05000000000000000000" pitchFamily="2" charset="2"/>
                <a:buChar char="ü"/>
              </a:pPr>
              <a:r>
                <a:rPr lang="es-ES" sz="1000" dirty="0">
                  <a:solidFill>
                    <a:srgbClr val="000000"/>
                  </a:solidFill>
                </a:rPr>
                <a:t>Deberá marcar entre las piezas archivadas las que quiera solicitar y pulsar en “Solicitar”.</a:t>
              </a:r>
            </a:p>
            <a:p>
              <a:pPr marL="171450" indent="-171450" algn="just">
                <a:buFont typeface="Wingdings" panose="05000000000000000000" pitchFamily="2" charset="2"/>
                <a:buChar char="ü"/>
              </a:pPr>
              <a:r>
                <a:rPr lang="es-ES" sz="1000" dirty="0">
                  <a:solidFill>
                    <a:srgbClr val="000000"/>
                  </a:solidFill>
                </a:rPr>
                <a:t>El estado cambiará a “Solicitud de préstamo” y le llegará el código de solicitud al personal del Archivo.</a:t>
              </a:r>
            </a:p>
          </p:txBody>
        </p:sp>
        <p:sp>
          <p:nvSpPr>
            <p:cNvPr id="9" name="Elipse 8">
              <a:extLst>
                <a:ext uri="{FF2B5EF4-FFF2-40B4-BE49-F238E27FC236}">
                  <a16:creationId xmlns:a16="http://schemas.microsoft.com/office/drawing/2014/main" id="{EE46C145-B0BB-462C-98C2-C5B2F3F997EE}"/>
                </a:ext>
              </a:extLst>
            </p:cNvPr>
            <p:cNvSpPr/>
            <p:nvPr/>
          </p:nvSpPr>
          <p:spPr>
            <a:xfrm>
              <a:off x="5408715" y="3510898"/>
              <a:ext cx="179750" cy="143593"/>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latin typeface="Arial Narrow" panose="020B0606020202030204" pitchFamily="34" charset="0"/>
                </a:rPr>
                <a:t>1</a:t>
              </a:r>
            </a:p>
          </p:txBody>
        </p:sp>
      </p:grpSp>
      <p:cxnSp>
        <p:nvCxnSpPr>
          <p:cNvPr id="16" name="Conector recto de flecha 15">
            <a:extLst>
              <a:ext uri="{FF2B5EF4-FFF2-40B4-BE49-F238E27FC236}">
                <a16:creationId xmlns:a16="http://schemas.microsoft.com/office/drawing/2014/main" id="{8C8410A1-5F23-4522-B2BD-C20E9E85DE7E}"/>
              </a:ext>
            </a:extLst>
          </p:cNvPr>
          <p:cNvCxnSpPr>
            <a:cxnSpLocks/>
          </p:cNvCxnSpPr>
          <p:nvPr/>
        </p:nvCxnSpPr>
        <p:spPr>
          <a:xfrm flipH="1">
            <a:off x="5128713" y="4011277"/>
            <a:ext cx="450918" cy="383808"/>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pic>
        <p:nvPicPr>
          <p:cNvPr id="23" name="Imagen 22">
            <a:extLst>
              <a:ext uri="{FF2B5EF4-FFF2-40B4-BE49-F238E27FC236}">
                <a16:creationId xmlns:a16="http://schemas.microsoft.com/office/drawing/2014/main" id="{301F31A5-1CC0-DEF2-64DC-4144AD88D71C}"/>
              </a:ext>
            </a:extLst>
          </p:cNvPr>
          <p:cNvPicPr>
            <a:picLocks noChangeAspect="1"/>
          </p:cNvPicPr>
          <p:nvPr/>
        </p:nvPicPr>
        <p:blipFill>
          <a:blip r:embed="rId2"/>
          <a:stretch>
            <a:fillRect/>
          </a:stretch>
        </p:blipFill>
        <p:spPr>
          <a:xfrm>
            <a:off x="263871" y="1267598"/>
            <a:ext cx="7524328" cy="3245174"/>
          </a:xfrm>
          <a:prstGeom prst="rect">
            <a:avLst/>
          </a:prstGeom>
        </p:spPr>
      </p:pic>
      <p:grpSp>
        <p:nvGrpSpPr>
          <p:cNvPr id="26" name="Grupo 25">
            <a:extLst>
              <a:ext uri="{FF2B5EF4-FFF2-40B4-BE49-F238E27FC236}">
                <a16:creationId xmlns:a16="http://schemas.microsoft.com/office/drawing/2014/main" id="{08627C2E-D16F-8C43-C7CB-82028792D13D}"/>
              </a:ext>
            </a:extLst>
          </p:cNvPr>
          <p:cNvGrpSpPr/>
          <p:nvPr/>
        </p:nvGrpSpPr>
        <p:grpSpPr>
          <a:xfrm>
            <a:off x="3878434" y="868964"/>
            <a:ext cx="813328" cy="638452"/>
            <a:chOff x="6582869" y="6168943"/>
            <a:chExt cx="813328" cy="638452"/>
          </a:xfrm>
        </p:grpSpPr>
        <p:pic>
          <p:nvPicPr>
            <p:cNvPr id="24" name="Gráfico 23" descr="Hombre">
              <a:extLst>
                <a:ext uri="{FF2B5EF4-FFF2-40B4-BE49-F238E27FC236}">
                  <a16:creationId xmlns:a16="http://schemas.microsoft.com/office/drawing/2014/main" id="{E06DED32-A50E-24FE-8635-8C1145C2B1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4248" y="6168943"/>
              <a:ext cx="405874" cy="428409"/>
            </a:xfrm>
            <a:prstGeom prst="rect">
              <a:avLst/>
            </a:prstGeom>
          </p:spPr>
        </p:pic>
        <p:sp>
          <p:nvSpPr>
            <p:cNvPr id="25" name="CuadroTexto 24">
              <a:extLst>
                <a:ext uri="{FF2B5EF4-FFF2-40B4-BE49-F238E27FC236}">
                  <a16:creationId xmlns:a16="http://schemas.microsoft.com/office/drawing/2014/main" id="{933FBFB9-37B5-A731-E0CC-7CC20D0FE118}"/>
                </a:ext>
              </a:extLst>
            </p:cNvPr>
            <p:cNvSpPr txBox="1"/>
            <p:nvPr/>
          </p:nvSpPr>
          <p:spPr>
            <a:xfrm>
              <a:off x="6582869" y="6591951"/>
              <a:ext cx="813328" cy="215444"/>
            </a:xfrm>
            <a:prstGeom prst="rect">
              <a:avLst/>
            </a:prstGeom>
            <a:noFill/>
          </p:spPr>
          <p:txBody>
            <a:bodyPr wrap="square" rtlCol="0">
              <a:spAutoFit/>
            </a:bodyPr>
            <a:lstStyle/>
            <a:p>
              <a:r>
                <a:rPr lang="es-ES" sz="800" b="1" dirty="0">
                  <a:latin typeface="Arial Narrow" panose="020B0606020202030204" pitchFamily="34" charset="0"/>
                </a:rPr>
                <a:t>Órgano Judicial</a:t>
              </a:r>
            </a:p>
          </p:txBody>
        </p:sp>
      </p:grpSp>
    </p:spTree>
    <p:extLst>
      <p:ext uri="{BB962C8B-B14F-4D97-AF65-F5344CB8AC3E}">
        <p14:creationId xmlns:p14="http://schemas.microsoft.com/office/powerpoint/2010/main" val="2509420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F2EC00-2307-42EC-BC16-7B2587398903}"/>
              </a:ext>
            </a:extLst>
          </p:cNvPr>
          <p:cNvSpPr>
            <a:spLocks noGrp="1"/>
          </p:cNvSpPr>
          <p:nvPr>
            <p:ph type="title"/>
          </p:nvPr>
        </p:nvSpPr>
        <p:spPr/>
        <p:txBody>
          <a:bodyPr>
            <a:normAutofit/>
          </a:bodyPr>
          <a:lstStyle/>
          <a:p>
            <a:r>
              <a:rPr lang="es-ES" sz="2400" dirty="0"/>
              <a:t>Ciclo de Préstamo (II)</a:t>
            </a:r>
          </a:p>
        </p:txBody>
      </p:sp>
      <p:sp>
        <p:nvSpPr>
          <p:cNvPr id="5" name="CuadroTexto 4">
            <a:extLst>
              <a:ext uri="{FF2B5EF4-FFF2-40B4-BE49-F238E27FC236}">
                <a16:creationId xmlns:a16="http://schemas.microsoft.com/office/drawing/2014/main" id="{A1F098E2-7806-4605-B9F4-09DD02C042DA}"/>
              </a:ext>
            </a:extLst>
          </p:cNvPr>
          <p:cNvSpPr txBox="1"/>
          <p:nvPr/>
        </p:nvSpPr>
        <p:spPr>
          <a:xfrm>
            <a:off x="272480" y="3068960"/>
            <a:ext cx="3003002"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ÓRDENES SALIDA / PENDIENTES: Impresión</a:t>
            </a:r>
          </a:p>
        </p:txBody>
      </p:sp>
      <p:sp>
        <p:nvSpPr>
          <p:cNvPr id="6" name="CuadroTexto 5">
            <a:extLst>
              <a:ext uri="{FF2B5EF4-FFF2-40B4-BE49-F238E27FC236}">
                <a16:creationId xmlns:a16="http://schemas.microsoft.com/office/drawing/2014/main" id="{13D02A7F-ABB0-4E45-9EBF-A58CE73F8E9A}"/>
              </a:ext>
            </a:extLst>
          </p:cNvPr>
          <p:cNvSpPr txBox="1"/>
          <p:nvPr/>
        </p:nvSpPr>
        <p:spPr>
          <a:xfrm>
            <a:off x="272480" y="836712"/>
            <a:ext cx="2324675"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SALIDAS/ SALIDAS: Crear Órdenes</a:t>
            </a:r>
          </a:p>
        </p:txBody>
      </p:sp>
      <p:grpSp>
        <p:nvGrpSpPr>
          <p:cNvPr id="7" name="Grupo 6">
            <a:extLst>
              <a:ext uri="{FF2B5EF4-FFF2-40B4-BE49-F238E27FC236}">
                <a16:creationId xmlns:a16="http://schemas.microsoft.com/office/drawing/2014/main" id="{5D9954A4-5451-440E-BBEA-CE956EF9D2A4}"/>
              </a:ext>
            </a:extLst>
          </p:cNvPr>
          <p:cNvGrpSpPr/>
          <p:nvPr/>
        </p:nvGrpSpPr>
        <p:grpSpPr>
          <a:xfrm>
            <a:off x="5580112" y="1122100"/>
            <a:ext cx="3300017" cy="1515642"/>
            <a:chOff x="5408715" y="3541143"/>
            <a:chExt cx="3300017" cy="1347580"/>
          </a:xfrm>
        </p:grpSpPr>
        <p:sp>
          <p:nvSpPr>
            <p:cNvPr id="8" name="Rectángulo 7">
              <a:extLst>
                <a:ext uri="{FF2B5EF4-FFF2-40B4-BE49-F238E27FC236}">
                  <a16:creationId xmlns:a16="http://schemas.microsoft.com/office/drawing/2014/main" id="{1BAD2884-9B6B-45CC-AD31-F11731DC3820}"/>
                </a:ext>
              </a:extLst>
            </p:cNvPr>
            <p:cNvSpPr/>
            <p:nvPr/>
          </p:nvSpPr>
          <p:spPr>
            <a:xfrm>
              <a:off x="5436096" y="3541143"/>
              <a:ext cx="3272636" cy="134758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000" dirty="0">
                <a:solidFill>
                  <a:srgbClr val="000000"/>
                </a:solidFill>
              </a:endParaRPr>
            </a:p>
            <a:p>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Desde esta opción se lanza un préstamo solicitado previamente por el órgano judicial.</a:t>
              </a:r>
            </a:p>
            <a:p>
              <a:pPr marL="171450" indent="-171450" algn="just">
                <a:buFont typeface="Wingdings" panose="05000000000000000000" pitchFamily="2" charset="2"/>
                <a:buChar char="ü"/>
              </a:pPr>
              <a:r>
                <a:rPr lang="es-ES" sz="1000" dirty="0">
                  <a:solidFill>
                    <a:srgbClr val="000000"/>
                  </a:solidFill>
                </a:rPr>
                <a:t>Marcar </a:t>
              </a:r>
              <a:r>
                <a:rPr lang="es-ES" sz="1000" dirty="0" err="1">
                  <a:solidFill>
                    <a:srgbClr val="000000"/>
                  </a:solidFill>
                </a:rPr>
                <a:t>check</a:t>
              </a:r>
              <a:r>
                <a:rPr lang="es-ES" sz="1000" dirty="0">
                  <a:solidFill>
                    <a:srgbClr val="000000"/>
                  </a:solidFill>
                </a:rPr>
                <a:t> box y pulsar en “Crear Órdenes”. La aplicación deberá validar:</a:t>
              </a:r>
            </a:p>
            <a:p>
              <a:pPr marL="685800" lvl="1" indent="-228600" algn="just">
                <a:buFont typeface="Wingdings" panose="05000000000000000000" pitchFamily="2" charset="2"/>
                <a:buChar char="§"/>
              </a:pPr>
              <a:r>
                <a:rPr lang="es-ES" sz="1000" dirty="0">
                  <a:solidFill>
                    <a:srgbClr val="000000"/>
                  </a:solidFill>
                </a:rPr>
                <a:t>Correcto estado de la pieza/objeto</a:t>
              </a:r>
            </a:p>
            <a:p>
              <a:pPr marL="685800" lvl="1" indent="-228600" algn="just">
                <a:buFont typeface="Wingdings" panose="05000000000000000000" pitchFamily="2" charset="2"/>
                <a:buChar char="§"/>
              </a:pPr>
              <a:r>
                <a:rPr lang="es-ES" sz="1000" dirty="0">
                  <a:solidFill>
                    <a:srgbClr val="000000"/>
                  </a:solidFill>
                </a:rPr>
                <a:t>Sin cajas en uso</a:t>
              </a:r>
            </a:p>
            <a:p>
              <a:pPr marL="171450" indent="-171450" algn="just">
                <a:buFont typeface="Wingdings" panose="05000000000000000000" pitchFamily="2" charset="2"/>
                <a:buChar char="ü"/>
              </a:pPr>
              <a:r>
                <a:rPr lang="es-ES" sz="1000" dirty="0">
                  <a:solidFill>
                    <a:srgbClr val="000000"/>
                  </a:solidFill>
                </a:rPr>
                <a:t>Si todo es correcto se indica el número de órdenes creadas y desaparecen los préstamos de la pantalla.</a:t>
              </a:r>
            </a:p>
          </p:txBody>
        </p:sp>
        <p:sp>
          <p:nvSpPr>
            <p:cNvPr id="9" name="Elipse 8">
              <a:extLst>
                <a:ext uri="{FF2B5EF4-FFF2-40B4-BE49-F238E27FC236}">
                  <a16:creationId xmlns:a16="http://schemas.microsoft.com/office/drawing/2014/main" id="{EE46C145-B0BB-462C-98C2-C5B2F3F997EE}"/>
                </a:ext>
              </a:extLst>
            </p:cNvPr>
            <p:cNvSpPr/>
            <p:nvPr/>
          </p:nvSpPr>
          <p:spPr>
            <a:xfrm>
              <a:off x="5408715" y="3571938"/>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t>2</a:t>
              </a:r>
            </a:p>
          </p:txBody>
        </p:sp>
      </p:grpSp>
      <p:grpSp>
        <p:nvGrpSpPr>
          <p:cNvPr id="10" name="Grupo 9">
            <a:extLst>
              <a:ext uri="{FF2B5EF4-FFF2-40B4-BE49-F238E27FC236}">
                <a16:creationId xmlns:a16="http://schemas.microsoft.com/office/drawing/2014/main" id="{C07D5292-1CD2-4078-AA23-5B44115D7C05}"/>
              </a:ext>
            </a:extLst>
          </p:cNvPr>
          <p:cNvGrpSpPr/>
          <p:nvPr/>
        </p:nvGrpSpPr>
        <p:grpSpPr>
          <a:xfrm>
            <a:off x="5652120" y="3012392"/>
            <a:ext cx="3293498" cy="1064680"/>
            <a:chOff x="5879106" y="3592908"/>
            <a:chExt cx="3293498" cy="1064680"/>
          </a:xfrm>
        </p:grpSpPr>
        <p:sp>
          <p:nvSpPr>
            <p:cNvPr id="11" name="Rectángulo 10">
              <a:extLst>
                <a:ext uri="{FF2B5EF4-FFF2-40B4-BE49-F238E27FC236}">
                  <a16:creationId xmlns:a16="http://schemas.microsoft.com/office/drawing/2014/main" id="{F9775D15-04D7-4C42-BEB6-F8FA57A4CC06}"/>
                </a:ext>
              </a:extLst>
            </p:cNvPr>
            <p:cNvSpPr/>
            <p:nvPr/>
          </p:nvSpPr>
          <p:spPr>
            <a:xfrm>
              <a:off x="5879106" y="3697716"/>
              <a:ext cx="3293498" cy="95987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ü"/>
              </a:pPr>
              <a:r>
                <a:rPr lang="es-ES" sz="1000" dirty="0">
                  <a:solidFill>
                    <a:srgbClr val="000000"/>
                  </a:solidFill>
                </a:rPr>
                <a:t>Se seleccionan las órdenes de salida  que se deseen para imprimir el impreso.</a:t>
              </a:r>
            </a:p>
            <a:p>
              <a:pPr marL="171450" indent="-171450" algn="just">
                <a:buFont typeface="Wingdings" panose="05000000000000000000" pitchFamily="2" charset="2"/>
                <a:buChar char="ü"/>
              </a:pPr>
              <a:r>
                <a:rPr lang="es-ES" sz="1000" dirty="0">
                  <a:solidFill>
                    <a:srgbClr val="000000"/>
                  </a:solidFill>
                </a:rPr>
                <a:t>Se recogerán físicamente las piezas de las cajas para trasladarlos a la salida del Depósito.</a:t>
              </a:r>
            </a:p>
          </p:txBody>
        </p:sp>
        <p:sp>
          <p:nvSpPr>
            <p:cNvPr id="12" name="Elipse 11">
              <a:extLst>
                <a:ext uri="{FF2B5EF4-FFF2-40B4-BE49-F238E27FC236}">
                  <a16:creationId xmlns:a16="http://schemas.microsoft.com/office/drawing/2014/main" id="{3B3BEE27-1885-47B8-B763-267B41A2E97C}"/>
                </a:ext>
              </a:extLst>
            </p:cNvPr>
            <p:cNvSpPr/>
            <p:nvPr/>
          </p:nvSpPr>
          <p:spPr>
            <a:xfrm>
              <a:off x="5973736" y="3592908"/>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grpSp>
      <p:cxnSp>
        <p:nvCxnSpPr>
          <p:cNvPr id="16" name="Conector recto de flecha 15">
            <a:extLst>
              <a:ext uri="{FF2B5EF4-FFF2-40B4-BE49-F238E27FC236}">
                <a16:creationId xmlns:a16="http://schemas.microsoft.com/office/drawing/2014/main" id="{8C8410A1-5F23-4522-B2BD-C20E9E85DE7E}"/>
              </a:ext>
            </a:extLst>
          </p:cNvPr>
          <p:cNvCxnSpPr>
            <a:cxnSpLocks/>
            <a:endCxn id="30" idx="3"/>
          </p:cNvCxnSpPr>
          <p:nvPr/>
        </p:nvCxnSpPr>
        <p:spPr>
          <a:xfrm flipH="1">
            <a:off x="5292081" y="4011277"/>
            <a:ext cx="287550" cy="111629"/>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ector recto de flecha 16">
            <a:extLst>
              <a:ext uri="{FF2B5EF4-FFF2-40B4-BE49-F238E27FC236}">
                <a16:creationId xmlns:a16="http://schemas.microsoft.com/office/drawing/2014/main" id="{3BC96A4D-346F-48F6-8004-B3F94F8C33A1}"/>
              </a:ext>
            </a:extLst>
          </p:cNvPr>
          <p:cNvCxnSpPr>
            <a:cxnSpLocks/>
            <a:stCxn id="11" idx="2"/>
          </p:cNvCxnSpPr>
          <p:nvPr/>
        </p:nvCxnSpPr>
        <p:spPr>
          <a:xfrm>
            <a:off x="7298869" y="4077072"/>
            <a:ext cx="305840" cy="652867"/>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a:extLst>
              <a:ext uri="{FF2B5EF4-FFF2-40B4-BE49-F238E27FC236}">
                <a16:creationId xmlns:a16="http://schemas.microsoft.com/office/drawing/2014/main" id="{0BA95450-DCB8-44D0-9F7A-7677FEB66B7A}"/>
              </a:ext>
            </a:extLst>
          </p:cNvPr>
          <p:cNvCxnSpPr>
            <a:cxnSpLocks/>
            <a:endCxn id="8" idx="1"/>
          </p:cNvCxnSpPr>
          <p:nvPr/>
        </p:nvCxnSpPr>
        <p:spPr>
          <a:xfrm flipV="1">
            <a:off x="5060826" y="1879921"/>
            <a:ext cx="546667" cy="93624"/>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pic>
        <p:nvPicPr>
          <p:cNvPr id="26" name="Imagen 25">
            <a:extLst>
              <a:ext uri="{FF2B5EF4-FFF2-40B4-BE49-F238E27FC236}">
                <a16:creationId xmlns:a16="http://schemas.microsoft.com/office/drawing/2014/main" id="{A3DCAA33-C486-B2EE-E1C4-594C7897A6AF}"/>
              </a:ext>
            </a:extLst>
          </p:cNvPr>
          <p:cNvPicPr>
            <a:picLocks noChangeAspect="1"/>
          </p:cNvPicPr>
          <p:nvPr/>
        </p:nvPicPr>
        <p:blipFill>
          <a:blip r:embed="rId2"/>
          <a:stretch>
            <a:fillRect/>
          </a:stretch>
        </p:blipFill>
        <p:spPr>
          <a:xfrm>
            <a:off x="329116" y="1107935"/>
            <a:ext cx="4773016" cy="1748559"/>
          </a:xfrm>
          <a:prstGeom prst="rect">
            <a:avLst/>
          </a:prstGeom>
        </p:spPr>
      </p:pic>
      <p:grpSp>
        <p:nvGrpSpPr>
          <p:cNvPr id="24" name="Grupo 23">
            <a:extLst>
              <a:ext uri="{FF2B5EF4-FFF2-40B4-BE49-F238E27FC236}">
                <a16:creationId xmlns:a16="http://schemas.microsoft.com/office/drawing/2014/main" id="{A3B8FEE0-2F52-DD7E-099F-77BD23159CED}"/>
              </a:ext>
            </a:extLst>
          </p:cNvPr>
          <p:cNvGrpSpPr/>
          <p:nvPr/>
        </p:nvGrpSpPr>
        <p:grpSpPr>
          <a:xfrm>
            <a:off x="3169368" y="670900"/>
            <a:ext cx="994910" cy="640875"/>
            <a:chOff x="8019198" y="2534855"/>
            <a:chExt cx="994910" cy="640875"/>
          </a:xfrm>
        </p:grpSpPr>
        <p:pic>
          <p:nvPicPr>
            <p:cNvPr id="21" name="Gráfico 20" descr="Hombre">
              <a:extLst>
                <a:ext uri="{FF2B5EF4-FFF2-40B4-BE49-F238E27FC236}">
                  <a16:creationId xmlns:a16="http://schemas.microsoft.com/office/drawing/2014/main" id="{E8C83FDD-2513-48CD-82AD-3AFABFFDCF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2021" y="2534855"/>
              <a:ext cx="405874" cy="428409"/>
            </a:xfrm>
            <a:prstGeom prst="rect">
              <a:avLst/>
            </a:prstGeom>
          </p:spPr>
        </p:pic>
        <p:sp>
          <p:nvSpPr>
            <p:cNvPr id="22" name="CuadroTexto 21">
              <a:extLst>
                <a:ext uri="{FF2B5EF4-FFF2-40B4-BE49-F238E27FC236}">
                  <a16:creationId xmlns:a16="http://schemas.microsoft.com/office/drawing/2014/main" id="{DB9CAA90-600D-4F98-BF22-98CD8E40284F}"/>
                </a:ext>
              </a:extLst>
            </p:cNvPr>
            <p:cNvSpPr txBox="1"/>
            <p:nvPr/>
          </p:nvSpPr>
          <p:spPr>
            <a:xfrm>
              <a:off x="8019198" y="2960286"/>
              <a:ext cx="994910" cy="215444"/>
            </a:xfrm>
            <a:prstGeom prst="rect">
              <a:avLst/>
            </a:prstGeom>
            <a:noFill/>
          </p:spPr>
          <p:txBody>
            <a:bodyPr wrap="square" rtlCol="0">
              <a:spAutoFit/>
            </a:bodyPr>
            <a:lstStyle/>
            <a:p>
              <a:r>
                <a:rPr lang="es-ES" sz="800" b="1" dirty="0"/>
                <a:t>Administrador</a:t>
              </a:r>
            </a:p>
          </p:txBody>
        </p:sp>
      </p:grpSp>
      <p:grpSp>
        <p:nvGrpSpPr>
          <p:cNvPr id="2" name="Grupo 1">
            <a:extLst>
              <a:ext uri="{FF2B5EF4-FFF2-40B4-BE49-F238E27FC236}">
                <a16:creationId xmlns:a16="http://schemas.microsoft.com/office/drawing/2014/main" id="{F2A0A8F9-4DE9-4A56-AAC1-C869F47C2BE6}"/>
              </a:ext>
            </a:extLst>
          </p:cNvPr>
          <p:cNvGrpSpPr/>
          <p:nvPr/>
        </p:nvGrpSpPr>
        <p:grpSpPr>
          <a:xfrm>
            <a:off x="3374744" y="2834866"/>
            <a:ext cx="648072" cy="564667"/>
            <a:chOff x="7979823" y="3971523"/>
            <a:chExt cx="648072" cy="564667"/>
          </a:xfrm>
        </p:grpSpPr>
        <p:pic>
          <p:nvPicPr>
            <p:cNvPr id="19" name="Gráfico 18" descr="Hombre">
              <a:extLst>
                <a:ext uri="{FF2B5EF4-FFF2-40B4-BE49-F238E27FC236}">
                  <a16:creationId xmlns:a16="http://schemas.microsoft.com/office/drawing/2014/main" id="{B65DA2A3-7F9F-4109-ACA8-0F79794913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00392" y="3971523"/>
              <a:ext cx="337656" cy="356403"/>
            </a:xfrm>
            <a:prstGeom prst="rect">
              <a:avLst/>
            </a:prstGeom>
          </p:spPr>
        </p:pic>
        <p:sp>
          <p:nvSpPr>
            <p:cNvPr id="20" name="CuadroTexto 19">
              <a:extLst>
                <a:ext uri="{FF2B5EF4-FFF2-40B4-BE49-F238E27FC236}">
                  <a16:creationId xmlns:a16="http://schemas.microsoft.com/office/drawing/2014/main" id="{04DA8CAE-65C2-4291-9A39-1377A7F791A4}"/>
                </a:ext>
              </a:extLst>
            </p:cNvPr>
            <p:cNvSpPr txBox="1"/>
            <p:nvPr/>
          </p:nvSpPr>
          <p:spPr>
            <a:xfrm>
              <a:off x="7979823" y="4320746"/>
              <a:ext cx="648072" cy="215444"/>
            </a:xfrm>
            <a:prstGeom prst="rect">
              <a:avLst/>
            </a:prstGeom>
            <a:noFill/>
          </p:spPr>
          <p:txBody>
            <a:bodyPr wrap="square" rtlCol="0">
              <a:spAutoFit/>
            </a:bodyPr>
            <a:lstStyle/>
            <a:p>
              <a:r>
                <a:rPr lang="es-ES" sz="800" b="1" dirty="0"/>
                <a:t>Operario</a:t>
              </a:r>
            </a:p>
          </p:txBody>
        </p:sp>
      </p:grpSp>
      <p:pic>
        <p:nvPicPr>
          <p:cNvPr id="30" name="Imagen 29">
            <a:extLst>
              <a:ext uri="{FF2B5EF4-FFF2-40B4-BE49-F238E27FC236}">
                <a16:creationId xmlns:a16="http://schemas.microsoft.com/office/drawing/2014/main" id="{3BC6A2DE-C4CB-0DB2-1E2B-ED41FEB2E35F}"/>
              </a:ext>
            </a:extLst>
          </p:cNvPr>
          <p:cNvPicPr>
            <a:picLocks noChangeAspect="1"/>
          </p:cNvPicPr>
          <p:nvPr/>
        </p:nvPicPr>
        <p:blipFill>
          <a:blip r:embed="rId7"/>
          <a:stretch>
            <a:fillRect/>
          </a:stretch>
        </p:blipFill>
        <p:spPr>
          <a:xfrm>
            <a:off x="304065" y="3415787"/>
            <a:ext cx="4988016" cy="1414238"/>
          </a:xfrm>
          <a:prstGeom prst="rect">
            <a:avLst/>
          </a:prstGeom>
        </p:spPr>
      </p:pic>
      <p:pic>
        <p:nvPicPr>
          <p:cNvPr id="33" name="Imagen 32">
            <a:extLst>
              <a:ext uri="{FF2B5EF4-FFF2-40B4-BE49-F238E27FC236}">
                <a16:creationId xmlns:a16="http://schemas.microsoft.com/office/drawing/2014/main" id="{E17EFF8E-B270-25E2-9AEA-017713ABB722}"/>
              </a:ext>
            </a:extLst>
          </p:cNvPr>
          <p:cNvPicPr>
            <a:picLocks noChangeAspect="1"/>
          </p:cNvPicPr>
          <p:nvPr/>
        </p:nvPicPr>
        <p:blipFill>
          <a:blip r:embed="rId8"/>
          <a:stretch>
            <a:fillRect/>
          </a:stretch>
        </p:blipFill>
        <p:spPr>
          <a:xfrm>
            <a:off x="5436096" y="4743279"/>
            <a:ext cx="3476685" cy="946532"/>
          </a:xfrm>
          <a:prstGeom prst="rect">
            <a:avLst/>
          </a:prstGeom>
        </p:spPr>
      </p:pic>
    </p:spTree>
    <p:extLst>
      <p:ext uri="{BB962C8B-B14F-4D97-AF65-F5344CB8AC3E}">
        <p14:creationId xmlns:p14="http://schemas.microsoft.com/office/powerpoint/2010/main" val="1319864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94DAF87-6062-4F2F-A7EB-2B94C3AD0498}"/>
              </a:ext>
            </a:extLst>
          </p:cNvPr>
          <p:cNvSpPr txBox="1"/>
          <p:nvPr/>
        </p:nvSpPr>
        <p:spPr>
          <a:xfrm>
            <a:off x="272480" y="836712"/>
            <a:ext cx="4305474"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ÓRDENES SALIDA / VALIDACIÓN: Validación órdenes del impreso</a:t>
            </a:r>
          </a:p>
        </p:txBody>
      </p:sp>
      <p:sp>
        <p:nvSpPr>
          <p:cNvPr id="5" name="Rectángulo 4">
            <a:extLst>
              <a:ext uri="{FF2B5EF4-FFF2-40B4-BE49-F238E27FC236}">
                <a16:creationId xmlns:a16="http://schemas.microsoft.com/office/drawing/2014/main" id="{EFDF63D0-B7EC-4527-B9A0-1B2387F807DD}"/>
              </a:ext>
            </a:extLst>
          </p:cNvPr>
          <p:cNvSpPr/>
          <p:nvPr/>
        </p:nvSpPr>
        <p:spPr>
          <a:xfrm>
            <a:off x="5148064" y="1088739"/>
            <a:ext cx="3570422" cy="203486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endParaRPr lang="es-ES" sz="1000" dirty="0">
              <a:solidFill>
                <a:srgbClr val="000000"/>
              </a:solidFill>
            </a:endParaRPr>
          </a:p>
          <a:p>
            <a:pPr marL="171450" indent="-171450">
              <a:buFont typeface="Wingdings" panose="05000000000000000000" pitchFamily="2" charset="2"/>
              <a:buChar char="ü"/>
            </a:pPr>
            <a:endParaRPr lang="es-ES" sz="1000" dirty="0">
              <a:solidFill>
                <a:srgbClr val="000000"/>
              </a:solidFill>
            </a:endParaRPr>
          </a:p>
          <a:p>
            <a:pPr marL="171450" indent="-171450">
              <a:buFont typeface="Wingdings" panose="05000000000000000000" pitchFamily="2" charset="2"/>
              <a:buChar char="ü"/>
            </a:pPr>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Después de recoger las piezas/objetos se deberá validar que verdaderamente se encontraban en las cajas y en las ubicaciones especificadas.</a:t>
            </a:r>
          </a:p>
          <a:p>
            <a:pPr marL="171450" indent="-171450" algn="just">
              <a:buFont typeface="Wingdings" panose="05000000000000000000" pitchFamily="2" charset="2"/>
              <a:buChar char="ü"/>
            </a:pPr>
            <a:r>
              <a:rPr lang="es-ES" sz="1000" dirty="0">
                <a:solidFill>
                  <a:srgbClr val="000000"/>
                </a:solidFill>
              </a:rPr>
              <a:t>Se introduce o escanea el código de impresión facilitado en las órdenes de salida.</a:t>
            </a:r>
          </a:p>
          <a:p>
            <a:pPr marL="171450" indent="-171450" algn="just">
              <a:buFont typeface="Wingdings" panose="05000000000000000000" pitchFamily="2" charset="2"/>
              <a:buChar char="ü"/>
            </a:pPr>
            <a:r>
              <a:rPr lang="es-ES" sz="1000" dirty="0">
                <a:solidFill>
                  <a:srgbClr val="000000"/>
                </a:solidFill>
              </a:rPr>
              <a:t>Pulsando en “Validar”, se valida que todo ha ido correctamente.</a:t>
            </a:r>
          </a:p>
          <a:p>
            <a:pPr marL="628650" lvl="1" indent="-171450" algn="just">
              <a:buFont typeface="Wingdings" panose="05000000000000000000" pitchFamily="2" charset="2"/>
              <a:buChar char="§"/>
            </a:pPr>
            <a:r>
              <a:rPr lang="es-ES" sz="1000" dirty="0">
                <a:solidFill>
                  <a:srgbClr val="000000"/>
                </a:solidFill>
              </a:rPr>
              <a:t>Seleccionando el </a:t>
            </a:r>
            <a:r>
              <a:rPr lang="es-ES" sz="1000" dirty="0" err="1">
                <a:solidFill>
                  <a:srgbClr val="000000"/>
                </a:solidFill>
              </a:rPr>
              <a:t>check</a:t>
            </a:r>
            <a:r>
              <a:rPr lang="es-ES" sz="1000" dirty="0">
                <a:solidFill>
                  <a:srgbClr val="000000"/>
                </a:solidFill>
              </a:rPr>
              <a:t> se podría anular si desde el archivo comprobaran que la pieza/objeto a recoger no se encontrara en la caja.</a:t>
            </a:r>
          </a:p>
          <a:p>
            <a:pPr marL="171450" lvl="1" indent="-171450" algn="just">
              <a:buFont typeface="Wingdings" panose="05000000000000000000" pitchFamily="2" charset="2"/>
              <a:buChar char="ü"/>
            </a:pPr>
            <a:r>
              <a:rPr lang="es-ES" sz="1000" dirty="0">
                <a:solidFill>
                  <a:srgbClr val="000000"/>
                </a:solidFill>
              </a:rPr>
              <a:t>Se imprime el albarán, dando por finalizada la petición de préstamo.</a:t>
            </a:r>
          </a:p>
          <a:p>
            <a:pPr marL="628650" lvl="1" indent="-171450">
              <a:buFont typeface="Wingdings" panose="05000000000000000000" pitchFamily="2" charset="2"/>
              <a:buChar char="§"/>
            </a:pPr>
            <a:endParaRPr lang="es-ES" sz="1000" dirty="0">
              <a:solidFill>
                <a:srgbClr val="000000"/>
              </a:solidFill>
            </a:endParaRPr>
          </a:p>
          <a:p>
            <a:pPr lvl="1"/>
            <a:endParaRPr lang="es-ES" sz="1000" dirty="0">
              <a:solidFill>
                <a:srgbClr val="000000"/>
              </a:solidFill>
            </a:endParaRPr>
          </a:p>
          <a:p>
            <a:pPr marL="171450" indent="-171450">
              <a:buFont typeface="Wingdings" panose="05000000000000000000" pitchFamily="2" charset="2"/>
              <a:buChar char="ü"/>
            </a:pPr>
            <a:endParaRPr lang="es-ES" sz="1000" dirty="0">
              <a:solidFill>
                <a:srgbClr val="000000"/>
              </a:solidFill>
            </a:endParaRPr>
          </a:p>
        </p:txBody>
      </p:sp>
      <p:sp>
        <p:nvSpPr>
          <p:cNvPr id="6" name="Elipse 5">
            <a:extLst>
              <a:ext uri="{FF2B5EF4-FFF2-40B4-BE49-F238E27FC236}">
                <a16:creationId xmlns:a16="http://schemas.microsoft.com/office/drawing/2014/main" id="{FF5BD028-71F2-444A-AA78-5A0CE81D9DCA}"/>
              </a:ext>
            </a:extLst>
          </p:cNvPr>
          <p:cNvSpPr/>
          <p:nvPr/>
        </p:nvSpPr>
        <p:spPr>
          <a:xfrm>
            <a:off x="5144951" y="1099399"/>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cxnSp>
        <p:nvCxnSpPr>
          <p:cNvPr id="7" name="Conector recto de flecha 6">
            <a:extLst>
              <a:ext uri="{FF2B5EF4-FFF2-40B4-BE49-F238E27FC236}">
                <a16:creationId xmlns:a16="http://schemas.microsoft.com/office/drawing/2014/main" id="{FFCB9A14-B8EF-488B-AD01-AA7BC4633168}"/>
              </a:ext>
            </a:extLst>
          </p:cNvPr>
          <p:cNvCxnSpPr>
            <a:cxnSpLocks/>
          </p:cNvCxnSpPr>
          <p:nvPr/>
        </p:nvCxnSpPr>
        <p:spPr>
          <a:xfrm flipH="1">
            <a:off x="4572001" y="1979712"/>
            <a:ext cx="566973" cy="38898"/>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Conector recto de flecha 7">
            <a:extLst>
              <a:ext uri="{FF2B5EF4-FFF2-40B4-BE49-F238E27FC236}">
                <a16:creationId xmlns:a16="http://schemas.microsoft.com/office/drawing/2014/main" id="{484A5F2D-EDF0-40A8-8390-B609710A5A70}"/>
              </a:ext>
            </a:extLst>
          </p:cNvPr>
          <p:cNvCxnSpPr>
            <a:cxnSpLocks/>
            <a:stCxn id="5" idx="2"/>
            <a:endCxn id="17" idx="0"/>
          </p:cNvCxnSpPr>
          <p:nvPr/>
        </p:nvCxnSpPr>
        <p:spPr>
          <a:xfrm flipH="1">
            <a:off x="6285025" y="3123604"/>
            <a:ext cx="648250" cy="295392"/>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Conector recto de flecha 11">
            <a:extLst>
              <a:ext uri="{FF2B5EF4-FFF2-40B4-BE49-F238E27FC236}">
                <a16:creationId xmlns:a16="http://schemas.microsoft.com/office/drawing/2014/main" id="{10C5BFC5-BC09-43F4-AF29-402C2D139F03}"/>
              </a:ext>
            </a:extLst>
          </p:cNvPr>
          <p:cNvCxnSpPr>
            <a:cxnSpLocks/>
            <a:stCxn id="17" idx="1"/>
          </p:cNvCxnSpPr>
          <p:nvPr/>
        </p:nvCxnSpPr>
        <p:spPr>
          <a:xfrm flipH="1">
            <a:off x="2699792" y="4080640"/>
            <a:ext cx="1176208" cy="661644"/>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
        <p:nvSpPr>
          <p:cNvPr id="15" name="Título 3">
            <a:extLst>
              <a:ext uri="{FF2B5EF4-FFF2-40B4-BE49-F238E27FC236}">
                <a16:creationId xmlns:a16="http://schemas.microsoft.com/office/drawing/2014/main" id="{C810F4FD-37C6-4267-845C-BA415D14801F}"/>
              </a:ext>
            </a:extLst>
          </p:cNvPr>
          <p:cNvSpPr>
            <a:spLocks noGrp="1"/>
          </p:cNvSpPr>
          <p:nvPr>
            <p:ph type="title"/>
          </p:nvPr>
        </p:nvSpPr>
        <p:spPr>
          <a:xfrm>
            <a:off x="59634" y="-274036"/>
            <a:ext cx="8865122" cy="1143000"/>
          </a:xfrm>
        </p:spPr>
        <p:txBody>
          <a:bodyPr>
            <a:normAutofit/>
          </a:bodyPr>
          <a:lstStyle/>
          <a:p>
            <a:r>
              <a:rPr lang="es-ES" sz="2400" dirty="0"/>
              <a:t>Ciclo de Préstamo (III)</a:t>
            </a:r>
          </a:p>
        </p:txBody>
      </p:sp>
      <p:grpSp>
        <p:nvGrpSpPr>
          <p:cNvPr id="22" name="Grupo 21">
            <a:extLst>
              <a:ext uri="{FF2B5EF4-FFF2-40B4-BE49-F238E27FC236}">
                <a16:creationId xmlns:a16="http://schemas.microsoft.com/office/drawing/2014/main" id="{EEF96940-F5CF-DD87-A6A3-3112C8BD9598}"/>
              </a:ext>
            </a:extLst>
          </p:cNvPr>
          <p:cNvGrpSpPr/>
          <p:nvPr/>
        </p:nvGrpSpPr>
        <p:grpSpPr>
          <a:xfrm>
            <a:off x="4472768" y="577337"/>
            <a:ext cx="648072" cy="564667"/>
            <a:chOff x="4689839" y="2986976"/>
            <a:chExt cx="648072" cy="564667"/>
          </a:xfrm>
        </p:grpSpPr>
        <p:pic>
          <p:nvPicPr>
            <p:cNvPr id="13" name="Gráfico 12" descr="Hombre">
              <a:extLst>
                <a:ext uri="{FF2B5EF4-FFF2-40B4-BE49-F238E27FC236}">
                  <a16:creationId xmlns:a16="http://schemas.microsoft.com/office/drawing/2014/main" id="{BBD83EE4-B414-494D-8CF7-BE0F4E83F7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10408" y="2986976"/>
              <a:ext cx="337656" cy="356403"/>
            </a:xfrm>
            <a:prstGeom prst="rect">
              <a:avLst/>
            </a:prstGeom>
          </p:spPr>
        </p:pic>
        <p:sp>
          <p:nvSpPr>
            <p:cNvPr id="14" name="CuadroTexto 13">
              <a:extLst>
                <a:ext uri="{FF2B5EF4-FFF2-40B4-BE49-F238E27FC236}">
                  <a16:creationId xmlns:a16="http://schemas.microsoft.com/office/drawing/2014/main" id="{883B8305-2871-40D4-90B7-44A00B185448}"/>
                </a:ext>
              </a:extLst>
            </p:cNvPr>
            <p:cNvSpPr txBox="1"/>
            <p:nvPr/>
          </p:nvSpPr>
          <p:spPr>
            <a:xfrm>
              <a:off x="4689839" y="3336199"/>
              <a:ext cx="648072" cy="215444"/>
            </a:xfrm>
            <a:prstGeom prst="rect">
              <a:avLst/>
            </a:prstGeom>
            <a:noFill/>
          </p:spPr>
          <p:txBody>
            <a:bodyPr wrap="square" rtlCol="0">
              <a:spAutoFit/>
            </a:bodyPr>
            <a:lstStyle/>
            <a:p>
              <a:r>
                <a:rPr lang="es-ES" sz="800" b="1" dirty="0">
                  <a:latin typeface="Arial Narrow" panose="020B0606020202030204" pitchFamily="34" charset="0"/>
                </a:rPr>
                <a:t>Operario</a:t>
              </a:r>
            </a:p>
          </p:txBody>
        </p:sp>
      </p:grpSp>
      <p:pic>
        <p:nvPicPr>
          <p:cNvPr id="4" name="Imagen 3">
            <a:extLst>
              <a:ext uri="{FF2B5EF4-FFF2-40B4-BE49-F238E27FC236}">
                <a16:creationId xmlns:a16="http://schemas.microsoft.com/office/drawing/2014/main" id="{9B957910-22DC-0A38-5E7F-F39300ED0CAE}"/>
              </a:ext>
            </a:extLst>
          </p:cNvPr>
          <p:cNvPicPr>
            <a:picLocks noChangeAspect="1"/>
          </p:cNvPicPr>
          <p:nvPr/>
        </p:nvPicPr>
        <p:blipFill>
          <a:blip r:embed="rId4"/>
          <a:stretch>
            <a:fillRect/>
          </a:stretch>
        </p:blipFill>
        <p:spPr>
          <a:xfrm>
            <a:off x="766652" y="1237555"/>
            <a:ext cx="2624312" cy="1975421"/>
          </a:xfrm>
          <a:prstGeom prst="rect">
            <a:avLst/>
          </a:prstGeom>
        </p:spPr>
      </p:pic>
      <p:pic>
        <p:nvPicPr>
          <p:cNvPr id="17" name="Imagen 16">
            <a:extLst>
              <a:ext uri="{FF2B5EF4-FFF2-40B4-BE49-F238E27FC236}">
                <a16:creationId xmlns:a16="http://schemas.microsoft.com/office/drawing/2014/main" id="{507C34DF-980C-091B-DB21-513EAB193359}"/>
              </a:ext>
            </a:extLst>
          </p:cNvPr>
          <p:cNvPicPr>
            <a:picLocks noChangeAspect="1"/>
          </p:cNvPicPr>
          <p:nvPr/>
        </p:nvPicPr>
        <p:blipFill>
          <a:blip r:embed="rId5"/>
          <a:stretch>
            <a:fillRect/>
          </a:stretch>
        </p:blipFill>
        <p:spPr>
          <a:xfrm>
            <a:off x="3876000" y="3418996"/>
            <a:ext cx="4818049" cy="1323288"/>
          </a:xfrm>
          <a:prstGeom prst="rect">
            <a:avLst/>
          </a:prstGeom>
        </p:spPr>
      </p:pic>
      <p:pic>
        <p:nvPicPr>
          <p:cNvPr id="19" name="Imagen 18">
            <a:extLst>
              <a:ext uri="{FF2B5EF4-FFF2-40B4-BE49-F238E27FC236}">
                <a16:creationId xmlns:a16="http://schemas.microsoft.com/office/drawing/2014/main" id="{CDB33F0E-E4B8-FB2A-5526-243CAD631356}"/>
              </a:ext>
            </a:extLst>
          </p:cNvPr>
          <p:cNvPicPr>
            <a:picLocks noChangeAspect="1"/>
          </p:cNvPicPr>
          <p:nvPr/>
        </p:nvPicPr>
        <p:blipFill>
          <a:blip r:embed="rId6"/>
          <a:stretch>
            <a:fillRect/>
          </a:stretch>
        </p:blipFill>
        <p:spPr>
          <a:xfrm>
            <a:off x="800188" y="4810686"/>
            <a:ext cx="6534754" cy="952321"/>
          </a:xfrm>
          <a:prstGeom prst="rect">
            <a:avLst/>
          </a:prstGeom>
        </p:spPr>
      </p:pic>
    </p:spTree>
    <p:extLst>
      <p:ext uri="{BB962C8B-B14F-4D97-AF65-F5344CB8AC3E}">
        <p14:creationId xmlns:p14="http://schemas.microsoft.com/office/powerpoint/2010/main" val="3925555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242B461-3DBD-41D4-99D1-3311012253D7}"/>
              </a:ext>
            </a:extLst>
          </p:cNvPr>
          <p:cNvSpPr txBox="1"/>
          <p:nvPr/>
        </p:nvSpPr>
        <p:spPr>
          <a:xfrm>
            <a:off x="272480" y="836712"/>
            <a:ext cx="2033314"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SALIDAS / VALIDAR PETICIÓN</a:t>
            </a:r>
          </a:p>
        </p:txBody>
      </p:sp>
      <p:sp>
        <p:nvSpPr>
          <p:cNvPr id="5" name="Rectángulo 4">
            <a:extLst>
              <a:ext uri="{FF2B5EF4-FFF2-40B4-BE49-F238E27FC236}">
                <a16:creationId xmlns:a16="http://schemas.microsoft.com/office/drawing/2014/main" id="{9B4A1457-2581-4D19-8BE1-EEC1283FE435}"/>
              </a:ext>
            </a:extLst>
          </p:cNvPr>
          <p:cNvSpPr/>
          <p:nvPr/>
        </p:nvSpPr>
        <p:spPr>
          <a:xfrm>
            <a:off x="5403627" y="1595338"/>
            <a:ext cx="3570422" cy="140161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endParaRPr lang="es-ES" sz="1000" dirty="0">
              <a:solidFill>
                <a:srgbClr val="000000"/>
              </a:solidFill>
            </a:endParaRPr>
          </a:p>
          <a:p>
            <a:pPr marL="171450" indent="-171450" algn="just">
              <a:buFont typeface="Wingdings" panose="05000000000000000000" pitchFamily="2" charset="2"/>
              <a:buChar char="ü"/>
            </a:pPr>
            <a:endParaRPr lang="es-ES" sz="1000" dirty="0">
              <a:solidFill>
                <a:srgbClr val="000000"/>
              </a:solidFill>
            </a:endParaRPr>
          </a:p>
          <a:p>
            <a:pPr marL="171450" indent="-171450" algn="just">
              <a:buFont typeface="Wingdings" panose="05000000000000000000" pitchFamily="2" charset="2"/>
              <a:buChar char="ü"/>
            </a:pPr>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Por último, se introduce el código de la petición.</a:t>
            </a:r>
          </a:p>
          <a:p>
            <a:pPr marL="171450" indent="-171450" algn="just">
              <a:buFont typeface="Wingdings" panose="05000000000000000000" pitchFamily="2" charset="2"/>
              <a:buChar char="ü"/>
            </a:pPr>
            <a:r>
              <a:rPr lang="es-ES" sz="1000" dirty="0">
                <a:solidFill>
                  <a:srgbClr val="000000"/>
                </a:solidFill>
              </a:rPr>
              <a:t>Si la petición se puede validar, se muestra en la siguiente pantalla los datos de la petición y pulsar en “Validar”, con el fin que el administrador compruebe que todo ha ido correcto.</a:t>
            </a:r>
          </a:p>
          <a:p>
            <a:pPr marL="628650" lvl="1" indent="-171450" algn="just">
              <a:buFont typeface="Wingdings" panose="05000000000000000000" pitchFamily="2" charset="2"/>
              <a:buChar char="ü"/>
            </a:pPr>
            <a:r>
              <a:rPr lang="es-ES" sz="1000" dirty="0">
                <a:solidFill>
                  <a:srgbClr val="000000"/>
                </a:solidFill>
              </a:rPr>
              <a:t>Se podrán hacer las observaciones que se consideren oportunas a las piezas/objetos.</a:t>
            </a:r>
          </a:p>
          <a:p>
            <a:pPr lvl="1" algn="just"/>
            <a:endParaRPr lang="es-ES" sz="900" dirty="0">
              <a:solidFill>
                <a:srgbClr val="000000"/>
              </a:solidFill>
            </a:endParaRPr>
          </a:p>
          <a:p>
            <a:pPr marL="171450" indent="-171450">
              <a:buFont typeface="Wingdings" panose="05000000000000000000" pitchFamily="2" charset="2"/>
              <a:buChar char="ü"/>
            </a:pPr>
            <a:endParaRPr lang="es-ES" sz="900" dirty="0">
              <a:solidFill>
                <a:srgbClr val="000000"/>
              </a:solidFill>
            </a:endParaRPr>
          </a:p>
        </p:txBody>
      </p:sp>
      <p:sp>
        <p:nvSpPr>
          <p:cNvPr id="6" name="Elipse 5">
            <a:extLst>
              <a:ext uri="{FF2B5EF4-FFF2-40B4-BE49-F238E27FC236}">
                <a16:creationId xmlns:a16="http://schemas.microsoft.com/office/drawing/2014/main" id="{476F188D-CE4B-4A31-A572-0E442A2072EC}"/>
              </a:ext>
            </a:extLst>
          </p:cNvPr>
          <p:cNvSpPr/>
          <p:nvPr/>
        </p:nvSpPr>
        <p:spPr>
          <a:xfrm>
            <a:off x="5508104" y="1595338"/>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5</a:t>
            </a:r>
          </a:p>
        </p:txBody>
      </p:sp>
      <p:cxnSp>
        <p:nvCxnSpPr>
          <p:cNvPr id="7" name="Conector recto de flecha 6">
            <a:extLst>
              <a:ext uri="{FF2B5EF4-FFF2-40B4-BE49-F238E27FC236}">
                <a16:creationId xmlns:a16="http://schemas.microsoft.com/office/drawing/2014/main" id="{0C1124B3-E0BD-4E81-A10D-D63502B394CC}"/>
              </a:ext>
            </a:extLst>
          </p:cNvPr>
          <p:cNvCxnSpPr>
            <a:cxnSpLocks/>
            <a:stCxn id="5" idx="1"/>
          </p:cNvCxnSpPr>
          <p:nvPr/>
        </p:nvCxnSpPr>
        <p:spPr>
          <a:xfrm flipH="1">
            <a:off x="5125613" y="2296145"/>
            <a:ext cx="278014" cy="293347"/>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Conector recto de flecha 7">
            <a:extLst>
              <a:ext uri="{FF2B5EF4-FFF2-40B4-BE49-F238E27FC236}">
                <a16:creationId xmlns:a16="http://schemas.microsoft.com/office/drawing/2014/main" id="{6A0B4D34-FDB9-4789-9E51-7185C353ACC2}"/>
              </a:ext>
            </a:extLst>
          </p:cNvPr>
          <p:cNvCxnSpPr>
            <a:cxnSpLocks/>
            <a:stCxn id="5" idx="2"/>
          </p:cNvCxnSpPr>
          <p:nvPr/>
        </p:nvCxnSpPr>
        <p:spPr>
          <a:xfrm flipH="1">
            <a:off x="6941487" y="2996952"/>
            <a:ext cx="247351" cy="472940"/>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
        <p:nvSpPr>
          <p:cNvPr id="12" name="Título 3">
            <a:extLst>
              <a:ext uri="{FF2B5EF4-FFF2-40B4-BE49-F238E27FC236}">
                <a16:creationId xmlns:a16="http://schemas.microsoft.com/office/drawing/2014/main" id="{02E60F44-E260-42D9-B12D-63272AE6C749}"/>
              </a:ext>
            </a:extLst>
          </p:cNvPr>
          <p:cNvSpPr>
            <a:spLocks noGrp="1"/>
          </p:cNvSpPr>
          <p:nvPr>
            <p:ph type="title"/>
          </p:nvPr>
        </p:nvSpPr>
        <p:spPr>
          <a:xfrm>
            <a:off x="59634" y="-274036"/>
            <a:ext cx="8865122" cy="1143000"/>
          </a:xfrm>
        </p:spPr>
        <p:txBody>
          <a:bodyPr>
            <a:normAutofit/>
          </a:bodyPr>
          <a:lstStyle/>
          <a:p>
            <a:r>
              <a:rPr lang="es-ES" sz="2400" dirty="0"/>
              <a:t>Ciclo de Préstamo (IV)</a:t>
            </a:r>
          </a:p>
        </p:txBody>
      </p:sp>
      <p:pic>
        <p:nvPicPr>
          <p:cNvPr id="4" name="Imagen 3">
            <a:extLst>
              <a:ext uri="{FF2B5EF4-FFF2-40B4-BE49-F238E27FC236}">
                <a16:creationId xmlns:a16="http://schemas.microsoft.com/office/drawing/2014/main" id="{AAFF1988-04F0-04B4-594B-ADCAC0B6D19F}"/>
              </a:ext>
            </a:extLst>
          </p:cNvPr>
          <p:cNvPicPr>
            <a:picLocks noChangeAspect="1"/>
          </p:cNvPicPr>
          <p:nvPr/>
        </p:nvPicPr>
        <p:blipFill>
          <a:blip r:embed="rId2"/>
          <a:stretch>
            <a:fillRect/>
          </a:stretch>
        </p:blipFill>
        <p:spPr>
          <a:xfrm>
            <a:off x="393595" y="1035757"/>
            <a:ext cx="3824397" cy="2779390"/>
          </a:xfrm>
          <a:prstGeom prst="rect">
            <a:avLst/>
          </a:prstGeom>
        </p:spPr>
      </p:pic>
      <p:pic>
        <p:nvPicPr>
          <p:cNvPr id="16" name="Imagen 15">
            <a:extLst>
              <a:ext uri="{FF2B5EF4-FFF2-40B4-BE49-F238E27FC236}">
                <a16:creationId xmlns:a16="http://schemas.microsoft.com/office/drawing/2014/main" id="{00D5A8BC-4D68-EB59-49C8-BA6030741598}"/>
              </a:ext>
            </a:extLst>
          </p:cNvPr>
          <p:cNvPicPr>
            <a:picLocks noChangeAspect="1"/>
          </p:cNvPicPr>
          <p:nvPr/>
        </p:nvPicPr>
        <p:blipFill>
          <a:blip r:embed="rId3"/>
          <a:stretch>
            <a:fillRect/>
          </a:stretch>
        </p:blipFill>
        <p:spPr>
          <a:xfrm>
            <a:off x="3131840" y="3643490"/>
            <a:ext cx="5486370" cy="2670952"/>
          </a:xfrm>
          <a:prstGeom prst="rect">
            <a:avLst/>
          </a:prstGeom>
        </p:spPr>
      </p:pic>
      <p:grpSp>
        <p:nvGrpSpPr>
          <p:cNvPr id="17" name="Grupo 16">
            <a:extLst>
              <a:ext uri="{FF2B5EF4-FFF2-40B4-BE49-F238E27FC236}">
                <a16:creationId xmlns:a16="http://schemas.microsoft.com/office/drawing/2014/main" id="{0139BC4E-0D25-55B1-A7C6-532D858A758C}"/>
              </a:ext>
            </a:extLst>
          </p:cNvPr>
          <p:cNvGrpSpPr/>
          <p:nvPr/>
        </p:nvGrpSpPr>
        <p:grpSpPr>
          <a:xfrm>
            <a:off x="2777948" y="722124"/>
            <a:ext cx="994910" cy="640875"/>
            <a:chOff x="7328613" y="2829017"/>
            <a:chExt cx="994910" cy="640875"/>
          </a:xfrm>
        </p:grpSpPr>
        <p:pic>
          <p:nvPicPr>
            <p:cNvPr id="11" name="Gráfico 10" descr="Hombre">
              <a:extLst>
                <a:ext uri="{FF2B5EF4-FFF2-40B4-BE49-F238E27FC236}">
                  <a16:creationId xmlns:a16="http://schemas.microsoft.com/office/drawing/2014/main" id="{3009FBF6-6D7C-485B-A949-FD978F59B1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31436" y="2829017"/>
              <a:ext cx="405874" cy="428409"/>
            </a:xfrm>
            <a:prstGeom prst="rect">
              <a:avLst/>
            </a:prstGeom>
          </p:spPr>
        </p:pic>
        <p:sp>
          <p:nvSpPr>
            <p:cNvPr id="13" name="CuadroTexto 12">
              <a:extLst>
                <a:ext uri="{FF2B5EF4-FFF2-40B4-BE49-F238E27FC236}">
                  <a16:creationId xmlns:a16="http://schemas.microsoft.com/office/drawing/2014/main" id="{71D812FA-1EAB-4EA1-92DF-8A05B5F059BF}"/>
                </a:ext>
              </a:extLst>
            </p:cNvPr>
            <p:cNvSpPr txBox="1"/>
            <p:nvPr/>
          </p:nvSpPr>
          <p:spPr>
            <a:xfrm>
              <a:off x="7328613" y="3254448"/>
              <a:ext cx="994910" cy="215444"/>
            </a:xfrm>
            <a:prstGeom prst="rect">
              <a:avLst/>
            </a:prstGeom>
            <a:noFill/>
          </p:spPr>
          <p:txBody>
            <a:bodyPr wrap="square" rtlCol="0">
              <a:spAutoFit/>
            </a:bodyPr>
            <a:lstStyle/>
            <a:p>
              <a:r>
                <a:rPr lang="es-ES" sz="800" b="1" dirty="0"/>
                <a:t>Administrador</a:t>
              </a:r>
            </a:p>
          </p:txBody>
        </p:sp>
      </p:grpSp>
    </p:spTree>
    <p:extLst>
      <p:ext uri="{BB962C8B-B14F-4D97-AF65-F5344CB8AC3E}">
        <p14:creationId xmlns:p14="http://schemas.microsoft.com/office/powerpoint/2010/main" val="1332503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texto">
            <a:extLst>
              <a:ext uri="{FF2B5EF4-FFF2-40B4-BE49-F238E27FC236}">
                <a16:creationId xmlns:a16="http://schemas.microsoft.com/office/drawing/2014/main" id="{C9F6FE61-BC91-E9EF-D80C-25BF9B60FD58}"/>
              </a:ext>
            </a:extLst>
          </p:cNvPr>
          <p:cNvSpPr txBox="1">
            <a:spLocks/>
          </p:cNvSpPr>
          <p:nvPr/>
        </p:nvSpPr>
        <p:spPr>
          <a:xfrm>
            <a:off x="467544" y="840104"/>
            <a:ext cx="3031331" cy="319191"/>
          </a:xfrm>
          <a:prstGeom prst="rect">
            <a:avLst/>
          </a:prstGeom>
        </p:spPr>
        <p:txBody>
          <a:bodyPr vert="horz" lIns="91440" tIns="45720" rIns="91440" bIns="45720"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200"/>
              </a:spcBef>
              <a:buClr>
                <a:schemeClr val="accent3"/>
              </a:buClr>
              <a:buSzPct val="150000"/>
            </a:pPr>
            <a:r>
              <a:rPr lang="es-ES" sz="5400" b="1" dirty="0">
                <a:latin typeface="Calibri" panose="020F0502020204030204" pitchFamily="34" charset="0"/>
                <a:cs typeface="Calibri" panose="020F0502020204030204" pitchFamily="34" charset="0"/>
              </a:rPr>
              <a:t>ÍNDICE</a:t>
            </a:r>
          </a:p>
        </p:txBody>
      </p:sp>
      <p:grpSp>
        <p:nvGrpSpPr>
          <p:cNvPr id="20" name="Grupo 19">
            <a:extLst>
              <a:ext uri="{FF2B5EF4-FFF2-40B4-BE49-F238E27FC236}">
                <a16:creationId xmlns:a16="http://schemas.microsoft.com/office/drawing/2014/main" id="{8F64BBD9-5802-CA61-D5D7-D6CD548DFA8D}"/>
              </a:ext>
            </a:extLst>
          </p:cNvPr>
          <p:cNvGrpSpPr/>
          <p:nvPr/>
        </p:nvGrpSpPr>
        <p:grpSpPr>
          <a:xfrm>
            <a:off x="179512" y="1916832"/>
            <a:ext cx="8964488" cy="3620807"/>
            <a:chOff x="1004270" y="2112449"/>
            <a:chExt cx="8728683" cy="3620807"/>
          </a:xfrm>
        </p:grpSpPr>
        <p:sp>
          <p:nvSpPr>
            <p:cNvPr id="13" name="17 CuadroTexto">
              <a:extLst>
                <a:ext uri="{FF2B5EF4-FFF2-40B4-BE49-F238E27FC236}">
                  <a16:creationId xmlns:a16="http://schemas.microsoft.com/office/drawing/2014/main" id="{8419C29C-00D1-D543-B31A-1CF086BD9E58}"/>
                </a:ext>
              </a:extLst>
            </p:cNvPr>
            <p:cNvSpPr txBox="1"/>
            <p:nvPr/>
          </p:nvSpPr>
          <p:spPr>
            <a:xfrm>
              <a:off x="1004270" y="4152472"/>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05</a:t>
              </a:r>
            </a:p>
          </p:txBody>
        </p:sp>
        <p:sp>
          <p:nvSpPr>
            <p:cNvPr id="15" name="16 CuadroTexto">
              <a:extLst>
                <a:ext uri="{FF2B5EF4-FFF2-40B4-BE49-F238E27FC236}">
                  <a16:creationId xmlns:a16="http://schemas.microsoft.com/office/drawing/2014/main" id="{B1BD2225-B801-D783-53F8-F5AB9802DDA9}"/>
                </a:ext>
              </a:extLst>
            </p:cNvPr>
            <p:cNvSpPr txBox="1"/>
            <p:nvPr/>
          </p:nvSpPr>
          <p:spPr>
            <a:xfrm>
              <a:off x="1004784" y="4700185"/>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06</a:t>
              </a:r>
            </a:p>
          </p:txBody>
        </p:sp>
        <p:grpSp>
          <p:nvGrpSpPr>
            <p:cNvPr id="19" name="Grupo 18">
              <a:extLst>
                <a:ext uri="{FF2B5EF4-FFF2-40B4-BE49-F238E27FC236}">
                  <a16:creationId xmlns:a16="http://schemas.microsoft.com/office/drawing/2014/main" id="{96889344-939A-AA1F-CB0A-96320FBEEAD1}"/>
                </a:ext>
              </a:extLst>
            </p:cNvPr>
            <p:cNvGrpSpPr/>
            <p:nvPr/>
          </p:nvGrpSpPr>
          <p:grpSpPr>
            <a:xfrm>
              <a:off x="1007553" y="2112449"/>
              <a:ext cx="8725400" cy="3620807"/>
              <a:chOff x="1007553" y="2112449"/>
              <a:chExt cx="8725400" cy="3620807"/>
            </a:xfrm>
          </p:grpSpPr>
          <p:sp>
            <p:nvSpPr>
              <p:cNvPr id="2" name="5 Marcador de texto">
                <a:extLst>
                  <a:ext uri="{FF2B5EF4-FFF2-40B4-BE49-F238E27FC236}">
                    <a16:creationId xmlns:a16="http://schemas.microsoft.com/office/drawing/2014/main" id="{FB1829FB-8A5A-000A-6E01-5F0224322D6B}"/>
                  </a:ext>
                </a:extLst>
              </p:cNvPr>
              <p:cNvSpPr txBox="1">
                <a:spLocks/>
              </p:cNvSpPr>
              <p:nvPr/>
            </p:nvSpPr>
            <p:spPr>
              <a:xfrm>
                <a:off x="2602103" y="2136242"/>
                <a:ext cx="7130850" cy="3597013"/>
              </a:xfrm>
              <a:prstGeom prst="rect">
                <a:avLst/>
              </a:prstGeom>
            </p:spPr>
            <p:txBody>
              <a:bodyPr vert="horz" lIns="91440" tIns="45720" rIns="91440" bIns="45720"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Visión General</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Parametrización</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Alta/Archivado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Préstamo</a:t>
                </a:r>
              </a:p>
              <a:p>
                <a:pPr lvl="1">
                  <a:spcBef>
                    <a:spcPts val="1200"/>
                  </a:spcBef>
                  <a:buClr>
                    <a:schemeClr val="accent3"/>
                  </a:buClr>
                  <a:buSzPct val="150000"/>
                </a:pPr>
                <a:r>
                  <a:rPr lang="es-ES" sz="2400" b="1" dirty="0">
                    <a:solidFill>
                      <a:schemeClr val="bg2">
                        <a:lumMod val="25000"/>
                      </a:schemeClr>
                    </a:solidFill>
                    <a:latin typeface="Calibri" panose="020F0502020204030204" pitchFamily="34" charset="0"/>
                    <a:cs typeface="Calibri" panose="020F0502020204030204" pitchFamily="34" charset="0"/>
                  </a:rPr>
                  <a:t>Ciclo de Devolución</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Cambio de Órgano/Procedimiento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Baja de Piezas / Registro de Otros Piezas / Otros Efectos</a:t>
                </a:r>
              </a:p>
              <a:p>
                <a:pPr lvl="1">
                  <a:spcBef>
                    <a:spcPts val="1200"/>
                  </a:spcBef>
                  <a:buClr>
                    <a:schemeClr val="accent3"/>
                  </a:buClr>
                  <a:buSzPct val="150000"/>
                </a:pPr>
                <a:endParaRPr lang="es-ES" sz="2400" b="1" dirty="0">
                  <a:solidFill>
                    <a:schemeClr val="bg1">
                      <a:lumMod val="65000"/>
                    </a:schemeClr>
                  </a:solidFill>
                  <a:latin typeface="Calibri" panose="020F0502020204030204" pitchFamily="34" charset="0"/>
                  <a:cs typeface="Calibri" panose="020F0502020204030204" pitchFamily="34" charset="0"/>
                </a:endParaRPr>
              </a:p>
              <a:p>
                <a:pPr lvl="1">
                  <a:spcBef>
                    <a:spcPts val="1200"/>
                  </a:spcBef>
                  <a:buClr>
                    <a:schemeClr val="accent3"/>
                  </a:buClr>
                  <a:buSzPct val="150000"/>
                </a:pPr>
                <a:endParaRPr lang="es-ES" sz="2400" b="1" dirty="0">
                  <a:solidFill>
                    <a:schemeClr val="tx2"/>
                  </a:solidFill>
                  <a:latin typeface="Calibri" panose="020F0502020204030204" pitchFamily="34" charset="0"/>
                  <a:cs typeface="Calibri" panose="020F0502020204030204" pitchFamily="34" charset="0"/>
                </a:endParaRPr>
              </a:p>
            </p:txBody>
          </p:sp>
          <p:cxnSp>
            <p:nvCxnSpPr>
              <p:cNvPr id="3" name="15 Conector recto">
                <a:extLst>
                  <a:ext uri="{FF2B5EF4-FFF2-40B4-BE49-F238E27FC236}">
                    <a16:creationId xmlns:a16="http://schemas.microsoft.com/office/drawing/2014/main" id="{2BCD4F9E-1DCB-0210-8B13-89E6A4D4E602}"/>
                  </a:ext>
                </a:extLst>
              </p:cNvPr>
              <p:cNvCxnSpPr>
                <a:cxnSpLocks/>
              </p:cNvCxnSpPr>
              <p:nvPr/>
            </p:nvCxnSpPr>
            <p:spPr>
              <a:xfrm>
                <a:off x="2526195" y="2112449"/>
                <a:ext cx="23146" cy="34081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16 CuadroTexto">
                <a:extLst>
                  <a:ext uri="{FF2B5EF4-FFF2-40B4-BE49-F238E27FC236}">
                    <a16:creationId xmlns:a16="http://schemas.microsoft.com/office/drawing/2014/main" id="{E15DF7F8-020A-F9E2-8FF2-DC62EB32CCC0}"/>
                  </a:ext>
                </a:extLst>
              </p:cNvPr>
              <p:cNvSpPr txBox="1"/>
              <p:nvPr/>
            </p:nvSpPr>
            <p:spPr>
              <a:xfrm>
                <a:off x="1017934" y="2131825"/>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01</a:t>
                </a:r>
              </a:p>
            </p:txBody>
          </p:sp>
          <p:sp>
            <p:nvSpPr>
              <p:cNvPr id="5" name="17 CuadroTexto">
                <a:extLst>
                  <a:ext uri="{FF2B5EF4-FFF2-40B4-BE49-F238E27FC236}">
                    <a16:creationId xmlns:a16="http://schemas.microsoft.com/office/drawing/2014/main" id="{F6B28BBF-7676-2D9D-447F-1E4117AF44A5}"/>
                  </a:ext>
                </a:extLst>
              </p:cNvPr>
              <p:cNvSpPr txBox="1"/>
              <p:nvPr/>
            </p:nvSpPr>
            <p:spPr>
              <a:xfrm>
                <a:off x="1017934" y="2631354"/>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02</a:t>
                </a:r>
              </a:p>
            </p:txBody>
          </p:sp>
          <p:cxnSp>
            <p:nvCxnSpPr>
              <p:cNvPr id="6" name="3 Conector recto">
                <a:extLst>
                  <a:ext uri="{FF2B5EF4-FFF2-40B4-BE49-F238E27FC236}">
                    <a16:creationId xmlns:a16="http://schemas.microsoft.com/office/drawing/2014/main" id="{9DDFDD3B-FA9E-A1CA-F119-4A39AB673793}"/>
                  </a:ext>
                </a:extLst>
              </p:cNvPr>
              <p:cNvCxnSpPr/>
              <p:nvPr/>
            </p:nvCxnSpPr>
            <p:spPr>
              <a:xfrm>
                <a:off x="2434941" y="237404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19 Conector recto">
                <a:extLst>
                  <a:ext uri="{FF2B5EF4-FFF2-40B4-BE49-F238E27FC236}">
                    <a16:creationId xmlns:a16="http://schemas.microsoft.com/office/drawing/2014/main" id="{E8A0BE04-2A6F-D8F9-C636-1F55611A4D41}"/>
                  </a:ext>
                </a:extLst>
              </p:cNvPr>
              <p:cNvCxnSpPr/>
              <p:nvPr/>
            </p:nvCxnSpPr>
            <p:spPr>
              <a:xfrm>
                <a:off x="2434941" y="2885357"/>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17 CuadroTexto">
                <a:extLst>
                  <a:ext uri="{FF2B5EF4-FFF2-40B4-BE49-F238E27FC236}">
                    <a16:creationId xmlns:a16="http://schemas.microsoft.com/office/drawing/2014/main" id="{40BFD6F9-074C-5861-0051-23F99BBB3E48}"/>
                  </a:ext>
                </a:extLst>
              </p:cNvPr>
              <p:cNvSpPr txBox="1"/>
              <p:nvPr/>
            </p:nvSpPr>
            <p:spPr>
              <a:xfrm>
                <a:off x="1017934" y="3130883"/>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03</a:t>
                </a:r>
              </a:p>
            </p:txBody>
          </p:sp>
          <p:sp>
            <p:nvSpPr>
              <p:cNvPr id="10" name="17 CuadroTexto">
                <a:extLst>
                  <a:ext uri="{FF2B5EF4-FFF2-40B4-BE49-F238E27FC236}">
                    <a16:creationId xmlns:a16="http://schemas.microsoft.com/office/drawing/2014/main" id="{D6AD31D2-AF81-ADD7-7CE5-2B312587ECAF}"/>
                  </a:ext>
                </a:extLst>
              </p:cNvPr>
              <p:cNvSpPr txBox="1"/>
              <p:nvPr/>
            </p:nvSpPr>
            <p:spPr>
              <a:xfrm>
                <a:off x="1017934" y="3646374"/>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04</a:t>
                </a:r>
              </a:p>
            </p:txBody>
          </p:sp>
          <p:cxnSp>
            <p:nvCxnSpPr>
              <p:cNvPr id="11" name="19 Conector recto">
                <a:extLst>
                  <a:ext uri="{FF2B5EF4-FFF2-40B4-BE49-F238E27FC236}">
                    <a16:creationId xmlns:a16="http://schemas.microsoft.com/office/drawing/2014/main" id="{1AA0129C-6FCC-105E-5A0B-F43E78F3408B}"/>
                  </a:ext>
                </a:extLst>
              </p:cNvPr>
              <p:cNvCxnSpPr/>
              <p:nvPr/>
            </p:nvCxnSpPr>
            <p:spPr>
              <a:xfrm>
                <a:off x="2434941" y="3396670"/>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19 Conector recto">
                <a:extLst>
                  <a:ext uri="{FF2B5EF4-FFF2-40B4-BE49-F238E27FC236}">
                    <a16:creationId xmlns:a16="http://schemas.microsoft.com/office/drawing/2014/main" id="{CBF94F15-1689-DE3B-BE16-A47AF05BFBE4}"/>
                  </a:ext>
                </a:extLst>
              </p:cNvPr>
              <p:cNvCxnSpPr/>
              <p:nvPr/>
            </p:nvCxnSpPr>
            <p:spPr>
              <a:xfrm>
                <a:off x="2434941" y="390798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19 Conector recto">
                <a:extLst>
                  <a:ext uri="{FF2B5EF4-FFF2-40B4-BE49-F238E27FC236}">
                    <a16:creationId xmlns:a16="http://schemas.microsoft.com/office/drawing/2014/main" id="{0FE8F722-D5EB-1B81-B293-96470CF684C7}"/>
                  </a:ext>
                </a:extLst>
              </p:cNvPr>
              <p:cNvCxnSpPr/>
              <p:nvPr/>
            </p:nvCxnSpPr>
            <p:spPr>
              <a:xfrm>
                <a:off x="2458087" y="444050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16 CuadroTexto">
                <a:extLst>
                  <a:ext uri="{FF2B5EF4-FFF2-40B4-BE49-F238E27FC236}">
                    <a16:creationId xmlns:a16="http://schemas.microsoft.com/office/drawing/2014/main" id="{7CBD0A0C-B195-B27C-C58B-37F7DBF99B48}"/>
                  </a:ext>
                </a:extLst>
              </p:cNvPr>
              <p:cNvSpPr txBox="1"/>
              <p:nvPr/>
            </p:nvSpPr>
            <p:spPr>
              <a:xfrm>
                <a:off x="1007553" y="5210036"/>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07</a:t>
                </a:r>
              </a:p>
            </p:txBody>
          </p:sp>
          <p:cxnSp>
            <p:nvCxnSpPr>
              <p:cNvPr id="17" name="19 Conector recto">
                <a:extLst>
                  <a:ext uri="{FF2B5EF4-FFF2-40B4-BE49-F238E27FC236}">
                    <a16:creationId xmlns:a16="http://schemas.microsoft.com/office/drawing/2014/main" id="{615D44B3-9BEA-7794-D7EA-30B01F32B903}"/>
                  </a:ext>
                </a:extLst>
              </p:cNvPr>
              <p:cNvCxnSpPr/>
              <p:nvPr/>
            </p:nvCxnSpPr>
            <p:spPr>
              <a:xfrm>
                <a:off x="2458087" y="4969499"/>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19 Conector recto">
                <a:extLst>
                  <a:ext uri="{FF2B5EF4-FFF2-40B4-BE49-F238E27FC236}">
                    <a16:creationId xmlns:a16="http://schemas.microsoft.com/office/drawing/2014/main" id="{0629B8A0-5716-18D0-03F1-57E242AAF7E9}"/>
                  </a:ext>
                </a:extLst>
              </p:cNvPr>
              <p:cNvCxnSpPr/>
              <p:nvPr/>
            </p:nvCxnSpPr>
            <p:spPr>
              <a:xfrm>
                <a:off x="2458087" y="5456929"/>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07467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3">
            <a:extLst>
              <a:ext uri="{FF2B5EF4-FFF2-40B4-BE49-F238E27FC236}">
                <a16:creationId xmlns:a16="http://schemas.microsoft.com/office/drawing/2014/main" id="{02E60F44-E260-42D9-B12D-63272AE6C749}"/>
              </a:ext>
            </a:extLst>
          </p:cNvPr>
          <p:cNvSpPr>
            <a:spLocks noGrp="1"/>
          </p:cNvSpPr>
          <p:nvPr>
            <p:ph type="title"/>
          </p:nvPr>
        </p:nvSpPr>
        <p:spPr>
          <a:xfrm>
            <a:off x="59634" y="-274036"/>
            <a:ext cx="8865122" cy="1143000"/>
          </a:xfrm>
        </p:spPr>
        <p:txBody>
          <a:bodyPr>
            <a:normAutofit/>
          </a:bodyPr>
          <a:lstStyle/>
          <a:p>
            <a:r>
              <a:rPr lang="es-ES" sz="2400" dirty="0"/>
              <a:t>Ciclo de Devolución</a:t>
            </a:r>
          </a:p>
        </p:txBody>
      </p:sp>
      <p:sp>
        <p:nvSpPr>
          <p:cNvPr id="3" name="CuadroTexto 2">
            <a:extLst>
              <a:ext uri="{FF2B5EF4-FFF2-40B4-BE49-F238E27FC236}">
                <a16:creationId xmlns:a16="http://schemas.microsoft.com/office/drawing/2014/main" id="{73C3DDB4-219A-C30D-C977-B305C1E14442}"/>
              </a:ext>
            </a:extLst>
          </p:cNvPr>
          <p:cNvSpPr txBox="1"/>
          <p:nvPr/>
        </p:nvSpPr>
        <p:spPr>
          <a:xfrm>
            <a:off x="501576" y="1404743"/>
            <a:ext cx="7670824" cy="3032369"/>
          </a:xfrm>
          <a:prstGeom prst="rect">
            <a:avLst/>
          </a:prstGeom>
          <a:noFill/>
        </p:spPr>
        <p:txBody>
          <a:bodyPr wrap="square">
            <a:spAutoFit/>
          </a:bodyPr>
          <a:lstStyle/>
          <a:p>
            <a:pPr algn="just">
              <a:lnSpc>
                <a:spcPct val="115000"/>
              </a:lnSpc>
              <a:spcAft>
                <a:spcPts val="800"/>
              </a:spcAft>
            </a:pPr>
            <a:r>
              <a:rPr lang="es-ES" dirty="0">
                <a:effectLst/>
                <a:ea typeface="Calibri" panose="020F0502020204030204" pitchFamily="34" charset="0"/>
                <a:cs typeface="Times New Roman" panose="02020603050405020304" pitchFamily="18" charset="0"/>
              </a:rPr>
              <a:t>Este apartado engloba todo el proceso necesario para gestionar las </a:t>
            </a:r>
            <a:r>
              <a:rPr lang="es-ES" b="1" dirty="0">
                <a:effectLst/>
                <a:ea typeface="Calibri" panose="020F0502020204030204" pitchFamily="34" charset="0"/>
                <a:cs typeface="Times New Roman" panose="02020603050405020304" pitchFamily="18" charset="0"/>
              </a:rPr>
              <a:t>devoluciones</a:t>
            </a:r>
            <a:r>
              <a:rPr lang="es-ES" dirty="0">
                <a:effectLst/>
                <a:ea typeface="Calibri" panose="020F0502020204030204" pitchFamily="34" charset="0"/>
                <a:cs typeface="Times New Roman" panose="02020603050405020304" pitchFamily="18" charset="0"/>
              </a:rPr>
              <a:t> de las </a:t>
            </a:r>
            <a:r>
              <a:rPr lang="es-ES" b="1" dirty="0">
                <a:effectLst/>
                <a:ea typeface="Calibri" panose="020F0502020204030204" pitchFamily="34" charset="0"/>
                <a:cs typeface="Times New Roman" panose="02020603050405020304" pitchFamily="18" charset="0"/>
              </a:rPr>
              <a:t>piezas/objetos </a:t>
            </a:r>
            <a:r>
              <a:rPr lang="es-ES" dirty="0">
                <a:effectLst/>
                <a:ea typeface="Calibri" panose="020F0502020204030204" pitchFamily="34" charset="0"/>
                <a:cs typeface="Times New Roman" panose="02020603050405020304" pitchFamily="18" charset="0"/>
              </a:rPr>
              <a:t>que se encuentran en </a:t>
            </a:r>
            <a:r>
              <a:rPr lang="es-ES" b="1" dirty="0">
                <a:effectLst/>
                <a:ea typeface="Calibri" panose="020F0502020204030204" pitchFamily="34" charset="0"/>
                <a:cs typeface="Times New Roman" panose="02020603050405020304" pitchFamily="18" charset="0"/>
              </a:rPr>
              <a:t>posesión del Órgano</a:t>
            </a:r>
            <a:r>
              <a:rPr lang="es-ES" dirty="0">
                <a:effectLst/>
                <a:ea typeface="Calibri" panose="020F0502020204030204" pitchFamily="34" charset="0"/>
                <a:cs typeface="Times New Roman" panose="02020603050405020304" pitchFamily="18" charset="0"/>
              </a:rPr>
              <a:t>.</a:t>
            </a:r>
          </a:p>
          <a:p>
            <a:pPr algn="just">
              <a:lnSpc>
                <a:spcPct val="115000"/>
              </a:lnSpc>
              <a:spcAft>
                <a:spcPts val="800"/>
              </a:spcAft>
            </a:pPr>
            <a:endParaRPr lang="es-ES" dirty="0">
              <a:effectLst/>
              <a:ea typeface="Calibri" panose="020F0502020204030204" pitchFamily="34" charset="0"/>
              <a:cs typeface="Times New Roman" panose="02020603050405020304" pitchFamily="18" charset="0"/>
            </a:endParaRPr>
          </a:p>
          <a:p>
            <a:pPr algn="just">
              <a:lnSpc>
                <a:spcPct val="115000"/>
              </a:lnSpc>
              <a:spcAft>
                <a:spcPts val="800"/>
              </a:spcAft>
            </a:pPr>
            <a:r>
              <a:rPr lang="es-ES" dirty="0">
                <a:effectLst/>
                <a:ea typeface="Calibri" panose="020F0502020204030204" pitchFamily="34" charset="0"/>
                <a:cs typeface="Times New Roman" panose="02020603050405020304" pitchFamily="18" charset="0"/>
              </a:rPr>
              <a:t>Al </a:t>
            </a:r>
            <a:r>
              <a:rPr lang="es-ES" b="1" dirty="0">
                <a:effectLst/>
                <a:ea typeface="Calibri" panose="020F0502020204030204" pitchFamily="34" charset="0"/>
                <a:cs typeface="Times New Roman" panose="02020603050405020304" pitchFamily="18" charset="0"/>
              </a:rPr>
              <a:t>órgano solicitante </a:t>
            </a:r>
            <a:r>
              <a:rPr lang="es-ES" dirty="0">
                <a:effectLst/>
                <a:ea typeface="Calibri" panose="020F0502020204030204" pitchFamily="34" charset="0"/>
                <a:cs typeface="Times New Roman" panose="02020603050405020304" pitchFamily="18" charset="0"/>
              </a:rPr>
              <a:t>se le presentarán en la aplicación todas las piezas que tenga en posesión, desde donde podrá iniciar la devolución de las mismas.</a:t>
            </a:r>
          </a:p>
          <a:p>
            <a:pPr algn="just">
              <a:lnSpc>
                <a:spcPct val="115000"/>
              </a:lnSpc>
              <a:spcAft>
                <a:spcPts val="800"/>
              </a:spcAft>
            </a:pPr>
            <a:endParaRPr lang="es-ES" dirty="0">
              <a:ea typeface="Calibri" panose="020F0502020204030204" pitchFamily="34" charset="0"/>
              <a:cs typeface="Times New Roman" panose="02020603050405020304" pitchFamily="18" charset="0"/>
            </a:endParaRPr>
          </a:p>
          <a:p>
            <a:pPr algn="just">
              <a:lnSpc>
                <a:spcPct val="115000"/>
              </a:lnSpc>
              <a:spcAft>
                <a:spcPts val="800"/>
              </a:spcAft>
            </a:pPr>
            <a:r>
              <a:rPr lang="es-ES" dirty="0">
                <a:ea typeface="Calibri" panose="020F0502020204030204" pitchFamily="34" charset="0"/>
                <a:cs typeface="Times New Roman" panose="02020603050405020304" pitchFamily="18" charset="0"/>
              </a:rPr>
              <a:t>El </a:t>
            </a:r>
            <a:r>
              <a:rPr lang="es-ES" b="1" dirty="0">
                <a:ea typeface="Calibri" panose="020F0502020204030204" pitchFamily="34" charset="0"/>
                <a:cs typeface="Times New Roman" panose="02020603050405020304" pitchFamily="18" charset="0"/>
              </a:rPr>
              <a:t>personal del archivo </a:t>
            </a:r>
            <a:r>
              <a:rPr lang="es-ES" dirty="0">
                <a:ea typeface="Calibri" panose="020F0502020204030204" pitchFamily="34" charset="0"/>
                <a:cs typeface="Times New Roman" panose="02020603050405020304" pitchFamily="18" charset="0"/>
              </a:rPr>
              <a:t>se encargará de validar dichas devoluciones volviéndolas a ubicar dentro de su espacio en el depósito interno.</a:t>
            </a:r>
            <a:endParaRPr lang="es-E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7817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3">
            <a:extLst>
              <a:ext uri="{FF2B5EF4-FFF2-40B4-BE49-F238E27FC236}">
                <a16:creationId xmlns:a16="http://schemas.microsoft.com/office/drawing/2014/main" id="{02E60F44-E260-42D9-B12D-63272AE6C749}"/>
              </a:ext>
            </a:extLst>
          </p:cNvPr>
          <p:cNvSpPr>
            <a:spLocks noGrp="1"/>
          </p:cNvSpPr>
          <p:nvPr>
            <p:ph type="title"/>
          </p:nvPr>
        </p:nvSpPr>
        <p:spPr>
          <a:xfrm>
            <a:off x="59634" y="-274036"/>
            <a:ext cx="8865122" cy="1143000"/>
          </a:xfrm>
        </p:spPr>
        <p:txBody>
          <a:bodyPr>
            <a:normAutofit/>
          </a:bodyPr>
          <a:lstStyle/>
          <a:p>
            <a:r>
              <a:rPr lang="es-ES" sz="2400" dirty="0"/>
              <a:t>Ciclo de Devolución (I)</a:t>
            </a:r>
          </a:p>
        </p:txBody>
      </p:sp>
      <p:sp>
        <p:nvSpPr>
          <p:cNvPr id="2" name="CuadroTexto 1">
            <a:extLst>
              <a:ext uri="{FF2B5EF4-FFF2-40B4-BE49-F238E27FC236}">
                <a16:creationId xmlns:a16="http://schemas.microsoft.com/office/drawing/2014/main" id="{54B47714-F6F8-CD55-EAB6-DB7DBD7F314F}"/>
              </a:ext>
            </a:extLst>
          </p:cNvPr>
          <p:cNvSpPr txBox="1"/>
          <p:nvPr/>
        </p:nvSpPr>
        <p:spPr>
          <a:xfrm>
            <a:off x="272480" y="836712"/>
            <a:ext cx="3474221"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SOLICITUD DE PRÉSTAMO Y DEVOLUCIÓN: Devolver</a:t>
            </a:r>
          </a:p>
        </p:txBody>
      </p:sp>
      <p:sp>
        <p:nvSpPr>
          <p:cNvPr id="4" name="Rectángulo 3">
            <a:extLst>
              <a:ext uri="{FF2B5EF4-FFF2-40B4-BE49-F238E27FC236}">
                <a16:creationId xmlns:a16="http://schemas.microsoft.com/office/drawing/2014/main" id="{C155EDD2-2DEF-639C-3B00-47E4CDB39C4E}"/>
              </a:ext>
            </a:extLst>
          </p:cNvPr>
          <p:cNvSpPr/>
          <p:nvPr/>
        </p:nvSpPr>
        <p:spPr>
          <a:xfrm>
            <a:off x="2531550" y="4797152"/>
            <a:ext cx="3696633" cy="144016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Desde esta opción el órgano judicial solicita la devolución de las piezas/objetos que se encuentren actualmente en su poder.</a:t>
            </a:r>
          </a:p>
          <a:p>
            <a:pPr marL="171450" indent="-171450" algn="just">
              <a:buFont typeface="Wingdings" panose="05000000000000000000" pitchFamily="2" charset="2"/>
              <a:buChar char="ü"/>
            </a:pPr>
            <a:r>
              <a:rPr lang="es-ES" sz="1000" dirty="0">
                <a:solidFill>
                  <a:srgbClr val="000000"/>
                </a:solidFill>
              </a:rPr>
              <a:t>Deberá marcar entre las piezas prestadas (Estado Prestado) que quiera devolver y pulsar en “Devolver”.</a:t>
            </a:r>
          </a:p>
          <a:p>
            <a:pPr marL="171450" indent="-171450" algn="just">
              <a:buFont typeface="Wingdings" panose="05000000000000000000" pitchFamily="2" charset="2"/>
              <a:buChar char="ü"/>
            </a:pPr>
            <a:r>
              <a:rPr lang="es-ES" sz="1000" dirty="0">
                <a:solidFill>
                  <a:srgbClr val="000000"/>
                </a:solidFill>
              </a:rPr>
              <a:t>El estado cambiará a “devolución pendiente” y le llegará la solicitud de devolución al personal del Archivo.</a:t>
            </a:r>
          </a:p>
        </p:txBody>
      </p:sp>
      <p:cxnSp>
        <p:nvCxnSpPr>
          <p:cNvPr id="6" name="Conector recto de flecha 5">
            <a:extLst>
              <a:ext uri="{FF2B5EF4-FFF2-40B4-BE49-F238E27FC236}">
                <a16:creationId xmlns:a16="http://schemas.microsoft.com/office/drawing/2014/main" id="{569EEC89-E60B-6AF2-A6F1-FFA9EF25D102}"/>
              </a:ext>
            </a:extLst>
          </p:cNvPr>
          <p:cNvCxnSpPr>
            <a:cxnSpLocks/>
          </p:cNvCxnSpPr>
          <p:nvPr/>
        </p:nvCxnSpPr>
        <p:spPr>
          <a:xfrm flipH="1">
            <a:off x="5128713" y="4011277"/>
            <a:ext cx="450918" cy="383808"/>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pic>
        <p:nvPicPr>
          <p:cNvPr id="29" name="Imagen 28">
            <a:extLst>
              <a:ext uri="{FF2B5EF4-FFF2-40B4-BE49-F238E27FC236}">
                <a16:creationId xmlns:a16="http://schemas.microsoft.com/office/drawing/2014/main" id="{2D3C3D6D-FB2F-8B95-886E-5099B3A39D41}"/>
              </a:ext>
            </a:extLst>
          </p:cNvPr>
          <p:cNvPicPr>
            <a:picLocks noChangeAspect="1"/>
          </p:cNvPicPr>
          <p:nvPr/>
        </p:nvPicPr>
        <p:blipFill rotWithShape="1">
          <a:blip r:embed="rId2"/>
          <a:srcRect t="1834" b="1"/>
          <a:stretch/>
        </p:blipFill>
        <p:spPr>
          <a:xfrm>
            <a:off x="1115615" y="1340768"/>
            <a:ext cx="6363805" cy="3487722"/>
          </a:xfrm>
          <a:prstGeom prst="rect">
            <a:avLst/>
          </a:prstGeom>
        </p:spPr>
      </p:pic>
      <p:grpSp>
        <p:nvGrpSpPr>
          <p:cNvPr id="8" name="Grupo 7">
            <a:extLst>
              <a:ext uri="{FF2B5EF4-FFF2-40B4-BE49-F238E27FC236}">
                <a16:creationId xmlns:a16="http://schemas.microsoft.com/office/drawing/2014/main" id="{901A24A7-24F8-03F6-1E58-A84D797D62CA}"/>
              </a:ext>
            </a:extLst>
          </p:cNvPr>
          <p:cNvGrpSpPr/>
          <p:nvPr/>
        </p:nvGrpSpPr>
        <p:grpSpPr>
          <a:xfrm>
            <a:off x="3913700" y="764704"/>
            <a:ext cx="946332" cy="638452"/>
            <a:chOff x="6582869" y="6168943"/>
            <a:chExt cx="946332" cy="638452"/>
          </a:xfrm>
        </p:grpSpPr>
        <p:pic>
          <p:nvPicPr>
            <p:cNvPr id="9" name="Gráfico 8" descr="Hombre">
              <a:extLst>
                <a:ext uri="{FF2B5EF4-FFF2-40B4-BE49-F238E27FC236}">
                  <a16:creationId xmlns:a16="http://schemas.microsoft.com/office/drawing/2014/main" id="{FE9ABA3E-2CEA-3F1D-1BB8-D70D1CB8DA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4248" y="6168943"/>
              <a:ext cx="405874" cy="428409"/>
            </a:xfrm>
            <a:prstGeom prst="rect">
              <a:avLst/>
            </a:prstGeom>
          </p:spPr>
        </p:pic>
        <p:sp>
          <p:nvSpPr>
            <p:cNvPr id="10" name="CuadroTexto 9">
              <a:extLst>
                <a:ext uri="{FF2B5EF4-FFF2-40B4-BE49-F238E27FC236}">
                  <a16:creationId xmlns:a16="http://schemas.microsoft.com/office/drawing/2014/main" id="{6EA711BC-07A4-7BC1-3462-B6EDEBA27BDE}"/>
                </a:ext>
              </a:extLst>
            </p:cNvPr>
            <p:cNvSpPr txBox="1"/>
            <p:nvPr/>
          </p:nvSpPr>
          <p:spPr>
            <a:xfrm>
              <a:off x="6582869" y="6591951"/>
              <a:ext cx="946332" cy="215444"/>
            </a:xfrm>
            <a:prstGeom prst="rect">
              <a:avLst/>
            </a:prstGeom>
            <a:noFill/>
          </p:spPr>
          <p:txBody>
            <a:bodyPr wrap="square" rtlCol="0">
              <a:spAutoFit/>
            </a:bodyPr>
            <a:lstStyle/>
            <a:p>
              <a:r>
                <a:rPr lang="es-ES" sz="800" b="1" dirty="0"/>
                <a:t>Órgano Judicial</a:t>
              </a:r>
            </a:p>
          </p:txBody>
        </p:sp>
      </p:grpSp>
      <p:sp>
        <p:nvSpPr>
          <p:cNvPr id="11" name="Elipse 10">
            <a:extLst>
              <a:ext uri="{FF2B5EF4-FFF2-40B4-BE49-F238E27FC236}">
                <a16:creationId xmlns:a16="http://schemas.microsoft.com/office/drawing/2014/main" id="{8E891CA0-6351-2604-0C79-438F79705DF0}"/>
              </a:ext>
            </a:extLst>
          </p:cNvPr>
          <p:cNvSpPr/>
          <p:nvPr/>
        </p:nvSpPr>
        <p:spPr>
          <a:xfrm>
            <a:off x="2531551" y="4875387"/>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spTree>
    <p:extLst>
      <p:ext uri="{BB962C8B-B14F-4D97-AF65-F5344CB8AC3E}">
        <p14:creationId xmlns:p14="http://schemas.microsoft.com/office/powerpoint/2010/main" val="3280756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3">
            <a:extLst>
              <a:ext uri="{FF2B5EF4-FFF2-40B4-BE49-F238E27FC236}">
                <a16:creationId xmlns:a16="http://schemas.microsoft.com/office/drawing/2014/main" id="{02E60F44-E260-42D9-B12D-63272AE6C749}"/>
              </a:ext>
            </a:extLst>
          </p:cNvPr>
          <p:cNvSpPr>
            <a:spLocks noGrp="1"/>
          </p:cNvSpPr>
          <p:nvPr>
            <p:ph type="title"/>
          </p:nvPr>
        </p:nvSpPr>
        <p:spPr>
          <a:xfrm>
            <a:off x="59634" y="-274036"/>
            <a:ext cx="8865122" cy="1143000"/>
          </a:xfrm>
        </p:spPr>
        <p:txBody>
          <a:bodyPr>
            <a:normAutofit/>
          </a:bodyPr>
          <a:lstStyle/>
          <a:p>
            <a:r>
              <a:rPr lang="es-ES" sz="2400" dirty="0"/>
              <a:t>Ciclo de Devolución (II)</a:t>
            </a:r>
          </a:p>
        </p:txBody>
      </p:sp>
      <p:sp>
        <p:nvSpPr>
          <p:cNvPr id="11" name="Rectángulo 10">
            <a:extLst>
              <a:ext uri="{FF2B5EF4-FFF2-40B4-BE49-F238E27FC236}">
                <a16:creationId xmlns:a16="http://schemas.microsoft.com/office/drawing/2014/main" id="{39F0866E-6F1F-4EC5-BC52-B23C5D94B9DC}"/>
              </a:ext>
            </a:extLst>
          </p:cNvPr>
          <p:cNvSpPr/>
          <p:nvPr/>
        </p:nvSpPr>
        <p:spPr>
          <a:xfrm>
            <a:off x="806826" y="2755247"/>
            <a:ext cx="3570422" cy="119765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ü"/>
            </a:pPr>
            <a:r>
              <a:rPr lang="es-ES" sz="1000" dirty="0">
                <a:solidFill>
                  <a:srgbClr val="000000"/>
                </a:solidFill>
              </a:rPr>
              <a:t>El usuario como órgano judicial ha solicitado la devolución de una pieza/objeto que se encontraba en su posesión (Prestado).</a:t>
            </a:r>
          </a:p>
          <a:p>
            <a:pPr marL="171450" indent="-171450" algn="just">
              <a:buFont typeface="Wingdings" panose="05000000000000000000" pitchFamily="2" charset="2"/>
              <a:buChar char="ü"/>
            </a:pPr>
            <a:r>
              <a:rPr lang="es-ES" sz="1000" dirty="0">
                <a:solidFill>
                  <a:srgbClr val="000000"/>
                </a:solidFill>
              </a:rPr>
              <a:t>Se seleccionan las solicitudes a imprimir en papel que se presentan en pantalla y que desaparecerán de la pantalla después de impresas.</a:t>
            </a:r>
          </a:p>
        </p:txBody>
      </p:sp>
      <p:sp>
        <p:nvSpPr>
          <p:cNvPr id="13" name="Elipse 12">
            <a:extLst>
              <a:ext uri="{FF2B5EF4-FFF2-40B4-BE49-F238E27FC236}">
                <a16:creationId xmlns:a16="http://schemas.microsoft.com/office/drawing/2014/main" id="{A5103A01-DAC9-43AD-B801-7309C4C1A199}"/>
              </a:ext>
            </a:extLst>
          </p:cNvPr>
          <p:cNvSpPr/>
          <p:nvPr/>
        </p:nvSpPr>
        <p:spPr>
          <a:xfrm>
            <a:off x="821781" y="2696505"/>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cxnSp>
        <p:nvCxnSpPr>
          <p:cNvPr id="14" name="Conector recto de flecha 13">
            <a:extLst>
              <a:ext uri="{FF2B5EF4-FFF2-40B4-BE49-F238E27FC236}">
                <a16:creationId xmlns:a16="http://schemas.microsoft.com/office/drawing/2014/main" id="{C82C6D2E-54EB-4BF3-B0AD-D0519279A99A}"/>
              </a:ext>
            </a:extLst>
          </p:cNvPr>
          <p:cNvCxnSpPr>
            <a:cxnSpLocks/>
            <a:stCxn id="11" idx="0"/>
          </p:cNvCxnSpPr>
          <p:nvPr/>
        </p:nvCxnSpPr>
        <p:spPr>
          <a:xfrm flipV="1">
            <a:off x="2592037" y="2276872"/>
            <a:ext cx="144143" cy="478375"/>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
        <p:nvSpPr>
          <p:cNvPr id="16" name="CuadroTexto 15">
            <a:extLst>
              <a:ext uri="{FF2B5EF4-FFF2-40B4-BE49-F238E27FC236}">
                <a16:creationId xmlns:a16="http://schemas.microsoft.com/office/drawing/2014/main" id="{94E869A9-FC92-4C24-8D2F-1FFBFF8BDB25}"/>
              </a:ext>
            </a:extLst>
          </p:cNvPr>
          <p:cNvSpPr txBox="1"/>
          <p:nvPr/>
        </p:nvSpPr>
        <p:spPr>
          <a:xfrm>
            <a:off x="283747" y="4005064"/>
            <a:ext cx="2595967"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ENTRADAS / VALIDAR DEVOLUCIONES</a:t>
            </a:r>
          </a:p>
        </p:txBody>
      </p:sp>
      <p:sp>
        <p:nvSpPr>
          <p:cNvPr id="17" name="Rectángulo 16">
            <a:extLst>
              <a:ext uri="{FF2B5EF4-FFF2-40B4-BE49-F238E27FC236}">
                <a16:creationId xmlns:a16="http://schemas.microsoft.com/office/drawing/2014/main" id="{3678643E-421B-439A-A23B-6233696847C8}"/>
              </a:ext>
            </a:extLst>
          </p:cNvPr>
          <p:cNvSpPr/>
          <p:nvPr/>
        </p:nvSpPr>
        <p:spPr>
          <a:xfrm>
            <a:off x="5220072" y="3332687"/>
            <a:ext cx="3570422" cy="93335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000" dirty="0">
              <a:solidFill>
                <a:srgbClr val="000000"/>
              </a:solidFill>
            </a:endParaRPr>
          </a:p>
          <a:p>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Se introduce la solicitud de devolución.</a:t>
            </a:r>
          </a:p>
          <a:p>
            <a:pPr marL="171450" indent="-171450" algn="just">
              <a:buFont typeface="Wingdings" panose="05000000000000000000" pitchFamily="2" charset="2"/>
              <a:buChar char="ü"/>
            </a:pPr>
            <a:r>
              <a:rPr lang="es-ES" sz="1000" dirty="0">
                <a:solidFill>
                  <a:srgbClr val="000000"/>
                </a:solidFill>
              </a:rPr>
              <a:t>Aparecen los préstamos asociados a la solicitud de devolución que es necesario validar mediante el </a:t>
            </a:r>
            <a:r>
              <a:rPr lang="es-ES" sz="1000" dirty="0" err="1">
                <a:solidFill>
                  <a:srgbClr val="000000"/>
                </a:solidFill>
              </a:rPr>
              <a:t>check</a:t>
            </a:r>
            <a:r>
              <a:rPr lang="es-ES" sz="1000" dirty="0">
                <a:solidFill>
                  <a:srgbClr val="000000"/>
                </a:solidFill>
              </a:rPr>
              <a:t> y pulsando en el botón “Validar”.</a:t>
            </a:r>
          </a:p>
        </p:txBody>
      </p:sp>
      <p:sp>
        <p:nvSpPr>
          <p:cNvPr id="18" name="Elipse 17">
            <a:extLst>
              <a:ext uri="{FF2B5EF4-FFF2-40B4-BE49-F238E27FC236}">
                <a16:creationId xmlns:a16="http://schemas.microsoft.com/office/drawing/2014/main" id="{17007AF0-1D31-48E5-A24B-6721AFD0A4B6}"/>
              </a:ext>
            </a:extLst>
          </p:cNvPr>
          <p:cNvSpPr/>
          <p:nvPr/>
        </p:nvSpPr>
        <p:spPr>
          <a:xfrm>
            <a:off x="5354411" y="3452273"/>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cxnSp>
        <p:nvCxnSpPr>
          <p:cNvPr id="20" name="Conector recto de flecha 19">
            <a:extLst>
              <a:ext uri="{FF2B5EF4-FFF2-40B4-BE49-F238E27FC236}">
                <a16:creationId xmlns:a16="http://schemas.microsoft.com/office/drawing/2014/main" id="{736C94C1-616A-46E3-8E53-1DB7A032E0A5}"/>
              </a:ext>
            </a:extLst>
          </p:cNvPr>
          <p:cNvCxnSpPr>
            <a:cxnSpLocks/>
            <a:stCxn id="11" idx="3"/>
          </p:cNvCxnSpPr>
          <p:nvPr/>
        </p:nvCxnSpPr>
        <p:spPr>
          <a:xfrm flipV="1">
            <a:off x="4377248" y="2721490"/>
            <a:ext cx="792088" cy="632585"/>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Conector recto de flecha 22">
            <a:extLst>
              <a:ext uri="{FF2B5EF4-FFF2-40B4-BE49-F238E27FC236}">
                <a16:creationId xmlns:a16="http://schemas.microsoft.com/office/drawing/2014/main" id="{7D550E05-D9E0-480E-BF21-B6ED9BBB9D14}"/>
              </a:ext>
            </a:extLst>
          </p:cNvPr>
          <p:cNvCxnSpPr>
            <a:cxnSpLocks/>
          </p:cNvCxnSpPr>
          <p:nvPr/>
        </p:nvCxnSpPr>
        <p:spPr>
          <a:xfrm flipH="1">
            <a:off x="3419872" y="5361436"/>
            <a:ext cx="705452" cy="0"/>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Conector recto de flecha 23">
            <a:extLst>
              <a:ext uri="{FF2B5EF4-FFF2-40B4-BE49-F238E27FC236}">
                <a16:creationId xmlns:a16="http://schemas.microsoft.com/office/drawing/2014/main" id="{7B7949A7-E421-4D39-9F66-07A20CA982FB}"/>
              </a:ext>
            </a:extLst>
          </p:cNvPr>
          <p:cNvCxnSpPr>
            <a:cxnSpLocks/>
            <a:stCxn id="17" idx="2"/>
          </p:cNvCxnSpPr>
          <p:nvPr/>
        </p:nvCxnSpPr>
        <p:spPr>
          <a:xfrm flipH="1">
            <a:off x="6387184" y="4266041"/>
            <a:ext cx="618099" cy="239834"/>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sp>
        <p:nvSpPr>
          <p:cNvPr id="25" name="CuadroTexto 24">
            <a:extLst>
              <a:ext uri="{FF2B5EF4-FFF2-40B4-BE49-F238E27FC236}">
                <a16:creationId xmlns:a16="http://schemas.microsoft.com/office/drawing/2014/main" id="{BCB81C03-992E-4EAF-9652-5C4114061FBE}"/>
              </a:ext>
            </a:extLst>
          </p:cNvPr>
          <p:cNvSpPr txBox="1"/>
          <p:nvPr/>
        </p:nvSpPr>
        <p:spPr>
          <a:xfrm>
            <a:off x="272480" y="836712"/>
            <a:ext cx="2700739"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ENTRADAS / IMPRIMIR DEVOLUCIONES</a:t>
            </a:r>
          </a:p>
        </p:txBody>
      </p:sp>
      <p:pic>
        <p:nvPicPr>
          <p:cNvPr id="3" name="Imagen 2">
            <a:extLst>
              <a:ext uri="{FF2B5EF4-FFF2-40B4-BE49-F238E27FC236}">
                <a16:creationId xmlns:a16="http://schemas.microsoft.com/office/drawing/2014/main" id="{09178933-C276-3FF2-0083-435BF7E3E008}"/>
              </a:ext>
            </a:extLst>
          </p:cNvPr>
          <p:cNvPicPr>
            <a:picLocks noChangeAspect="1"/>
          </p:cNvPicPr>
          <p:nvPr/>
        </p:nvPicPr>
        <p:blipFill>
          <a:blip r:embed="rId2"/>
          <a:stretch>
            <a:fillRect/>
          </a:stretch>
        </p:blipFill>
        <p:spPr>
          <a:xfrm>
            <a:off x="314945" y="1143517"/>
            <a:ext cx="4845231" cy="724103"/>
          </a:xfrm>
          <a:prstGeom prst="rect">
            <a:avLst/>
          </a:prstGeom>
        </p:spPr>
      </p:pic>
      <p:pic>
        <p:nvPicPr>
          <p:cNvPr id="5" name="Imagen 4">
            <a:extLst>
              <a:ext uri="{FF2B5EF4-FFF2-40B4-BE49-F238E27FC236}">
                <a16:creationId xmlns:a16="http://schemas.microsoft.com/office/drawing/2014/main" id="{30F26349-9C23-E36B-DFD8-53E2595512E2}"/>
              </a:ext>
            </a:extLst>
          </p:cNvPr>
          <p:cNvPicPr>
            <a:picLocks noChangeAspect="1"/>
          </p:cNvPicPr>
          <p:nvPr/>
        </p:nvPicPr>
        <p:blipFill>
          <a:blip r:embed="rId3"/>
          <a:stretch>
            <a:fillRect/>
          </a:stretch>
        </p:blipFill>
        <p:spPr>
          <a:xfrm>
            <a:off x="5220072" y="1290184"/>
            <a:ext cx="3851920" cy="1808833"/>
          </a:xfrm>
          <a:prstGeom prst="rect">
            <a:avLst/>
          </a:prstGeom>
        </p:spPr>
      </p:pic>
      <p:pic>
        <p:nvPicPr>
          <p:cNvPr id="7" name="Imagen 6">
            <a:extLst>
              <a:ext uri="{FF2B5EF4-FFF2-40B4-BE49-F238E27FC236}">
                <a16:creationId xmlns:a16="http://schemas.microsoft.com/office/drawing/2014/main" id="{61642E4F-9A7E-786C-133F-C7DFFCB23E87}"/>
              </a:ext>
            </a:extLst>
          </p:cNvPr>
          <p:cNvPicPr>
            <a:picLocks noChangeAspect="1"/>
          </p:cNvPicPr>
          <p:nvPr/>
        </p:nvPicPr>
        <p:blipFill>
          <a:blip r:embed="rId4"/>
          <a:stretch>
            <a:fillRect/>
          </a:stretch>
        </p:blipFill>
        <p:spPr>
          <a:xfrm>
            <a:off x="395536" y="4277739"/>
            <a:ext cx="2948617" cy="1806546"/>
          </a:xfrm>
          <a:prstGeom prst="rect">
            <a:avLst/>
          </a:prstGeom>
        </p:spPr>
      </p:pic>
      <p:pic>
        <p:nvPicPr>
          <p:cNvPr id="9" name="Imagen 8">
            <a:extLst>
              <a:ext uri="{FF2B5EF4-FFF2-40B4-BE49-F238E27FC236}">
                <a16:creationId xmlns:a16="http://schemas.microsoft.com/office/drawing/2014/main" id="{1AE33ACE-ADEF-CDDB-8C37-240AC3DA65CE}"/>
              </a:ext>
            </a:extLst>
          </p:cNvPr>
          <p:cNvPicPr>
            <a:picLocks noChangeAspect="1"/>
          </p:cNvPicPr>
          <p:nvPr/>
        </p:nvPicPr>
        <p:blipFill>
          <a:blip r:embed="rId5"/>
          <a:stretch>
            <a:fillRect/>
          </a:stretch>
        </p:blipFill>
        <p:spPr>
          <a:xfrm>
            <a:off x="4125324" y="4645115"/>
            <a:ext cx="4849487" cy="1304835"/>
          </a:xfrm>
          <a:prstGeom prst="rect">
            <a:avLst/>
          </a:prstGeom>
        </p:spPr>
      </p:pic>
      <p:grpSp>
        <p:nvGrpSpPr>
          <p:cNvPr id="2" name="Grupo 1">
            <a:extLst>
              <a:ext uri="{FF2B5EF4-FFF2-40B4-BE49-F238E27FC236}">
                <a16:creationId xmlns:a16="http://schemas.microsoft.com/office/drawing/2014/main" id="{E995DA86-111B-A713-799D-3AF4C64F2476}"/>
              </a:ext>
            </a:extLst>
          </p:cNvPr>
          <p:cNvGrpSpPr/>
          <p:nvPr/>
        </p:nvGrpSpPr>
        <p:grpSpPr>
          <a:xfrm>
            <a:off x="3059832" y="720437"/>
            <a:ext cx="994910" cy="640875"/>
            <a:chOff x="4269299" y="3455748"/>
            <a:chExt cx="994910" cy="640875"/>
          </a:xfrm>
        </p:grpSpPr>
        <p:pic>
          <p:nvPicPr>
            <p:cNvPr id="26" name="Gráfico 25" descr="Hombre">
              <a:extLst>
                <a:ext uri="{FF2B5EF4-FFF2-40B4-BE49-F238E27FC236}">
                  <a16:creationId xmlns:a16="http://schemas.microsoft.com/office/drawing/2014/main" id="{1AC4D1B1-2E45-422D-AF1A-64557C60F2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72122" y="3455748"/>
              <a:ext cx="405874" cy="428409"/>
            </a:xfrm>
            <a:prstGeom prst="rect">
              <a:avLst/>
            </a:prstGeom>
          </p:spPr>
        </p:pic>
        <p:sp>
          <p:nvSpPr>
            <p:cNvPr id="27" name="CuadroTexto 26">
              <a:extLst>
                <a:ext uri="{FF2B5EF4-FFF2-40B4-BE49-F238E27FC236}">
                  <a16:creationId xmlns:a16="http://schemas.microsoft.com/office/drawing/2014/main" id="{A79919EF-7202-464F-B415-7C1D3DE2FD03}"/>
                </a:ext>
              </a:extLst>
            </p:cNvPr>
            <p:cNvSpPr txBox="1"/>
            <p:nvPr/>
          </p:nvSpPr>
          <p:spPr>
            <a:xfrm>
              <a:off x="4269299" y="3881179"/>
              <a:ext cx="994910" cy="215444"/>
            </a:xfrm>
            <a:prstGeom prst="rect">
              <a:avLst/>
            </a:prstGeom>
            <a:noFill/>
          </p:spPr>
          <p:txBody>
            <a:bodyPr wrap="square" rtlCol="0">
              <a:spAutoFit/>
            </a:bodyPr>
            <a:lstStyle/>
            <a:p>
              <a:r>
                <a:rPr lang="es-ES" sz="800" b="1" dirty="0"/>
                <a:t>Administrador</a:t>
              </a:r>
            </a:p>
          </p:txBody>
        </p:sp>
      </p:grpSp>
    </p:spTree>
    <p:extLst>
      <p:ext uri="{BB962C8B-B14F-4D97-AF65-F5344CB8AC3E}">
        <p14:creationId xmlns:p14="http://schemas.microsoft.com/office/powerpoint/2010/main" val="487380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3">
            <a:extLst>
              <a:ext uri="{FF2B5EF4-FFF2-40B4-BE49-F238E27FC236}">
                <a16:creationId xmlns:a16="http://schemas.microsoft.com/office/drawing/2014/main" id="{02E60F44-E260-42D9-B12D-63272AE6C749}"/>
              </a:ext>
            </a:extLst>
          </p:cNvPr>
          <p:cNvSpPr>
            <a:spLocks noGrp="1"/>
          </p:cNvSpPr>
          <p:nvPr>
            <p:ph type="title"/>
          </p:nvPr>
        </p:nvSpPr>
        <p:spPr>
          <a:xfrm>
            <a:off x="59634" y="-274036"/>
            <a:ext cx="8865122" cy="1143000"/>
          </a:xfrm>
        </p:spPr>
        <p:txBody>
          <a:bodyPr>
            <a:normAutofit/>
          </a:bodyPr>
          <a:lstStyle/>
          <a:p>
            <a:r>
              <a:rPr lang="es-ES" sz="2400" dirty="0"/>
              <a:t>Ciclo de Devolución (III)</a:t>
            </a:r>
          </a:p>
        </p:txBody>
      </p:sp>
      <p:sp>
        <p:nvSpPr>
          <p:cNvPr id="3" name="CuadroTexto 2">
            <a:extLst>
              <a:ext uri="{FF2B5EF4-FFF2-40B4-BE49-F238E27FC236}">
                <a16:creationId xmlns:a16="http://schemas.microsoft.com/office/drawing/2014/main" id="{0FAEE032-3E56-4CA2-817B-31F4598FC77F}"/>
              </a:ext>
            </a:extLst>
          </p:cNvPr>
          <p:cNvSpPr txBox="1"/>
          <p:nvPr/>
        </p:nvSpPr>
        <p:spPr>
          <a:xfrm>
            <a:off x="272480" y="836712"/>
            <a:ext cx="2680798"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ORDENES DE ENTRADA / PENDIENTES</a:t>
            </a:r>
          </a:p>
        </p:txBody>
      </p:sp>
      <p:sp>
        <p:nvSpPr>
          <p:cNvPr id="5" name="Rectángulo 4">
            <a:extLst>
              <a:ext uri="{FF2B5EF4-FFF2-40B4-BE49-F238E27FC236}">
                <a16:creationId xmlns:a16="http://schemas.microsoft.com/office/drawing/2014/main" id="{CF81C274-308A-48B9-9C0D-DCC6973799B2}"/>
              </a:ext>
            </a:extLst>
          </p:cNvPr>
          <p:cNvSpPr/>
          <p:nvPr/>
        </p:nvSpPr>
        <p:spPr>
          <a:xfrm>
            <a:off x="272480" y="3347700"/>
            <a:ext cx="4953000" cy="369332"/>
          </a:xfrm>
          <a:prstGeom prst="rect">
            <a:avLst/>
          </a:prstGeom>
        </p:spPr>
        <p:txBody>
          <a:bodyPr>
            <a:spAutoFit/>
          </a:bodyPr>
          <a:lstStyle/>
          <a:p>
            <a:r>
              <a:rPr lang="es-ES" sz="1200" b="1" dirty="0">
                <a:solidFill>
                  <a:schemeClr val="bg2">
                    <a:lumMod val="75000"/>
                  </a:schemeClr>
                </a:solidFill>
              </a:rPr>
              <a:t>ORDENES DE ENTRADA /</a:t>
            </a:r>
            <a:r>
              <a:rPr lang="es-ES" dirty="0"/>
              <a:t> </a:t>
            </a:r>
            <a:r>
              <a:rPr lang="es-ES" sz="1200" b="1" dirty="0">
                <a:solidFill>
                  <a:schemeClr val="bg2">
                    <a:lumMod val="75000"/>
                  </a:schemeClr>
                </a:solidFill>
              </a:rPr>
              <a:t>VALIDACIÓN</a:t>
            </a:r>
          </a:p>
        </p:txBody>
      </p:sp>
      <p:sp>
        <p:nvSpPr>
          <p:cNvPr id="8" name="Rectángulo 7">
            <a:extLst>
              <a:ext uri="{FF2B5EF4-FFF2-40B4-BE49-F238E27FC236}">
                <a16:creationId xmlns:a16="http://schemas.microsoft.com/office/drawing/2014/main" id="{C5EA9E5B-AA89-48EE-BFB7-06E96AA929C5}"/>
              </a:ext>
            </a:extLst>
          </p:cNvPr>
          <p:cNvSpPr/>
          <p:nvPr/>
        </p:nvSpPr>
        <p:spPr>
          <a:xfrm>
            <a:off x="5517792" y="2305330"/>
            <a:ext cx="3570422" cy="123136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endParaRPr lang="es-ES" sz="9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A continuación, el Operario imprime las órdenes de entrada de tipo devolución mostrándose las que están en estado “Creada”.</a:t>
            </a:r>
          </a:p>
          <a:p>
            <a:pPr marL="171450" indent="-171450" algn="just">
              <a:buFont typeface="Wingdings" panose="05000000000000000000" pitchFamily="2" charset="2"/>
              <a:buChar char="ü"/>
            </a:pPr>
            <a:r>
              <a:rPr lang="es-ES" sz="1000" dirty="0">
                <a:solidFill>
                  <a:srgbClr val="000000"/>
                </a:solidFill>
              </a:rPr>
              <a:t>En esta impresión las órdenes se muestran ordenadas en función de la ubicación en destino con el fin de depositar el depósito.</a:t>
            </a:r>
          </a:p>
        </p:txBody>
      </p:sp>
      <p:sp>
        <p:nvSpPr>
          <p:cNvPr id="9" name="Elipse 8">
            <a:extLst>
              <a:ext uri="{FF2B5EF4-FFF2-40B4-BE49-F238E27FC236}">
                <a16:creationId xmlns:a16="http://schemas.microsoft.com/office/drawing/2014/main" id="{59D6A1F0-14C3-405E-AC9E-1B361B3B74D9}"/>
              </a:ext>
            </a:extLst>
          </p:cNvPr>
          <p:cNvSpPr/>
          <p:nvPr/>
        </p:nvSpPr>
        <p:spPr>
          <a:xfrm>
            <a:off x="5610320" y="2357766"/>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sp>
        <p:nvSpPr>
          <p:cNvPr id="10" name="Rectángulo 9">
            <a:extLst>
              <a:ext uri="{FF2B5EF4-FFF2-40B4-BE49-F238E27FC236}">
                <a16:creationId xmlns:a16="http://schemas.microsoft.com/office/drawing/2014/main" id="{9F2FF60A-7B2D-4E6F-A22F-B54BE689AAE1}"/>
              </a:ext>
            </a:extLst>
          </p:cNvPr>
          <p:cNvSpPr/>
          <p:nvPr/>
        </p:nvSpPr>
        <p:spPr>
          <a:xfrm>
            <a:off x="5544053" y="3956048"/>
            <a:ext cx="3570422" cy="101747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Se debe introducir el código de impresión correcto.</a:t>
            </a:r>
          </a:p>
          <a:p>
            <a:pPr marL="171450" indent="-171450" algn="just">
              <a:buFont typeface="Wingdings" panose="05000000000000000000" pitchFamily="2" charset="2"/>
              <a:buChar char="ü"/>
            </a:pPr>
            <a:r>
              <a:rPr lang="es-ES" sz="1000" dirty="0">
                <a:solidFill>
                  <a:srgbClr val="000000"/>
                </a:solidFill>
              </a:rPr>
              <a:t>A continuación, se muestran las órdenes asociadas a dicho impreso que será necesario validar para finalizar el ciclo de devolución.</a:t>
            </a:r>
          </a:p>
        </p:txBody>
      </p:sp>
      <p:sp>
        <p:nvSpPr>
          <p:cNvPr id="11" name="Elipse 10">
            <a:extLst>
              <a:ext uri="{FF2B5EF4-FFF2-40B4-BE49-F238E27FC236}">
                <a16:creationId xmlns:a16="http://schemas.microsoft.com/office/drawing/2014/main" id="{CF0BF76B-B9BA-48AD-93D1-2CBF528A9FF0}"/>
              </a:ext>
            </a:extLst>
          </p:cNvPr>
          <p:cNvSpPr/>
          <p:nvPr/>
        </p:nvSpPr>
        <p:spPr>
          <a:xfrm>
            <a:off x="5557974" y="4045429"/>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5</a:t>
            </a:r>
          </a:p>
        </p:txBody>
      </p:sp>
      <p:cxnSp>
        <p:nvCxnSpPr>
          <p:cNvPr id="13" name="Conector recto de flecha 12">
            <a:extLst>
              <a:ext uri="{FF2B5EF4-FFF2-40B4-BE49-F238E27FC236}">
                <a16:creationId xmlns:a16="http://schemas.microsoft.com/office/drawing/2014/main" id="{C0163C1B-E3E9-4152-9316-2CFEF970F089}"/>
              </a:ext>
            </a:extLst>
          </p:cNvPr>
          <p:cNvCxnSpPr>
            <a:cxnSpLocks/>
            <a:stCxn id="8" idx="1"/>
          </p:cNvCxnSpPr>
          <p:nvPr/>
        </p:nvCxnSpPr>
        <p:spPr>
          <a:xfrm flipH="1" flipV="1">
            <a:off x="5132512" y="1895529"/>
            <a:ext cx="385280" cy="1025482"/>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ector recto de flecha 13">
            <a:extLst>
              <a:ext uri="{FF2B5EF4-FFF2-40B4-BE49-F238E27FC236}">
                <a16:creationId xmlns:a16="http://schemas.microsoft.com/office/drawing/2014/main" id="{F4C87E82-A311-4859-8599-B2664CFD8424}"/>
              </a:ext>
            </a:extLst>
          </p:cNvPr>
          <p:cNvCxnSpPr>
            <a:cxnSpLocks/>
            <a:stCxn id="8" idx="0"/>
          </p:cNvCxnSpPr>
          <p:nvPr/>
        </p:nvCxnSpPr>
        <p:spPr>
          <a:xfrm flipV="1">
            <a:off x="7303003" y="1893748"/>
            <a:ext cx="26261" cy="411582"/>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a:extLst>
              <a:ext uri="{FF2B5EF4-FFF2-40B4-BE49-F238E27FC236}">
                <a16:creationId xmlns:a16="http://schemas.microsoft.com/office/drawing/2014/main" id="{FF9ED2D8-2D5E-41BF-9C2A-2577E784D2BD}"/>
              </a:ext>
            </a:extLst>
          </p:cNvPr>
          <p:cNvCxnSpPr>
            <a:cxnSpLocks/>
            <a:endCxn id="10" idx="1"/>
          </p:cNvCxnSpPr>
          <p:nvPr/>
        </p:nvCxnSpPr>
        <p:spPr>
          <a:xfrm>
            <a:off x="4484440" y="4302962"/>
            <a:ext cx="1059613" cy="161823"/>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pic>
        <p:nvPicPr>
          <p:cNvPr id="19" name="Imagen 18">
            <a:extLst>
              <a:ext uri="{FF2B5EF4-FFF2-40B4-BE49-F238E27FC236}">
                <a16:creationId xmlns:a16="http://schemas.microsoft.com/office/drawing/2014/main" id="{684129C0-DF67-2ACF-9C2D-E579AADAA755}"/>
              </a:ext>
            </a:extLst>
          </p:cNvPr>
          <p:cNvPicPr>
            <a:picLocks noChangeAspect="1"/>
          </p:cNvPicPr>
          <p:nvPr/>
        </p:nvPicPr>
        <p:blipFill>
          <a:blip r:embed="rId2"/>
          <a:stretch>
            <a:fillRect/>
          </a:stretch>
        </p:blipFill>
        <p:spPr>
          <a:xfrm>
            <a:off x="336888" y="1168490"/>
            <a:ext cx="4781042" cy="1396414"/>
          </a:xfrm>
          <a:prstGeom prst="rect">
            <a:avLst/>
          </a:prstGeom>
        </p:spPr>
      </p:pic>
      <p:pic>
        <p:nvPicPr>
          <p:cNvPr id="21" name="Imagen 20">
            <a:extLst>
              <a:ext uri="{FF2B5EF4-FFF2-40B4-BE49-F238E27FC236}">
                <a16:creationId xmlns:a16="http://schemas.microsoft.com/office/drawing/2014/main" id="{DA033077-011A-0DB5-5E85-DDC3A7A07682}"/>
              </a:ext>
            </a:extLst>
          </p:cNvPr>
          <p:cNvPicPr>
            <a:picLocks noChangeAspect="1"/>
          </p:cNvPicPr>
          <p:nvPr/>
        </p:nvPicPr>
        <p:blipFill>
          <a:blip r:embed="rId3"/>
          <a:stretch>
            <a:fillRect/>
          </a:stretch>
        </p:blipFill>
        <p:spPr>
          <a:xfrm>
            <a:off x="5499737" y="949572"/>
            <a:ext cx="3614738" cy="909638"/>
          </a:xfrm>
          <a:prstGeom prst="rect">
            <a:avLst/>
          </a:prstGeom>
        </p:spPr>
      </p:pic>
      <p:pic>
        <p:nvPicPr>
          <p:cNvPr id="23" name="Imagen 22">
            <a:extLst>
              <a:ext uri="{FF2B5EF4-FFF2-40B4-BE49-F238E27FC236}">
                <a16:creationId xmlns:a16="http://schemas.microsoft.com/office/drawing/2014/main" id="{6BCC8F77-6BC4-D389-5D37-460DE6EC3727}"/>
              </a:ext>
            </a:extLst>
          </p:cNvPr>
          <p:cNvPicPr>
            <a:picLocks noChangeAspect="1"/>
          </p:cNvPicPr>
          <p:nvPr/>
        </p:nvPicPr>
        <p:blipFill>
          <a:blip r:embed="rId4"/>
          <a:stretch>
            <a:fillRect/>
          </a:stretch>
        </p:blipFill>
        <p:spPr>
          <a:xfrm>
            <a:off x="323851" y="3662421"/>
            <a:ext cx="4824214" cy="1307911"/>
          </a:xfrm>
          <a:prstGeom prst="rect">
            <a:avLst/>
          </a:prstGeom>
        </p:spPr>
      </p:pic>
      <p:grpSp>
        <p:nvGrpSpPr>
          <p:cNvPr id="4" name="Grupo 3">
            <a:extLst>
              <a:ext uri="{FF2B5EF4-FFF2-40B4-BE49-F238E27FC236}">
                <a16:creationId xmlns:a16="http://schemas.microsoft.com/office/drawing/2014/main" id="{2440C52A-ABE4-3808-48D4-F0E05FCC5841}"/>
              </a:ext>
            </a:extLst>
          </p:cNvPr>
          <p:cNvGrpSpPr/>
          <p:nvPr/>
        </p:nvGrpSpPr>
        <p:grpSpPr>
          <a:xfrm>
            <a:off x="3719094" y="817579"/>
            <a:ext cx="648072" cy="564667"/>
            <a:chOff x="4689839" y="2986976"/>
            <a:chExt cx="648072" cy="564667"/>
          </a:xfrm>
        </p:grpSpPr>
        <p:pic>
          <p:nvPicPr>
            <p:cNvPr id="16" name="Gráfico 15" descr="Hombre">
              <a:extLst>
                <a:ext uri="{FF2B5EF4-FFF2-40B4-BE49-F238E27FC236}">
                  <a16:creationId xmlns:a16="http://schemas.microsoft.com/office/drawing/2014/main" id="{1962029C-234E-42C3-9E32-D922D98E4A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10408" y="2986976"/>
              <a:ext cx="337656" cy="356403"/>
            </a:xfrm>
            <a:prstGeom prst="rect">
              <a:avLst/>
            </a:prstGeom>
          </p:spPr>
        </p:pic>
        <p:sp>
          <p:nvSpPr>
            <p:cNvPr id="17" name="CuadroTexto 16">
              <a:extLst>
                <a:ext uri="{FF2B5EF4-FFF2-40B4-BE49-F238E27FC236}">
                  <a16:creationId xmlns:a16="http://schemas.microsoft.com/office/drawing/2014/main" id="{B37E1385-0A19-4820-961F-6B202027982C}"/>
                </a:ext>
              </a:extLst>
            </p:cNvPr>
            <p:cNvSpPr txBox="1"/>
            <p:nvPr/>
          </p:nvSpPr>
          <p:spPr>
            <a:xfrm>
              <a:off x="4689839" y="3336199"/>
              <a:ext cx="648072" cy="215444"/>
            </a:xfrm>
            <a:prstGeom prst="rect">
              <a:avLst/>
            </a:prstGeom>
            <a:noFill/>
          </p:spPr>
          <p:txBody>
            <a:bodyPr wrap="square" rtlCol="0">
              <a:spAutoFit/>
            </a:bodyPr>
            <a:lstStyle/>
            <a:p>
              <a:r>
                <a:rPr lang="es-ES" sz="800" b="1" dirty="0"/>
                <a:t>Operario</a:t>
              </a:r>
            </a:p>
          </p:txBody>
        </p:sp>
      </p:grpSp>
    </p:spTree>
    <p:extLst>
      <p:ext uri="{BB962C8B-B14F-4D97-AF65-F5344CB8AC3E}">
        <p14:creationId xmlns:p14="http://schemas.microsoft.com/office/powerpoint/2010/main" val="234639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texto">
            <a:extLst>
              <a:ext uri="{FF2B5EF4-FFF2-40B4-BE49-F238E27FC236}">
                <a16:creationId xmlns:a16="http://schemas.microsoft.com/office/drawing/2014/main" id="{C9F6FE61-BC91-E9EF-D80C-25BF9B60FD58}"/>
              </a:ext>
            </a:extLst>
          </p:cNvPr>
          <p:cNvSpPr txBox="1">
            <a:spLocks/>
          </p:cNvSpPr>
          <p:nvPr/>
        </p:nvSpPr>
        <p:spPr>
          <a:xfrm>
            <a:off x="467544" y="840104"/>
            <a:ext cx="3031331" cy="319191"/>
          </a:xfrm>
          <a:prstGeom prst="rect">
            <a:avLst/>
          </a:prstGeom>
        </p:spPr>
        <p:txBody>
          <a:bodyPr vert="horz" lIns="91440" tIns="45720" rIns="91440" bIns="45720"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200"/>
              </a:spcBef>
              <a:buClr>
                <a:schemeClr val="accent3"/>
              </a:buClr>
              <a:buSzPct val="150000"/>
            </a:pPr>
            <a:r>
              <a:rPr lang="es-ES" sz="5400" b="1" dirty="0">
                <a:latin typeface="Calibri" panose="020F0502020204030204" pitchFamily="34" charset="0"/>
                <a:cs typeface="Calibri" panose="020F0502020204030204" pitchFamily="34" charset="0"/>
              </a:rPr>
              <a:t>ÍNDICE</a:t>
            </a:r>
          </a:p>
        </p:txBody>
      </p:sp>
      <p:grpSp>
        <p:nvGrpSpPr>
          <p:cNvPr id="20" name="Grupo 19">
            <a:extLst>
              <a:ext uri="{FF2B5EF4-FFF2-40B4-BE49-F238E27FC236}">
                <a16:creationId xmlns:a16="http://schemas.microsoft.com/office/drawing/2014/main" id="{8F64BBD9-5802-CA61-D5D7-D6CD548DFA8D}"/>
              </a:ext>
            </a:extLst>
          </p:cNvPr>
          <p:cNvGrpSpPr/>
          <p:nvPr/>
        </p:nvGrpSpPr>
        <p:grpSpPr>
          <a:xfrm>
            <a:off x="179512" y="1916832"/>
            <a:ext cx="8856983" cy="3620807"/>
            <a:chOff x="1004270" y="2112449"/>
            <a:chExt cx="8856983" cy="3620807"/>
          </a:xfrm>
        </p:grpSpPr>
        <p:sp>
          <p:nvSpPr>
            <p:cNvPr id="13" name="17 CuadroTexto">
              <a:extLst>
                <a:ext uri="{FF2B5EF4-FFF2-40B4-BE49-F238E27FC236}">
                  <a16:creationId xmlns:a16="http://schemas.microsoft.com/office/drawing/2014/main" id="{8419C29C-00D1-D543-B31A-1CF086BD9E58}"/>
                </a:ext>
              </a:extLst>
            </p:cNvPr>
            <p:cNvSpPr txBox="1"/>
            <p:nvPr/>
          </p:nvSpPr>
          <p:spPr>
            <a:xfrm>
              <a:off x="1004270" y="4152472"/>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05</a:t>
              </a:r>
            </a:p>
          </p:txBody>
        </p:sp>
        <p:sp>
          <p:nvSpPr>
            <p:cNvPr id="15" name="16 CuadroTexto">
              <a:extLst>
                <a:ext uri="{FF2B5EF4-FFF2-40B4-BE49-F238E27FC236}">
                  <a16:creationId xmlns:a16="http://schemas.microsoft.com/office/drawing/2014/main" id="{B1BD2225-B801-D783-53F8-F5AB9802DDA9}"/>
                </a:ext>
              </a:extLst>
            </p:cNvPr>
            <p:cNvSpPr txBox="1"/>
            <p:nvPr/>
          </p:nvSpPr>
          <p:spPr>
            <a:xfrm>
              <a:off x="1004784" y="4700185"/>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06</a:t>
              </a:r>
            </a:p>
          </p:txBody>
        </p:sp>
        <p:grpSp>
          <p:nvGrpSpPr>
            <p:cNvPr id="19" name="Grupo 18">
              <a:extLst>
                <a:ext uri="{FF2B5EF4-FFF2-40B4-BE49-F238E27FC236}">
                  <a16:creationId xmlns:a16="http://schemas.microsoft.com/office/drawing/2014/main" id="{96889344-939A-AA1F-CB0A-96320FBEEAD1}"/>
                </a:ext>
              </a:extLst>
            </p:cNvPr>
            <p:cNvGrpSpPr/>
            <p:nvPr/>
          </p:nvGrpSpPr>
          <p:grpSpPr>
            <a:xfrm>
              <a:off x="1007553" y="2112449"/>
              <a:ext cx="8853700" cy="3620807"/>
              <a:chOff x="1007553" y="2112449"/>
              <a:chExt cx="8853700" cy="3620807"/>
            </a:xfrm>
          </p:grpSpPr>
          <p:sp>
            <p:nvSpPr>
              <p:cNvPr id="2" name="5 Marcador de texto">
                <a:extLst>
                  <a:ext uri="{FF2B5EF4-FFF2-40B4-BE49-F238E27FC236}">
                    <a16:creationId xmlns:a16="http://schemas.microsoft.com/office/drawing/2014/main" id="{FB1829FB-8A5A-000A-6E01-5F0224322D6B}"/>
                  </a:ext>
                </a:extLst>
              </p:cNvPr>
              <p:cNvSpPr txBox="1">
                <a:spLocks/>
              </p:cNvSpPr>
              <p:nvPr/>
            </p:nvSpPr>
            <p:spPr>
              <a:xfrm>
                <a:off x="2602102" y="2136242"/>
                <a:ext cx="7259151" cy="3597013"/>
              </a:xfrm>
              <a:prstGeom prst="rect">
                <a:avLst/>
              </a:prstGeom>
            </p:spPr>
            <p:txBody>
              <a:bodyPr vert="horz" lIns="91440" tIns="45720" rIns="91440" bIns="45720"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Visión General</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Parametrización</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Alta/Archivado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Préstamo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Devolución</a:t>
                </a:r>
              </a:p>
              <a:p>
                <a:pPr lvl="1">
                  <a:spcBef>
                    <a:spcPts val="1200"/>
                  </a:spcBef>
                  <a:buClr>
                    <a:schemeClr val="accent3"/>
                  </a:buClr>
                  <a:buSzPct val="150000"/>
                </a:pPr>
                <a:r>
                  <a:rPr lang="es-ES" sz="2400" b="1" dirty="0">
                    <a:solidFill>
                      <a:schemeClr val="bg2">
                        <a:lumMod val="25000"/>
                      </a:schemeClr>
                    </a:solidFill>
                    <a:latin typeface="Calibri" panose="020F0502020204030204" pitchFamily="34" charset="0"/>
                    <a:cs typeface="Calibri" panose="020F0502020204030204" pitchFamily="34" charset="0"/>
                  </a:rPr>
                  <a:t>Cambio de Órgano/Procedimiento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Baja de Piezas / Registro de Otros Piezas / Otros Efectos</a:t>
                </a:r>
              </a:p>
              <a:p>
                <a:pPr lvl="1">
                  <a:spcBef>
                    <a:spcPts val="1200"/>
                  </a:spcBef>
                  <a:buClr>
                    <a:schemeClr val="accent3"/>
                  </a:buClr>
                  <a:buSzPct val="150000"/>
                </a:pPr>
                <a:endParaRPr lang="es-ES" sz="2400" b="1" dirty="0">
                  <a:solidFill>
                    <a:schemeClr val="bg1">
                      <a:lumMod val="65000"/>
                    </a:schemeClr>
                  </a:solidFill>
                  <a:latin typeface="Calibri" panose="020F0502020204030204" pitchFamily="34" charset="0"/>
                  <a:cs typeface="Calibri" panose="020F0502020204030204" pitchFamily="34" charset="0"/>
                </a:endParaRPr>
              </a:p>
              <a:p>
                <a:pPr lvl="1">
                  <a:spcBef>
                    <a:spcPts val="1200"/>
                  </a:spcBef>
                  <a:buClr>
                    <a:schemeClr val="accent3"/>
                  </a:buClr>
                  <a:buSzPct val="150000"/>
                </a:pPr>
                <a:endParaRPr lang="es-ES" sz="2400" b="1" dirty="0">
                  <a:solidFill>
                    <a:schemeClr val="tx2"/>
                  </a:solidFill>
                  <a:latin typeface="Calibri" panose="020F0502020204030204" pitchFamily="34" charset="0"/>
                  <a:cs typeface="Calibri" panose="020F0502020204030204" pitchFamily="34" charset="0"/>
                </a:endParaRPr>
              </a:p>
            </p:txBody>
          </p:sp>
          <p:cxnSp>
            <p:nvCxnSpPr>
              <p:cNvPr id="3" name="15 Conector recto">
                <a:extLst>
                  <a:ext uri="{FF2B5EF4-FFF2-40B4-BE49-F238E27FC236}">
                    <a16:creationId xmlns:a16="http://schemas.microsoft.com/office/drawing/2014/main" id="{2BCD4F9E-1DCB-0210-8B13-89E6A4D4E602}"/>
                  </a:ext>
                </a:extLst>
              </p:cNvPr>
              <p:cNvCxnSpPr>
                <a:cxnSpLocks/>
              </p:cNvCxnSpPr>
              <p:nvPr/>
            </p:nvCxnSpPr>
            <p:spPr>
              <a:xfrm>
                <a:off x="2526195" y="2112449"/>
                <a:ext cx="23146" cy="34081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16 CuadroTexto">
                <a:extLst>
                  <a:ext uri="{FF2B5EF4-FFF2-40B4-BE49-F238E27FC236}">
                    <a16:creationId xmlns:a16="http://schemas.microsoft.com/office/drawing/2014/main" id="{E15DF7F8-020A-F9E2-8FF2-DC62EB32CCC0}"/>
                  </a:ext>
                </a:extLst>
              </p:cNvPr>
              <p:cNvSpPr txBox="1"/>
              <p:nvPr/>
            </p:nvSpPr>
            <p:spPr>
              <a:xfrm>
                <a:off x="1017934" y="2131825"/>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01</a:t>
                </a:r>
              </a:p>
            </p:txBody>
          </p:sp>
          <p:sp>
            <p:nvSpPr>
              <p:cNvPr id="5" name="17 CuadroTexto">
                <a:extLst>
                  <a:ext uri="{FF2B5EF4-FFF2-40B4-BE49-F238E27FC236}">
                    <a16:creationId xmlns:a16="http://schemas.microsoft.com/office/drawing/2014/main" id="{F6B28BBF-7676-2D9D-447F-1E4117AF44A5}"/>
                  </a:ext>
                </a:extLst>
              </p:cNvPr>
              <p:cNvSpPr txBox="1"/>
              <p:nvPr/>
            </p:nvSpPr>
            <p:spPr>
              <a:xfrm>
                <a:off x="1017934" y="2631354"/>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02</a:t>
                </a:r>
              </a:p>
            </p:txBody>
          </p:sp>
          <p:cxnSp>
            <p:nvCxnSpPr>
              <p:cNvPr id="6" name="3 Conector recto">
                <a:extLst>
                  <a:ext uri="{FF2B5EF4-FFF2-40B4-BE49-F238E27FC236}">
                    <a16:creationId xmlns:a16="http://schemas.microsoft.com/office/drawing/2014/main" id="{9DDFDD3B-FA9E-A1CA-F119-4A39AB673793}"/>
                  </a:ext>
                </a:extLst>
              </p:cNvPr>
              <p:cNvCxnSpPr/>
              <p:nvPr/>
            </p:nvCxnSpPr>
            <p:spPr>
              <a:xfrm>
                <a:off x="2434941" y="237404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19 Conector recto">
                <a:extLst>
                  <a:ext uri="{FF2B5EF4-FFF2-40B4-BE49-F238E27FC236}">
                    <a16:creationId xmlns:a16="http://schemas.microsoft.com/office/drawing/2014/main" id="{E8A0BE04-2A6F-D8F9-C636-1F55611A4D41}"/>
                  </a:ext>
                </a:extLst>
              </p:cNvPr>
              <p:cNvCxnSpPr/>
              <p:nvPr/>
            </p:nvCxnSpPr>
            <p:spPr>
              <a:xfrm>
                <a:off x="2434941" y="2885357"/>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17 CuadroTexto">
                <a:extLst>
                  <a:ext uri="{FF2B5EF4-FFF2-40B4-BE49-F238E27FC236}">
                    <a16:creationId xmlns:a16="http://schemas.microsoft.com/office/drawing/2014/main" id="{40BFD6F9-074C-5861-0051-23F99BBB3E48}"/>
                  </a:ext>
                </a:extLst>
              </p:cNvPr>
              <p:cNvSpPr txBox="1"/>
              <p:nvPr/>
            </p:nvSpPr>
            <p:spPr>
              <a:xfrm>
                <a:off x="1017934" y="3130883"/>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03</a:t>
                </a:r>
              </a:p>
            </p:txBody>
          </p:sp>
          <p:sp>
            <p:nvSpPr>
              <p:cNvPr id="10" name="17 CuadroTexto">
                <a:extLst>
                  <a:ext uri="{FF2B5EF4-FFF2-40B4-BE49-F238E27FC236}">
                    <a16:creationId xmlns:a16="http://schemas.microsoft.com/office/drawing/2014/main" id="{D6AD31D2-AF81-ADD7-7CE5-2B312587ECAF}"/>
                  </a:ext>
                </a:extLst>
              </p:cNvPr>
              <p:cNvSpPr txBox="1"/>
              <p:nvPr/>
            </p:nvSpPr>
            <p:spPr>
              <a:xfrm>
                <a:off x="1017934" y="3646374"/>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04</a:t>
                </a:r>
              </a:p>
            </p:txBody>
          </p:sp>
          <p:cxnSp>
            <p:nvCxnSpPr>
              <p:cNvPr id="11" name="19 Conector recto">
                <a:extLst>
                  <a:ext uri="{FF2B5EF4-FFF2-40B4-BE49-F238E27FC236}">
                    <a16:creationId xmlns:a16="http://schemas.microsoft.com/office/drawing/2014/main" id="{1AA0129C-6FCC-105E-5A0B-F43E78F3408B}"/>
                  </a:ext>
                </a:extLst>
              </p:cNvPr>
              <p:cNvCxnSpPr/>
              <p:nvPr/>
            </p:nvCxnSpPr>
            <p:spPr>
              <a:xfrm>
                <a:off x="2434941" y="3396670"/>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19 Conector recto">
                <a:extLst>
                  <a:ext uri="{FF2B5EF4-FFF2-40B4-BE49-F238E27FC236}">
                    <a16:creationId xmlns:a16="http://schemas.microsoft.com/office/drawing/2014/main" id="{CBF94F15-1689-DE3B-BE16-A47AF05BFBE4}"/>
                  </a:ext>
                </a:extLst>
              </p:cNvPr>
              <p:cNvCxnSpPr/>
              <p:nvPr/>
            </p:nvCxnSpPr>
            <p:spPr>
              <a:xfrm>
                <a:off x="2434941" y="390798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19 Conector recto">
                <a:extLst>
                  <a:ext uri="{FF2B5EF4-FFF2-40B4-BE49-F238E27FC236}">
                    <a16:creationId xmlns:a16="http://schemas.microsoft.com/office/drawing/2014/main" id="{0FE8F722-D5EB-1B81-B293-96470CF684C7}"/>
                  </a:ext>
                </a:extLst>
              </p:cNvPr>
              <p:cNvCxnSpPr/>
              <p:nvPr/>
            </p:nvCxnSpPr>
            <p:spPr>
              <a:xfrm>
                <a:off x="2458087" y="444050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16 CuadroTexto">
                <a:extLst>
                  <a:ext uri="{FF2B5EF4-FFF2-40B4-BE49-F238E27FC236}">
                    <a16:creationId xmlns:a16="http://schemas.microsoft.com/office/drawing/2014/main" id="{7CBD0A0C-B195-B27C-C58B-37F7DBF99B48}"/>
                  </a:ext>
                </a:extLst>
              </p:cNvPr>
              <p:cNvSpPr txBox="1"/>
              <p:nvPr/>
            </p:nvSpPr>
            <p:spPr>
              <a:xfrm>
                <a:off x="1007553" y="5210036"/>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07</a:t>
                </a:r>
              </a:p>
            </p:txBody>
          </p:sp>
          <p:cxnSp>
            <p:nvCxnSpPr>
              <p:cNvPr id="17" name="19 Conector recto">
                <a:extLst>
                  <a:ext uri="{FF2B5EF4-FFF2-40B4-BE49-F238E27FC236}">
                    <a16:creationId xmlns:a16="http://schemas.microsoft.com/office/drawing/2014/main" id="{615D44B3-9BEA-7794-D7EA-30B01F32B903}"/>
                  </a:ext>
                </a:extLst>
              </p:cNvPr>
              <p:cNvCxnSpPr/>
              <p:nvPr/>
            </p:nvCxnSpPr>
            <p:spPr>
              <a:xfrm>
                <a:off x="2458087" y="4969499"/>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19 Conector recto">
                <a:extLst>
                  <a:ext uri="{FF2B5EF4-FFF2-40B4-BE49-F238E27FC236}">
                    <a16:creationId xmlns:a16="http://schemas.microsoft.com/office/drawing/2014/main" id="{0629B8A0-5716-18D0-03F1-57E242AAF7E9}"/>
                  </a:ext>
                </a:extLst>
              </p:cNvPr>
              <p:cNvCxnSpPr/>
              <p:nvPr/>
            </p:nvCxnSpPr>
            <p:spPr>
              <a:xfrm>
                <a:off x="2458087" y="5456929"/>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9572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97E804A0-A9B6-4392-AE1C-7179CCBC7E7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4" progId="TCLayout.ActiveDocument.1">
                  <p:embed/>
                </p:oleObj>
              </mc:Choice>
              <mc:Fallback>
                <p:oleObj name="Diapositiva de think-cell" r:id="rId3" imgW="395" imgH="394" progId="TCLayout.ActiveDocument.1">
                  <p:embed/>
                  <p:pic>
                    <p:nvPicPr>
                      <p:cNvPr id="2" name="Objeto 1" hidden="1">
                        <a:extLst>
                          <a:ext uri="{FF2B5EF4-FFF2-40B4-BE49-F238E27FC236}">
                            <a16:creationId xmlns:a16="http://schemas.microsoft.com/office/drawing/2014/main" id="{97E804A0-A9B6-4392-AE1C-7179CCBC7E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id="{B7A62177-EBE6-4352-9A1D-498C9E86E914}"/>
              </a:ext>
            </a:extLst>
          </p:cNvPr>
          <p:cNvSpPr>
            <a:spLocks noGrp="1"/>
          </p:cNvSpPr>
          <p:nvPr>
            <p:ph type="title"/>
          </p:nvPr>
        </p:nvSpPr>
        <p:spPr/>
        <p:txBody>
          <a:bodyPr>
            <a:normAutofit/>
          </a:bodyPr>
          <a:lstStyle/>
          <a:p>
            <a:r>
              <a:rPr lang="es-ES" sz="2400" dirty="0">
                <a:cs typeface="Arial" panose="020B0604020202020204" pitchFamily="34" charset="0"/>
              </a:rPr>
              <a:t>Visión General - Introducción</a:t>
            </a:r>
          </a:p>
        </p:txBody>
      </p:sp>
      <p:sp>
        <p:nvSpPr>
          <p:cNvPr id="5" name="Rectangle 50"/>
          <p:cNvSpPr>
            <a:spLocks noChangeArrowheads="1"/>
          </p:cNvSpPr>
          <p:nvPr/>
        </p:nvSpPr>
        <p:spPr bwMode="auto">
          <a:xfrm>
            <a:off x="2959100" y="2955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a:ln>
                  <a:noFill/>
                </a:ln>
                <a:solidFill>
                  <a:srgbClr val="1F497D"/>
                </a:solidFill>
                <a:effectLst/>
                <a:latin typeface="Calibri" pitchFamily="34" charset="0"/>
                <a:cs typeface="Calibri" pitchFamily="34" charset="0"/>
              </a:rPr>
              <a:t> </a:t>
            </a:r>
            <a:endParaRPr kumimoji="0" lang="es-E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a:ln>
                  <a:noFill/>
                </a:ln>
                <a:solidFill>
                  <a:srgbClr val="1F497D"/>
                </a:solidFill>
                <a:effectLst/>
                <a:latin typeface="Calibri" pitchFamily="34" charset="0"/>
                <a:cs typeface="Calibri" pitchFamily="34" charset="0"/>
              </a:rPr>
              <a:t> </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27" name="21 Rectángulo">
            <a:extLst>
              <a:ext uri="{FF2B5EF4-FFF2-40B4-BE49-F238E27FC236}">
                <a16:creationId xmlns:a16="http://schemas.microsoft.com/office/drawing/2014/main" id="{7358C948-FD5D-4090-B980-05CFACB5DC70}"/>
              </a:ext>
            </a:extLst>
          </p:cNvPr>
          <p:cNvSpPr/>
          <p:nvPr/>
        </p:nvSpPr>
        <p:spPr>
          <a:xfrm>
            <a:off x="608184" y="1268760"/>
            <a:ext cx="7768021" cy="5078313"/>
          </a:xfrm>
          <a:prstGeom prst="rect">
            <a:avLst/>
          </a:prstGeom>
        </p:spPr>
        <p:txBody>
          <a:bodyPr wrap="square">
            <a:spAutoFit/>
          </a:bodyPr>
          <a:lstStyle/>
          <a:p>
            <a:pPr algn="just"/>
            <a:r>
              <a:rPr lang="es-ES" sz="1800" i="0" dirty="0"/>
              <a:t>Dentro de la actual Siste</a:t>
            </a:r>
            <a:r>
              <a:rPr lang="es-ES" dirty="0"/>
              <a:t>ma de Archivo (</a:t>
            </a:r>
            <a:r>
              <a:rPr lang="es-ES" dirty="0" err="1"/>
              <a:t>SArch</a:t>
            </a:r>
            <a:r>
              <a:rPr lang="es-ES" dirty="0"/>
              <a:t>) se ha implementado un nuevo módulo que </a:t>
            </a:r>
            <a:r>
              <a:rPr lang="es-ES" sz="1800" i="0" dirty="0"/>
              <a:t>permitirá</a:t>
            </a:r>
            <a:r>
              <a:rPr lang="es-ES" i="0" dirty="0">
                <a:solidFill>
                  <a:srgbClr val="074E8E"/>
                </a:solidFill>
                <a:cs typeface="Times New Roman" panose="02020603050405020304" pitchFamily="18" charset="0"/>
              </a:rPr>
              <a:t> </a:t>
            </a:r>
            <a:r>
              <a:rPr lang="es-ES" dirty="0"/>
              <a:t>la </a:t>
            </a:r>
            <a:r>
              <a:rPr lang="es-ES" b="1" dirty="0"/>
              <a:t>Gestión Sistematizada y Digitalizada de los Efectos Judiciales, Depósitos y Piezas de Convicción</a:t>
            </a:r>
            <a:r>
              <a:rPr lang="es-ES" dirty="0"/>
              <a:t>.</a:t>
            </a:r>
          </a:p>
          <a:p>
            <a:endParaRPr lang="es-ES" dirty="0"/>
          </a:p>
          <a:p>
            <a:r>
              <a:rPr lang="es-ES" b="1" dirty="0"/>
              <a:t>Objetivos Principales:</a:t>
            </a:r>
          </a:p>
          <a:p>
            <a:endParaRPr lang="es-ES" dirty="0"/>
          </a:p>
          <a:p>
            <a:pPr marL="285750" indent="-285750" algn="just">
              <a:buFont typeface="Wingdings" panose="05000000000000000000" pitchFamily="2" charset="2"/>
              <a:buChar char="Ø"/>
            </a:pPr>
            <a:r>
              <a:rPr lang="es-ES" dirty="0"/>
              <a:t>Garantizar el correcto tratamiento de los efectos judiciales en todos los órganos judiciales, sean los depósitos internos o externos.</a:t>
            </a:r>
          </a:p>
          <a:p>
            <a:pPr algn="just"/>
            <a:endParaRPr lang="es-ES" dirty="0"/>
          </a:p>
          <a:p>
            <a:pPr marL="285750" indent="-285750" algn="just">
              <a:buFont typeface="Wingdings" panose="05000000000000000000" pitchFamily="2" charset="2"/>
              <a:buChar char="Ø"/>
            </a:pPr>
            <a:r>
              <a:rPr lang="es-ES" dirty="0"/>
              <a:t>Mejorar el control, organización y gestión de los efectos judiciales.</a:t>
            </a:r>
          </a:p>
          <a:p>
            <a:pPr algn="just"/>
            <a:endParaRPr lang="es-ES" dirty="0"/>
          </a:p>
          <a:p>
            <a:pPr marL="285750" indent="-285750" algn="just">
              <a:buFont typeface="Wingdings" panose="05000000000000000000" pitchFamily="2" charset="2"/>
              <a:buChar char="Ø"/>
            </a:pPr>
            <a:r>
              <a:rPr lang="es-ES" dirty="0"/>
              <a:t>Garantizar el correcto funcionamiento y la seguridad de los depósitos de los partidos judiciales.</a:t>
            </a:r>
          </a:p>
          <a:p>
            <a:pPr algn="just"/>
            <a:endParaRPr lang="es-ES" dirty="0"/>
          </a:p>
          <a:p>
            <a:pPr marL="285750" indent="-285750" algn="just">
              <a:buFont typeface="Wingdings" panose="05000000000000000000" pitchFamily="2" charset="2"/>
              <a:buChar char="Ø"/>
            </a:pPr>
            <a:r>
              <a:rPr lang="es-ES" dirty="0"/>
              <a:t>Asegurar que todos los depósitos y efectos judiciales de la Administración de Justicia cuenten con espacios e instalaciones óptimas.</a:t>
            </a:r>
          </a:p>
          <a:p>
            <a:endParaRPr lang="es-ES"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14823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3">
            <a:extLst>
              <a:ext uri="{FF2B5EF4-FFF2-40B4-BE49-F238E27FC236}">
                <a16:creationId xmlns:a16="http://schemas.microsoft.com/office/drawing/2014/main" id="{02E60F44-E260-42D9-B12D-63272AE6C749}"/>
              </a:ext>
            </a:extLst>
          </p:cNvPr>
          <p:cNvSpPr>
            <a:spLocks noGrp="1"/>
          </p:cNvSpPr>
          <p:nvPr>
            <p:ph type="title"/>
          </p:nvPr>
        </p:nvSpPr>
        <p:spPr>
          <a:xfrm>
            <a:off x="59634" y="-274036"/>
            <a:ext cx="8865122" cy="1143000"/>
          </a:xfrm>
        </p:spPr>
        <p:txBody>
          <a:bodyPr>
            <a:normAutofit/>
          </a:bodyPr>
          <a:lstStyle/>
          <a:p>
            <a:r>
              <a:rPr lang="es-ES" sz="2400" dirty="0"/>
              <a:t>Cambio de Órgano/Procedimiento </a:t>
            </a:r>
          </a:p>
        </p:txBody>
      </p:sp>
      <p:sp>
        <p:nvSpPr>
          <p:cNvPr id="3" name="CuadroTexto 2">
            <a:extLst>
              <a:ext uri="{FF2B5EF4-FFF2-40B4-BE49-F238E27FC236}">
                <a16:creationId xmlns:a16="http://schemas.microsoft.com/office/drawing/2014/main" id="{0FAEE032-3E56-4CA2-817B-31F4598FC77F}"/>
              </a:ext>
            </a:extLst>
          </p:cNvPr>
          <p:cNvSpPr txBox="1"/>
          <p:nvPr/>
        </p:nvSpPr>
        <p:spPr>
          <a:xfrm>
            <a:off x="264298" y="1772816"/>
            <a:ext cx="3778342" cy="276999"/>
          </a:xfrm>
          <a:prstGeom prst="rect">
            <a:avLst/>
          </a:prstGeom>
          <a:noFill/>
        </p:spPr>
        <p:txBody>
          <a:bodyPr wrap="none" rtlCol="0">
            <a:spAutoFit/>
          </a:bodyPr>
          <a:lstStyle>
            <a:defPPr>
              <a:defRPr lang="es-ES"/>
            </a:defPPr>
            <a:lvl1pPr>
              <a:defRPr sz="1200" b="1">
                <a:solidFill>
                  <a:schemeClr val="bg2">
                    <a:lumMod val="75000"/>
                  </a:schemeClr>
                </a:solidFill>
              </a:defRPr>
            </a:lvl1pPr>
          </a:lstStyle>
          <a:p>
            <a:r>
              <a:rPr lang="es-ES" dirty="0"/>
              <a:t>ADMINISTRAR / CAMBIO DE ÓRGANO/PROCEDIMIENTO</a:t>
            </a:r>
          </a:p>
        </p:txBody>
      </p:sp>
      <p:sp>
        <p:nvSpPr>
          <p:cNvPr id="8" name="Rectángulo 7">
            <a:extLst>
              <a:ext uri="{FF2B5EF4-FFF2-40B4-BE49-F238E27FC236}">
                <a16:creationId xmlns:a16="http://schemas.microsoft.com/office/drawing/2014/main" id="{C5EA9E5B-AA89-48EE-BFB7-06E96AA929C5}"/>
              </a:ext>
            </a:extLst>
          </p:cNvPr>
          <p:cNvSpPr/>
          <p:nvPr/>
        </p:nvSpPr>
        <p:spPr>
          <a:xfrm>
            <a:off x="5436250" y="1772816"/>
            <a:ext cx="3570422" cy="1143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En primer lugar, se seleccionará el órgano de origen y en el siguiente desplegable se deberá seleccionar entre los procedimientos existentes para el Órgano Judicial seleccionado en el campo anterior.</a:t>
            </a:r>
          </a:p>
          <a:p>
            <a:pPr marL="171450" indent="-171450" algn="just">
              <a:buFont typeface="Wingdings" panose="05000000000000000000" pitchFamily="2" charset="2"/>
              <a:buChar char="ü"/>
            </a:pPr>
            <a:r>
              <a:rPr lang="es-ES" sz="1000" dirty="0">
                <a:solidFill>
                  <a:srgbClr val="000000"/>
                </a:solidFill>
              </a:rPr>
              <a:t>Se pulsa en “Buscar”.</a:t>
            </a:r>
          </a:p>
        </p:txBody>
      </p:sp>
      <p:sp>
        <p:nvSpPr>
          <p:cNvPr id="9" name="Elipse 8">
            <a:extLst>
              <a:ext uri="{FF2B5EF4-FFF2-40B4-BE49-F238E27FC236}">
                <a16:creationId xmlns:a16="http://schemas.microsoft.com/office/drawing/2014/main" id="{59D6A1F0-14C3-405E-AC9E-1B361B3B74D9}"/>
              </a:ext>
            </a:extLst>
          </p:cNvPr>
          <p:cNvSpPr/>
          <p:nvPr/>
        </p:nvSpPr>
        <p:spPr>
          <a:xfrm>
            <a:off x="5508104" y="1819004"/>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cxnSp>
        <p:nvCxnSpPr>
          <p:cNvPr id="14" name="Conector recto de flecha 13">
            <a:extLst>
              <a:ext uri="{FF2B5EF4-FFF2-40B4-BE49-F238E27FC236}">
                <a16:creationId xmlns:a16="http://schemas.microsoft.com/office/drawing/2014/main" id="{F4C87E82-A311-4859-8599-B2664CFD8424}"/>
              </a:ext>
            </a:extLst>
          </p:cNvPr>
          <p:cNvCxnSpPr>
            <a:cxnSpLocks/>
          </p:cNvCxnSpPr>
          <p:nvPr/>
        </p:nvCxnSpPr>
        <p:spPr>
          <a:xfrm>
            <a:off x="2597392" y="2800074"/>
            <a:ext cx="0" cy="268886"/>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pic>
        <p:nvPicPr>
          <p:cNvPr id="6" name="Imagen 5">
            <a:extLst>
              <a:ext uri="{FF2B5EF4-FFF2-40B4-BE49-F238E27FC236}">
                <a16:creationId xmlns:a16="http://schemas.microsoft.com/office/drawing/2014/main" id="{EC427099-C3F3-C0EA-2F5D-51B00E1791F6}"/>
              </a:ext>
            </a:extLst>
          </p:cNvPr>
          <p:cNvPicPr>
            <a:picLocks noChangeAspect="1"/>
          </p:cNvPicPr>
          <p:nvPr/>
        </p:nvPicPr>
        <p:blipFill>
          <a:blip r:embed="rId2"/>
          <a:stretch>
            <a:fillRect/>
          </a:stretch>
        </p:blipFill>
        <p:spPr>
          <a:xfrm>
            <a:off x="323850" y="2060848"/>
            <a:ext cx="4752975" cy="781074"/>
          </a:xfrm>
          <a:prstGeom prst="rect">
            <a:avLst/>
          </a:prstGeom>
        </p:spPr>
      </p:pic>
      <p:sp>
        <p:nvSpPr>
          <p:cNvPr id="7" name="CuadroTexto 6">
            <a:extLst>
              <a:ext uri="{FF2B5EF4-FFF2-40B4-BE49-F238E27FC236}">
                <a16:creationId xmlns:a16="http://schemas.microsoft.com/office/drawing/2014/main" id="{ED02B367-8453-A04C-FB82-491F17A9FB46}"/>
              </a:ext>
            </a:extLst>
          </p:cNvPr>
          <p:cNvSpPr txBox="1"/>
          <p:nvPr/>
        </p:nvSpPr>
        <p:spPr>
          <a:xfrm>
            <a:off x="272480" y="766835"/>
            <a:ext cx="8657148" cy="954107"/>
          </a:xfrm>
          <a:prstGeom prst="rect">
            <a:avLst/>
          </a:prstGeom>
          <a:noFill/>
        </p:spPr>
        <p:txBody>
          <a:bodyPr wrap="square" rtlCol="0">
            <a:spAutoFit/>
          </a:bodyPr>
          <a:lstStyle/>
          <a:p>
            <a:r>
              <a:rPr lang="es-ES" sz="1400" dirty="0"/>
              <a:t>Mediante esta funcionalidad se permitirá  cambiar una pieza/objeto/otras piezas/efectos de un órgano judicial a otro y/o en un procedimiento judicial a otro.</a:t>
            </a:r>
          </a:p>
          <a:p>
            <a:r>
              <a:rPr lang="es-ES" sz="1400" dirty="0"/>
              <a:t>El cambio se podrá realizar siempre y cuando la pieza/objeto/otras piezas/efectos no estén en estado CREADA ni BAJA, y la caja no se encuentre en estado ABIERTA o VACÍA.</a:t>
            </a:r>
          </a:p>
        </p:txBody>
      </p:sp>
      <p:grpSp>
        <p:nvGrpSpPr>
          <p:cNvPr id="18" name="Grupo 17">
            <a:extLst>
              <a:ext uri="{FF2B5EF4-FFF2-40B4-BE49-F238E27FC236}">
                <a16:creationId xmlns:a16="http://schemas.microsoft.com/office/drawing/2014/main" id="{245217CD-221F-4562-F53D-C7691E44158D}"/>
              </a:ext>
            </a:extLst>
          </p:cNvPr>
          <p:cNvGrpSpPr/>
          <p:nvPr/>
        </p:nvGrpSpPr>
        <p:grpSpPr>
          <a:xfrm>
            <a:off x="3896924" y="1715135"/>
            <a:ext cx="994910" cy="640875"/>
            <a:chOff x="4269299" y="3455748"/>
            <a:chExt cx="994910" cy="640875"/>
          </a:xfrm>
        </p:grpSpPr>
        <p:pic>
          <p:nvPicPr>
            <p:cNvPr id="20" name="Gráfico 19" descr="Hombre">
              <a:extLst>
                <a:ext uri="{FF2B5EF4-FFF2-40B4-BE49-F238E27FC236}">
                  <a16:creationId xmlns:a16="http://schemas.microsoft.com/office/drawing/2014/main" id="{EE953E33-B480-1F0C-1EF0-167682FDD2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2122" y="3455748"/>
              <a:ext cx="405874" cy="428409"/>
            </a:xfrm>
            <a:prstGeom prst="rect">
              <a:avLst/>
            </a:prstGeom>
          </p:spPr>
        </p:pic>
        <p:sp>
          <p:nvSpPr>
            <p:cNvPr id="22" name="CuadroTexto 21">
              <a:extLst>
                <a:ext uri="{FF2B5EF4-FFF2-40B4-BE49-F238E27FC236}">
                  <a16:creationId xmlns:a16="http://schemas.microsoft.com/office/drawing/2014/main" id="{7CF8797A-D741-BD5F-0E3D-5C109CB8A3A5}"/>
                </a:ext>
              </a:extLst>
            </p:cNvPr>
            <p:cNvSpPr txBox="1"/>
            <p:nvPr/>
          </p:nvSpPr>
          <p:spPr>
            <a:xfrm>
              <a:off x="4269299" y="3881179"/>
              <a:ext cx="994910" cy="215444"/>
            </a:xfrm>
            <a:prstGeom prst="rect">
              <a:avLst/>
            </a:prstGeom>
            <a:noFill/>
          </p:spPr>
          <p:txBody>
            <a:bodyPr wrap="square" rtlCol="0">
              <a:spAutoFit/>
            </a:bodyPr>
            <a:lstStyle/>
            <a:p>
              <a:r>
                <a:rPr lang="es-ES" sz="800" b="1" dirty="0"/>
                <a:t>Administrador</a:t>
              </a:r>
            </a:p>
          </p:txBody>
        </p:sp>
      </p:grpSp>
      <p:pic>
        <p:nvPicPr>
          <p:cNvPr id="27" name="Imagen 26">
            <a:extLst>
              <a:ext uri="{FF2B5EF4-FFF2-40B4-BE49-F238E27FC236}">
                <a16:creationId xmlns:a16="http://schemas.microsoft.com/office/drawing/2014/main" id="{B983FBD4-E0D8-D200-FA99-EF66B5F9981B}"/>
              </a:ext>
            </a:extLst>
          </p:cNvPr>
          <p:cNvPicPr>
            <a:picLocks noChangeAspect="1"/>
          </p:cNvPicPr>
          <p:nvPr/>
        </p:nvPicPr>
        <p:blipFill>
          <a:blip r:embed="rId5"/>
          <a:stretch>
            <a:fillRect/>
          </a:stretch>
        </p:blipFill>
        <p:spPr>
          <a:xfrm>
            <a:off x="319820" y="3068960"/>
            <a:ext cx="4757005" cy="1454334"/>
          </a:xfrm>
          <a:prstGeom prst="rect">
            <a:avLst/>
          </a:prstGeom>
        </p:spPr>
      </p:pic>
      <p:pic>
        <p:nvPicPr>
          <p:cNvPr id="29" name="Imagen 28">
            <a:extLst>
              <a:ext uri="{FF2B5EF4-FFF2-40B4-BE49-F238E27FC236}">
                <a16:creationId xmlns:a16="http://schemas.microsoft.com/office/drawing/2014/main" id="{DAB2010C-F383-BEA2-E5BB-2DF24E55FF2A}"/>
              </a:ext>
            </a:extLst>
          </p:cNvPr>
          <p:cNvPicPr>
            <a:picLocks noChangeAspect="1"/>
          </p:cNvPicPr>
          <p:nvPr/>
        </p:nvPicPr>
        <p:blipFill>
          <a:blip r:embed="rId6"/>
          <a:stretch>
            <a:fillRect/>
          </a:stretch>
        </p:blipFill>
        <p:spPr>
          <a:xfrm>
            <a:off x="352193" y="4653136"/>
            <a:ext cx="1839172" cy="1509554"/>
          </a:xfrm>
          <a:prstGeom prst="rect">
            <a:avLst/>
          </a:prstGeom>
        </p:spPr>
      </p:pic>
      <p:sp>
        <p:nvSpPr>
          <p:cNvPr id="31" name="Flecha: doblada 30">
            <a:extLst>
              <a:ext uri="{FF2B5EF4-FFF2-40B4-BE49-F238E27FC236}">
                <a16:creationId xmlns:a16="http://schemas.microsoft.com/office/drawing/2014/main" id="{E25CDCC1-0AC0-28DF-231A-2CAD3CEAA92E}"/>
              </a:ext>
            </a:extLst>
          </p:cNvPr>
          <p:cNvSpPr/>
          <p:nvPr/>
        </p:nvSpPr>
        <p:spPr>
          <a:xfrm rot="10800000">
            <a:off x="2396415" y="4437112"/>
            <a:ext cx="230898" cy="360040"/>
          </a:xfrm>
          <a:prstGeom prst="bentArrow">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solidFill>
                <a:schemeClr val="tx1"/>
              </a:solidFill>
            </a:endParaRPr>
          </a:p>
        </p:txBody>
      </p:sp>
      <p:sp>
        <p:nvSpPr>
          <p:cNvPr id="34" name="Rectángulo 33">
            <a:extLst>
              <a:ext uri="{FF2B5EF4-FFF2-40B4-BE49-F238E27FC236}">
                <a16:creationId xmlns:a16="http://schemas.microsoft.com/office/drawing/2014/main" id="{0F84F96D-1964-B432-8414-83ECCA557325}"/>
              </a:ext>
            </a:extLst>
          </p:cNvPr>
          <p:cNvSpPr/>
          <p:nvPr/>
        </p:nvSpPr>
        <p:spPr>
          <a:xfrm>
            <a:off x="5436096" y="3195702"/>
            <a:ext cx="3570422" cy="1143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algn="just"/>
            <a:endParaRPr lang="es-ES" sz="9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Desde la selección anterior se mostrará el listado de las piezas/objetos.</a:t>
            </a:r>
          </a:p>
          <a:p>
            <a:pPr marL="171450" indent="-171450" algn="just">
              <a:buFont typeface="Wingdings" panose="05000000000000000000" pitchFamily="2" charset="2"/>
              <a:buChar char="ü"/>
            </a:pPr>
            <a:r>
              <a:rPr lang="es-ES" sz="1000" dirty="0">
                <a:solidFill>
                  <a:srgbClr val="000000"/>
                </a:solidFill>
              </a:rPr>
              <a:t>Se deberán seleccionar todas las piezas/objetos que se quieran cambiar de órgano y/o procedimiento.</a:t>
            </a:r>
          </a:p>
          <a:p>
            <a:pPr marL="171450" indent="-171450" algn="just">
              <a:buFont typeface="Wingdings" panose="05000000000000000000" pitchFamily="2" charset="2"/>
              <a:buChar char="ü"/>
            </a:pPr>
            <a:r>
              <a:rPr lang="es-ES" sz="1000" dirty="0">
                <a:solidFill>
                  <a:srgbClr val="000000"/>
                </a:solidFill>
              </a:rPr>
              <a:t>Se pulsa en el botón “Cambiar”.</a:t>
            </a:r>
          </a:p>
        </p:txBody>
      </p:sp>
      <p:sp>
        <p:nvSpPr>
          <p:cNvPr id="35" name="Elipse 34">
            <a:extLst>
              <a:ext uri="{FF2B5EF4-FFF2-40B4-BE49-F238E27FC236}">
                <a16:creationId xmlns:a16="http://schemas.microsoft.com/office/drawing/2014/main" id="{5F6EDB02-456A-FD45-B080-27139F78B3BC}"/>
              </a:ext>
            </a:extLst>
          </p:cNvPr>
          <p:cNvSpPr/>
          <p:nvPr/>
        </p:nvSpPr>
        <p:spPr>
          <a:xfrm>
            <a:off x="5508104" y="3220408"/>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sp>
        <p:nvSpPr>
          <p:cNvPr id="36" name="Rectángulo 35">
            <a:extLst>
              <a:ext uri="{FF2B5EF4-FFF2-40B4-BE49-F238E27FC236}">
                <a16:creationId xmlns:a16="http://schemas.microsoft.com/office/drawing/2014/main" id="{35F6705D-33DE-0F6C-10B5-091539B4896A}"/>
              </a:ext>
            </a:extLst>
          </p:cNvPr>
          <p:cNvSpPr/>
          <p:nvPr/>
        </p:nvSpPr>
        <p:spPr>
          <a:xfrm>
            <a:off x="5436096" y="4762893"/>
            <a:ext cx="3570422" cy="139979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Se mostrará una pantalla emergente con los campos órgano y procedimiento de origen cumplimentados.</a:t>
            </a:r>
          </a:p>
          <a:p>
            <a:pPr marL="171450" indent="-171450" algn="just">
              <a:buFont typeface="Wingdings" panose="05000000000000000000" pitchFamily="2" charset="2"/>
              <a:buChar char="ü"/>
            </a:pPr>
            <a:r>
              <a:rPr lang="es-ES" sz="1000" dirty="0">
                <a:solidFill>
                  <a:srgbClr val="000000"/>
                </a:solidFill>
              </a:rPr>
              <a:t>Se selecciona el órgano (</a:t>
            </a:r>
            <a:r>
              <a:rPr lang="es-ES" sz="1000" dirty="0" err="1">
                <a:solidFill>
                  <a:srgbClr val="000000"/>
                </a:solidFill>
              </a:rPr>
              <a:t>org</a:t>
            </a:r>
            <a:r>
              <a:rPr lang="es-ES" sz="1000" dirty="0">
                <a:solidFill>
                  <a:srgbClr val="000000"/>
                </a:solidFill>
              </a:rPr>
              <a:t>. </a:t>
            </a:r>
            <a:r>
              <a:rPr lang="es-ES" sz="1000" dirty="0" err="1">
                <a:solidFill>
                  <a:srgbClr val="000000"/>
                </a:solidFill>
              </a:rPr>
              <a:t>Jud</a:t>
            </a:r>
            <a:r>
              <a:rPr lang="es-ES" sz="1000" dirty="0">
                <a:solidFill>
                  <a:srgbClr val="000000"/>
                </a:solidFill>
              </a:rPr>
              <a:t>. pertenecientes a la sede del usuario) y procedimiento de destino (procedimientos en función de la selección anterior) del desplegable.</a:t>
            </a:r>
          </a:p>
          <a:p>
            <a:pPr marL="171450" indent="-171450" algn="just">
              <a:buFont typeface="Wingdings" panose="05000000000000000000" pitchFamily="2" charset="2"/>
              <a:buChar char="ü"/>
            </a:pPr>
            <a:r>
              <a:rPr lang="es-ES" sz="1000" dirty="0">
                <a:solidFill>
                  <a:srgbClr val="000000"/>
                </a:solidFill>
              </a:rPr>
              <a:t>Al pulsar en “Guardar” se grabarán los nuevos datos del órgano y/o procedimiento para la pieza/objeto.</a:t>
            </a:r>
          </a:p>
        </p:txBody>
      </p:sp>
      <p:sp>
        <p:nvSpPr>
          <p:cNvPr id="37" name="Elipse 36">
            <a:extLst>
              <a:ext uri="{FF2B5EF4-FFF2-40B4-BE49-F238E27FC236}">
                <a16:creationId xmlns:a16="http://schemas.microsoft.com/office/drawing/2014/main" id="{67D8A495-E709-216C-FDA6-AEA3A0AE4487}"/>
              </a:ext>
            </a:extLst>
          </p:cNvPr>
          <p:cNvSpPr/>
          <p:nvPr/>
        </p:nvSpPr>
        <p:spPr>
          <a:xfrm>
            <a:off x="5508104" y="4787600"/>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spTree>
    <p:extLst>
      <p:ext uri="{BB962C8B-B14F-4D97-AF65-F5344CB8AC3E}">
        <p14:creationId xmlns:p14="http://schemas.microsoft.com/office/powerpoint/2010/main" val="2690585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texto">
            <a:extLst>
              <a:ext uri="{FF2B5EF4-FFF2-40B4-BE49-F238E27FC236}">
                <a16:creationId xmlns:a16="http://schemas.microsoft.com/office/drawing/2014/main" id="{C9F6FE61-BC91-E9EF-D80C-25BF9B60FD58}"/>
              </a:ext>
            </a:extLst>
          </p:cNvPr>
          <p:cNvSpPr txBox="1">
            <a:spLocks/>
          </p:cNvSpPr>
          <p:nvPr/>
        </p:nvSpPr>
        <p:spPr>
          <a:xfrm>
            <a:off x="467544" y="840104"/>
            <a:ext cx="3031331" cy="319191"/>
          </a:xfrm>
          <a:prstGeom prst="rect">
            <a:avLst/>
          </a:prstGeom>
        </p:spPr>
        <p:txBody>
          <a:bodyPr vert="horz" lIns="91440" tIns="45720" rIns="91440" bIns="45720"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200"/>
              </a:spcBef>
              <a:buClr>
                <a:schemeClr val="accent3"/>
              </a:buClr>
              <a:buSzPct val="150000"/>
            </a:pPr>
            <a:r>
              <a:rPr lang="es-ES" sz="5400" b="1" dirty="0">
                <a:latin typeface="Calibri" panose="020F0502020204030204" pitchFamily="34" charset="0"/>
                <a:cs typeface="Calibri" panose="020F0502020204030204" pitchFamily="34" charset="0"/>
              </a:rPr>
              <a:t>ÍNDICE</a:t>
            </a:r>
          </a:p>
        </p:txBody>
      </p:sp>
      <p:grpSp>
        <p:nvGrpSpPr>
          <p:cNvPr id="20" name="Grupo 19">
            <a:extLst>
              <a:ext uri="{FF2B5EF4-FFF2-40B4-BE49-F238E27FC236}">
                <a16:creationId xmlns:a16="http://schemas.microsoft.com/office/drawing/2014/main" id="{8F64BBD9-5802-CA61-D5D7-D6CD548DFA8D}"/>
              </a:ext>
            </a:extLst>
          </p:cNvPr>
          <p:cNvGrpSpPr/>
          <p:nvPr/>
        </p:nvGrpSpPr>
        <p:grpSpPr>
          <a:xfrm>
            <a:off x="179512" y="1916832"/>
            <a:ext cx="8941341" cy="3620807"/>
            <a:chOff x="1004270" y="2112449"/>
            <a:chExt cx="8941341" cy="3620807"/>
          </a:xfrm>
        </p:grpSpPr>
        <p:sp>
          <p:nvSpPr>
            <p:cNvPr id="13" name="17 CuadroTexto">
              <a:extLst>
                <a:ext uri="{FF2B5EF4-FFF2-40B4-BE49-F238E27FC236}">
                  <a16:creationId xmlns:a16="http://schemas.microsoft.com/office/drawing/2014/main" id="{8419C29C-00D1-D543-B31A-1CF086BD9E58}"/>
                </a:ext>
              </a:extLst>
            </p:cNvPr>
            <p:cNvSpPr txBox="1"/>
            <p:nvPr/>
          </p:nvSpPr>
          <p:spPr>
            <a:xfrm>
              <a:off x="1004270" y="4152472"/>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05</a:t>
              </a:r>
            </a:p>
          </p:txBody>
        </p:sp>
        <p:sp>
          <p:nvSpPr>
            <p:cNvPr id="15" name="16 CuadroTexto">
              <a:extLst>
                <a:ext uri="{FF2B5EF4-FFF2-40B4-BE49-F238E27FC236}">
                  <a16:creationId xmlns:a16="http://schemas.microsoft.com/office/drawing/2014/main" id="{B1BD2225-B801-D783-53F8-F5AB9802DDA9}"/>
                </a:ext>
              </a:extLst>
            </p:cNvPr>
            <p:cNvSpPr txBox="1"/>
            <p:nvPr/>
          </p:nvSpPr>
          <p:spPr>
            <a:xfrm>
              <a:off x="1004784" y="4700185"/>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06</a:t>
              </a:r>
            </a:p>
          </p:txBody>
        </p:sp>
        <p:grpSp>
          <p:nvGrpSpPr>
            <p:cNvPr id="19" name="Grupo 18">
              <a:extLst>
                <a:ext uri="{FF2B5EF4-FFF2-40B4-BE49-F238E27FC236}">
                  <a16:creationId xmlns:a16="http://schemas.microsoft.com/office/drawing/2014/main" id="{96889344-939A-AA1F-CB0A-96320FBEEAD1}"/>
                </a:ext>
              </a:extLst>
            </p:cNvPr>
            <p:cNvGrpSpPr/>
            <p:nvPr/>
          </p:nvGrpSpPr>
          <p:grpSpPr>
            <a:xfrm>
              <a:off x="1007553" y="2112449"/>
              <a:ext cx="8938058" cy="3620807"/>
              <a:chOff x="1007553" y="2112449"/>
              <a:chExt cx="8938058" cy="3620807"/>
            </a:xfrm>
          </p:grpSpPr>
          <p:sp>
            <p:nvSpPr>
              <p:cNvPr id="2" name="5 Marcador de texto">
                <a:extLst>
                  <a:ext uri="{FF2B5EF4-FFF2-40B4-BE49-F238E27FC236}">
                    <a16:creationId xmlns:a16="http://schemas.microsoft.com/office/drawing/2014/main" id="{FB1829FB-8A5A-000A-6E01-5F0224322D6B}"/>
                  </a:ext>
                </a:extLst>
              </p:cNvPr>
              <p:cNvSpPr txBox="1">
                <a:spLocks/>
              </p:cNvSpPr>
              <p:nvPr/>
            </p:nvSpPr>
            <p:spPr>
              <a:xfrm>
                <a:off x="2602103" y="2136242"/>
                <a:ext cx="7343508" cy="3597013"/>
              </a:xfrm>
              <a:prstGeom prst="rect">
                <a:avLst/>
              </a:prstGeom>
            </p:spPr>
            <p:txBody>
              <a:bodyPr vert="horz" lIns="91440" tIns="45720" rIns="91440" bIns="45720"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Visión General</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Parametrización</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Alta/Archivado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Préstamo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Devolución</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Cambio</a:t>
                </a:r>
                <a:r>
                  <a:rPr lang="es-ES" sz="2400" b="1" dirty="0">
                    <a:solidFill>
                      <a:schemeClr val="bg2">
                        <a:lumMod val="25000"/>
                      </a:schemeClr>
                    </a:solidFill>
                    <a:latin typeface="Calibri" panose="020F0502020204030204" pitchFamily="34" charset="0"/>
                    <a:cs typeface="Calibri" panose="020F0502020204030204" pitchFamily="34" charset="0"/>
                  </a:rPr>
                  <a:t> </a:t>
                </a:r>
                <a:r>
                  <a:rPr lang="es-ES" sz="2400" b="1" dirty="0">
                    <a:solidFill>
                      <a:schemeClr val="bg1">
                        <a:lumMod val="65000"/>
                      </a:schemeClr>
                    </a:solidFill>
                    <a:latin typeface="Calibri" panose="020F0502020204030204" pitchFamily="34" charset="0"/>
                    <a:cs typeface="Calibri" panose="020F0502020204030204" pitchFamily="34" charset="0"/>
                  </a:rPr>
                  <a:t>de Órgano/Procedimiento</a:t>
                </a:r>
              </a:p>
              <a:p>
                <a:pPr lvl="1">
                  <a:spcBef>
                    <a:spcPts val="1200"/>
                  </a:spcBef>
                  <a:buClr>
                    <a:schemeClr val="accent3"/>
                  </a:buClr>
                  <a:buSzPct val="150000"/>
                </a:pPr>
                <a:r>
                  <a:rPr lang="es-ES" sz="2400" b="1" dirty="0">
                    <a:solidFill>
                      <a:schemeClr val="bg2">
                        <a:lumMod val="25000"/>
                      </a:schemeClr>
                    </a:solidFill>
                    <a:latin typeface="Calibri" panose="020F0502020204030204" pitchFamily="34" charset="0"/>
                    <a:cs typeface="Calibri" panose="020F0502020204030204" pitchFamily="34" charset="0"/>
                  </a:rPr>
                  <a:t>Baja de Piezas  / Registro de Otras Piezas / Otros Efectos</a:t>
                </a:r>
              </a:p>
              <a:p>
                <a:pPr lvl="1">
                  <a:spcBef>
                    <a:spcPts val="1200"/>
                  </a:spcBef>
                  <a:buClr>
                    <a:schemeClr val="accent3"/>
                  </a:buClr>
                  <a:buSzPct val="150000"/>
                </a:pPr>
                <a:endParaRPr lang="es-ES" sz="2400" b="1" dirty="0">
                  <a:solidFill>
                    <a:schemeClr val="tx2"/>
                  </a:solidFill>
                  <a:latin typeface="Calibri" panose="020F0502020204030204" pitchFamily="34" charset="0"/>
                  <a:cs typeface="Calibri" panose="020F0502020204030204" pitchFamily="34" charset="0"/>
                </a:endParaRPr>
              </a:p>
            </p:txBody>
          </p:sp>
          <p:cxnSp>
            <p:nvCxnSpPr>
              <p:cNvPr id="3" name="15 Conector recto">
                <a:extLst>
                  <a:ext uri="{FF2B5EF4-FFF2-40B4-BE49-F238E27FC236}">
                    <a16:creationId xmlns:a16="http://schemas.microsoft.com/office/drawing/2014/main" id="{2BCD4F9E-1DCB-0210-8B13-89E6A4D4E602}"/>
                  </a:ext>
                </a:extLst>
              </p:cNvPr>
              <p:cNvCxnSpPr>
                <a:cxnSpLocks/>
              </p:cNvCxnSpPr>
              <p:nvPr/>
            </p:nvCxnSpPr>
            <p:spPr>
              <a:xfrm>
                <a:off x="2526195" y="2112449"/>
                <a:ext cx="23146" cy="34081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16 CuadroTexto">
                <a:extLst>
                  <a:ext uri="{FF2B5EF4-FFF2-40B4-BE49-F238E27FC236}">
                    <a16:creationId xmlns:a16="http://schemas.microsoft.com/office/drawing/2014/main" id="{E15DF7F8-020A-F9E2-8FF2-DC62EB32CCC0}"/>
                  </a:ext>
                </a:extLst>
              </p:cNvPr>
              <p:cNvSpPr txBox="1"/>
              <p:nvPr/>
            </p:nvSpPr>
            <p:spPr>
              <a:xfrm>
                <a:off x="1017934" y="2131825"/>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01</a:t>
                </a:r>
              </a:p>
            </p:txBody>
          </p:sp>
          <p:sp>
            <p:nvSpPr>
              <p:cNvPr id="5" name="17 CuadroTexto">
                <a:extLst>
                  <a:ext uri="{FF2B5EF4-FFF2-40B4-BE49-F238E27FC236}">
                    <a16:creationId xmlns:a16="http://schemas.microsoft.com/office/drawing/2014/main" id="{F6B28BBF-7676-2D9D-447F-1E4117AF44A5}"/>
                  </a:ext>
                </a:extLst>
              </p:cNvPr>
              <p:cNvSpPr txBox="1"/>
              <p:nvPr/>
            </p:nvSpPr>
            <p:spPr>
              <a:xfrm>
                <a:off x="1017934" y="2631354"/>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02</a:t>
                </a:r>
              </a:p>
            </p:txBody>
          </p:sp>
          <p:cxnSp>
            <p:nvCxnSpPr>
              <p:cNvPr id="6" name="3 Conector recto">
                <a:extLst>
                  <a:ext uri="{FF2B5EF4-FFF2-40B4-BE49-F238E27FC236}">
                    <a16:creationId xmlns:a16="http://schemas.microsoft.com/office/drawing/2014/main" id="{9DDFDD3B-FA9E-A1CA-F119-4A39AB673793}"/>
                  </a:ext>
                </a:extLst>
              </p:cNvPr>
              <p:cNvCxnSpPr/>
              <p:nvPr/>
            </p:nvCxnSpPr>
            <p:spPr>
              <a:xfrm>
                <a:off x="2434941" y="237404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19 Conector recto">
                <a:extLst>
                  <a:ext uri="{FF2B5EF4-FFF2-40B4-BE49-F238E27FC236}">
                    <a16:creationId xmlns:a16="http://schemas.microsoft.com/office/drawing/2014/main" id="{E8A0BE04-2A6F-D8F9-C636-1F55611A4D41}"/>
                  </a:ext>
                </a:extLst>
              </p:cNvPr>
              <p:cNvCxnSpPr/>
              <p:nvPr/>
            </p:nvCxnSpPr>
            <p:spPr>
              <a:xfrm>
                <a:off x="2434941" y="2885357"/>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17 CuadroTexto">
                <a:extLst>
                  <a:ext uri="{FF2B5EF4-FFF2-40B4-BE49-F238E27FC236}">
                    <a16:creationId xmlns:a16="http://schemas.microsoft.com/office/drawing/2014/main" id="{40BFD6F9-074C-5861-0051-23F99BBB3E48}"/>
                  </a:ext>
                </a:extLst>
              </p:cNvPr>
              <p:cNvSpPr txBox="1"/>
              <p:nvPr/>
            </p:nvSpPr>
            <p:spPr>
              <a:xfrm>
                <a:off x="1017934" y="3130883"/>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03</a:t>
                </a:r>
              </a:p>
            </p:txBody>
          </p:sp>
          <p:sp>
            <p:nvSpPr>
              <p:cNvPr id="10" name="17 CuadroTexto">
                <a:extLst>
                  <a:ext uri="{FF2B5EF4-FFF2-40B4-BE49-F238E27FC236}">
                    <a16:creationId xmlns:a16="http://schemas.microsoft.com/office/drawing/2014/main" id="{D6AD31D2-AF81-ADD7-7CE5-2B312587ECAF}"/>
                  </a:ext>
                </a:extLst>
              </p:cNvPr>
              <p:cNvSpPr txBox="1"/>
              <p:nvPr/>
            </p:nvSpPr>
            <p:spPr>
              <a:xfrm>
                <a:off x="1017934" y="3646374"/>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04</a:t>
                </a:r>
              </a:p>
            </p:txBody>
          </p:sp>
          <p:cxnSp>
            <p:nvCxnSpPr>
              <p:cNvPr id="11" name="19 Conector recto">
                <a:extLst>
                  <a:ext uri="{FF2B5EF4-FFF2-40B4-BE49-F238E27FC236}">
                    <a16:creationId xmlns:a16="http://schemas.microsoft.com/office/drawing/2014/main" id="{1AA0129C-6FCC-105E-5A0B-F43E78F3408B}"/>
                  </a:ext>
                </a:extLst>
              </p:cNvPr>
              <p:cNvCxnSpPr/>
              <p:nvPr/>
            </p:nvCxnSpPr>
            <p:spPr>
              <a:xfrm>
                <a:off x="2434941" y="3396670"/>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19 Conector recto">
                <a:extLst>
                  <a:ext uri="{FF2B5EF4-FFF2-40B4-BE49-F238E27FC236}">
                    <a16:creationId xmlns:a16="http://schemas.microsoft.com/office/drawing/2014/main" id="{CBF94F15-1689-DE3B-BE16-A47AF05BFBE4}"/>
                  </a:ext>
                </a:extLst>
              </p:cNvPr>
              <p:cNvCxnSpPr/>
              <p:nvPr/>
            </p:nvCxnSpPr>
            <p:spPr>
              <a:xfrm>
                <a:off x="2434941" y="390798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19 Conector recto">
                <a:extLst>
                  <a:ext uri="{FF2B5EF4-FFF2-40B4-BE49-F238E27FC236}">
                    <a16:creationId xmlns:a16="http://schemas.microsoft.com/office/drawing/2014/main" id="{0FE8F722-D5EB-1B81-B293-96470CF684C7}"/>
                  </a:ext>
                </a:extLst>
              </p:cNvPr>
              <p:cNvCxnSpPr/>
              <p:nvPr/>
            </p:nvCxnSpPr>
            <p:spPr>
              <a:xfrm>
                <a:off x="2458087" y="444050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16 CuadroTexto">
                <a:extLst>
                  <a:ext uri="{FF2B5EF4-FFF2-40B4-BE49-F238E27FC236}">
                    <a16:creationId xmlns:a16="http://schemas.microsoft.com/office/drawing/2014/main" id="{7CBD0A0C-B195-B27C-C58B-37F7DBF99B48}"/>
                  </a:ext>
                </a:extLst>
              </p:cNvPr>
              <p:cNvSpPr txBox="1"/>
              <p:nvPr/>
            </p:nvSpPr>
            <p:spPr>
              <a:xfrm>
                <a:off x="1007553" y="5210036"/>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07</a:t>
                </a:r>
              </a:p>
            </p:txBody>
          </p:sp>
          <p:cxnSp>
            <p:nvCxnSpPr>
              <p:cNvPr id="17" name="19 Conector recto">
                <a:extLst>
                  <a:ext uri="{FF2B5EF4-FFF2-40B4-BE49-F238E27FC236}">
                    <a16:creationId xmlns:a16="http://schemas.microsoft.com/office/drawing/2014/main" id="{615D44B3-9BEA-7794-D7EA-30B01F32B903}"/>
                  </a:ext>
                </a:extLst>
              </p:cNvPr>
              <p:cNvCxnSpPr/>
              <p:nvPr/>
            </p:nvCxnSpPr>
            <p:spPr>
              <a:xfrm>
                <a:off x="2458087" y="4969499"/>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19 Conector recto">
                <a:extLst>
                  <a:ext uri="{FF2B5EF4-FFF2-40B4-BE49-F238E27FC236}">
                    <a16:creationId xmlns:a16="http://schemas.microsoft.com/office/drawing/2014/main" id="{0629B8A0-5716-18D0-03F1-57E242AAF7E9}"/>
                  </a:ext>
                </a:extLst>
              </p:cNvPr>
              <p:cNvCxnSpPr/>
              <p:nvPr/>
            </p:nvCxnSpPr>
            <p:spPr>
              <a:xfrm>
                <a:off x="2458087" y="5456929"/>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10070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3">
            <a:extLst>
              <a:ext uri="{FF2B5EF4-FFF2-40B4-BE49-F238E27FC236}">
                <a16:creationId xmlns:a16="http://schemas.microsoft.com/office/drawing/2014/main" id="{02E60F44-E260-42D9-B12D-63272AE6C749}"/>
              </a:ext>
            </a:extLst>
          </p:cNvPr>
          <p:cNvSpPr>
            <a:spLocks noGrp="1"/>
          </p:cNvSpPr>
          <p:nvPr>
            <p:ph type="title"/>
          </p:nvPr>
        </p:nvSpPr>
        <p:spPr>
          <a:xfrm>
            <a:off x="59634" y="-274036"/>
            <a:ext cx="8865122" cy="1143000"/>
          </a:xfrm>
        </p:spPr>
        <p:txBody>
          <a:bodyPr>
            <a:normAutofit/>
          </a:bodyPr>
          <a:lstStyle/>
          <a:p>
            <a:r>
              <a:rPr lang="es-ES" sz="2400" dirty="0"/>
              <a:t>Baja Piezas (I)</a:t>
            </a:r>
          </a:p>
        </p:txBody>
      </p:sp>
      <p:sp>
        <p:nvSpPr>
          <p:cNvPr id="3" name="CuadroTexto 2">
            <a:extLst>
              <a:ext uri="{FF2B5EF4-FFF2-40B4-BE49-F238E27FC236}">
                <a16:creationId xmlns:a16="http://schemas.microsoft.com/office/drawing/2014/main" id="{0FAEE032-3E56-4CA2-817B-31F4598FC77F}"/>
              </a:ext>
            </a:extLst>
          </p:cNvPr>
          <p:cNvSpPr txBox="1"/>
          <p:nvPr/>
        </p:nvSpPr>
        <p:spPr>
          <a:xfrm>
            <a:off x="264298" y="836712"/>
            <a:ext cx="2003446" cy="276999"/>
          </a:xfrm>
          <a:prstGeom prst="rect">
            <a:avLst/>
          </a:prstGeom>
          <a:noFill/>
        </p:spPr>
        <p:txBody>
          <a:bodyPr wrap="square" rtlCol="0">
            <a:spAutoFit/>
          </a:bodyPr>
          <a:lstStyle>
            <a:defPPr>
              <a:defRPr lang="es-ES"/>
            </a:defPPr>
            <a:lvl1pPr>
              <a:defRPr sz="1200" b="1">
                <a:solidFill>
                  <a:schemeClr val="bg2">
                    <a:lumMod val="75000"/>
                  </a:schemeClr>
                </a:solidFill>
              </a:defRPr>
            </a:lvl1pPr>
          </a:lstStyle>
          <a:p>
            <a:r>
              <a:rPr lang="es-ES" dirty="0"/>
              <a:t>SALIDAS / BAJA PIEZAS</a:t>
            </a:r>
          </a:p>
        </p:txBody>
      </p:sp>
      <p:sp>
        <p:nvSpPr>
          <p:cNvPr id="8" name="Rectángulo 7">
            <a:extLst>
              <a:ext uri="{FF2B5EF4-FFF2-40B4-BE49-F238E27FC236}">
                <a16:creationId xmlns:a16="http://schemas.microsoft.com/office/drawing/2014/main" id="{C5EA9E5B-AA89-48EE-BFB7-06E96AA929C5}"/>
              </a:ext>
            </a:extLst>
          </p:cNvPr>
          <p:cNvSpPr/>
          <p:nvPr/>
        </p:nvSpPr>
        <p:spPr>
          <a:xfrm>
            <a:off x="5526207" y="1497706"/>
            <a:ext cx="3570422" cy="124207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ü"/>
            </a:pPr>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En primer lugar, se presenta un </a:t>
            </a:r>
            <a:r>
              <a:rPr lang="es-ES_tradnl" sz="1000" dirty="0">
                <a:solidFill>
                  <a:srgbClr val="000000"/>
                </a:solidFill>
              </a:rPr>
              <a:t>listado que contendrá las </a:t>
            </a:r>
            <a:r>
              <a:rPr lang="es-ES" sz="1000" dirty="0">
                <a:solidFill>
                  <a:srgbClr val="000000"/>
                </a:solidFill>
              </a:rPr>
              <a:t>bajas de las piezas/objetos que están en estado SOLICITADAS o EN CURSO y, por tanto, pendientes de poner en curso o finalizar.</a:t>
            </a:r>
          </a:p>
          <a:p>
            <a:pPr marL="171450" indent="-171450" algn="just">
              <a:buFont typeface="Wingdings" panose="05000000000000000000" pitchFamily="2" charset="2"/>
              <a:buChar char="ü"/>
            </a:pPr>
            <a:r>
              <a:rPr lang="es-ES" sz="1000" dirty="0">
                <a:solidFill>
                  <a:srgbClr val="000000"/>
                </a:solidFill>
              </a:rPr>
              <a:t>Pulsamos en “Nueva baja”.</a:t>
            </a:r>
          </a:p>
        </p:txBody>
      </p:sp>
      <p:sp>
        <p:nvSpPr>
          <p:cNvPr id="9" name="Elipse 8">
            <a:extLst>
              <a:ext uri="{FF2B5EF4-FFF2-40B4-BE49-F238E27FC236}">
                <a16:creationId xmlns:a16="http://schemas.microsoft.com/office/drawing/2014/main" id="{59D6A1F0-14C3-405E-AC9E-1B361B3B74D9}"/>
              </a:ext>
            </a:extLst>
          </p:cNvPr>
          <p:cNvSpPr/>
          <p:nvPr/>
        </p:nvSpPr>
        <p:spPr>
          <a:xfrm>
            <a:off x="5580112" y="1546246"/>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cxnSp>
        <p:nvCxnSpPr>
          <p:cNvPr id="14" name="Conector recto de flecha 13">
            <a:extLst>
              <a:ext uri="{FF2B5EF4-FFF2-40B4-BE49-F238E27FC236}">
                <a16:creationId xmlns:a16="http://schemas.microsoft.com/office/drawing/2014/main" id="{F4C87E82-A311-4859-8599-B2664CFD8424}"/>
              </a:ext>
            </a:extLst>
          </p:cNvPr>
          <p:cNvCxnSpPr>
            <a:cxnSpLocks/>
          </p:cNvCxnSpPr>
          <p:nvPr/>
        </p:nvCxnSpPr>
        <p:spPr>
          <a:xfrm>
            <a:off x="2627784" y="2780928"/>
            <a:ext cx="0" cy="268886"/>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grpSp>
        <p:nvGrpSpPr>
          <p:cNvPr id="18" name="Grupo 17">
            <a:extLst>
              <a:ext uri="{FF2B5EF4-FFF2-40B4-BE49-F238E27FC236}">
                <a16:creationId xmlns:a16="http://schemas.microsoft.com/office/drawing/2014/main" id="{245217CD-221F-4562-F53D-C7691E44158D}"/>
              </a:ext>
            </a:extLst>
          </p:cNvPr>
          <p:cNvGrpSpPr/>
          <p:nvPr/>
        </p:nvGrpSpPr>
        <p:grpSpPr>
          <a:xfrm>
            <a:off x="3787723" y="666082"/>
            <a:ext cx="994910" cy="640875"/>
            <a:chOff x="4269299" y="3455748"/>
            <a:chExt cx="994910" cy="640875"/>
          </a:xfrm>
        </p:grpSpPr>
        <p:pic>
          <p:nvPicPr>
            <p:cNvPr id="20" name="Gráfico 19" descr="Hombre">
              <a:extLst>
                <a:ext uri="{FF2B5EF4-FFF2-40B4-BE49-F238E27FC236}">
                  <a16:creationId xmlns:a16="http://schemas.microsoft.com/office/drawing/2014/main" id="{EE953E33-B480-1F0C-1EF0-167682FDD2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72122" y="3455748"/>
              <a:ext cx="405874" cy="428409"/>
            </a:xfrm>
            <a:prstGeom prst="rect">
              <a:avLst/>
            </a:prstGeom>
          </p:spPr>
        </p:pic>
        <p:sp>
          <p:nvSpPr>
            <p:cNvPr id="22" name="CuadroTexto 21">
              <a:extLst>
                <a:ext uri="{FF2B5EF4-FFF2-40B4-BE49-F238E27FC236}">
                  <a16:creationId xmlns:a16="http://schemas.microsoft.com/office/drawing/2014/main" id="{7CF8797A-D741-BD5F-0E3D-5C109CB8A3A5}"/>
                </a:ext>
              </a:extLst>
            </p:cNvPr>
            <p:cNvSpPr txBox="1"/>
            <p:nvPr/>
          </p:nvSpPr>
          <p:spPr>
            <a:xfrm>
              <a:off x="4269299" y="3881179"/>
              <a:ext cx="994910" cy="215444"/>
            </a:xfrm>
            <a:prstGeom prst="rect">
              <a:avLst/>
            </a:prstGeom>
            <a:noFill/>
          </p:spPr>
          <p:txBody>
            <a:bodyPr wrap="square" rtlCol="0">
              <a:spAutoFit/>
            </a:bodyPr>
            <a:lstStyle/>
            <a:p>
              <a:r>
                <a:rPr lang="es-ES" sz="800" b="1" dirty="0"/>
                <a:t>Administrador</a:t>
              </a:r>
            </a:p>
          </p:txBody>
        </p:sp>
      </p:grpSp>
      <p:sp>
        <p:nvSpPr>
          <p:cNvPr id="34" name="Rectángulo 33">
            <a:extLst>
              <a:ext uri="{FF2B5EF4-FFF2-40B4-BE49-F238E27FC236}">
                <a16:creationId xmlns:a16="http://schemas.microsoft.com/office/drawing/2014/main" id="{0F84F96D-1964-B432-8414-83ECCA557325}"/>
              </a:ext>
            </a:extLst>
          </p:cNvPr>
          <p:cNvSpPr/>
          <p:nvPr/>
        </p:nvSpPr>
        <p:spPr>
          <a:xfrm>
            <a:off x="5526207" y="3051016"/>
            <a:ext cx="3570422" cy="124208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Se introduce el código de la pieza que se quiera dar de baja (deberá estar en el estado registrada o archivada), el motivo de la misma y se pulsa en “Aceptar”.</a:t>
            </a:r>
          </a:p>
          <a:p>
            <a:pPr marL="171450" indent="-171450" algn="just">
              <a:buFont typeface="Wingdings" panose="05000000000000000000" pitchFamily="2" charset="2"/>
              <a:buChar char="ü"/>
            </a:pPr>
            <a:r>
              <a:rPr lang="es-ES" sz="1000" dirty="0">
                <a:solidFill>
                  <a:srgbClr val="000000"/>
                </a:solidFill>
              </a:rPr>
              <a:t>Se presentará un listado en el que se muestra la pieza que se quiere dar de baja y con su estado como “Solicitada”.</a:t>
            </a:r>
          </a:p>
          <a:p>
            <a:pPr marL="171450" indent="-171450" algn="just">
              <a:buFont typeface="Wingdings" panose="05000000000000000000" pitchFamily="2" charset="2"/>
              <a:buChar char="ü"/>
            </a:pPr>
            <a:r>
              <a:rPr lang="es-ES" sz="1000" dirty="0">
                <a:solidFill>
                  <a:srgbClr val="000000"/>
                </a:solidFill>
              </a:rPr>
              <a:t>Se pulsa en “Guardar”.</a:t>
            </a:r>
          </a:p>
        </p:txBody>
      </p:sp>
      <p:sp>
        <p:nvSpPr>
          <p:cNvPr id="35" name="Elipse 34">
            <a:extLst>
              <a:ext uri="{FF2B5EF4-FFF2-40B4-BE49-F238E27FC236}">
                <a16:creationId xmlns:a16="http://schemas.microsoft.com/office/drawing/2014/main" id="{5F6EDB02-456A-FD45-B080-27139F78B3BC}"/>
              </a:ext>
            </a:extLst>
          </p:cNvPr>
          <p:cNvSpPr/>
          <p:nvPr/>
        </p:nvSpPr>
        <p:spPr>
          <a:xfrm>
            <a:off x="5580112" y="3076392"/>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sp>
        <p:nvSpPr>
          <p:cNvPr id="36" name="Rectángulo 35">
            <a:extLst>
              <a:ext uri="{FF2B5EF4-FFF2-40B4-BE49-F238E27FC236}">
                <a16:creationId xmlns:a16="http://schemas.microsoft.com/office/drawing/2014/main" id="{35F6705D-33DE-0F6C-10B5-091539B4896A}"/>
              </a:ext>
            </a:extLst>
          </p:cNvPr>
          <p:cNvSpPr/>
          <p:nvPr/>
        </p:nvSpPr>
        <p:spPr>
          <a:xfrm>
            <a:off x="5526207" y="4509120"/>
            <a:ext cx="3570422" cy="144082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marL="171450" indent="-171450">
              <a:buFont typeface="Wingdings" panose="05000000000000000000" pitchFamily="2" charset="2"/>
              <a:buChar char="ü"/>
            </a:pPr>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Al pulsar en “Guardar” la pieza pasará del estado “En curso” y se solicita automáticamente una orden de baja, por lo que habrá que seguir la tramitación desde la pantalla de Órdenes de Salida para la generación de la correspondiente orden de baja de la pieza.</a:t>
            </a:r>
          </a:p>
          <a:p>
            <a:pPr marL="628650" lvl="1" indent="-171450" algn="just">
              <a:buFont typeface="Arial" panose="020B0604020202020204" pitchFamily="34" charset="0"/>
              <a:buChar char="•"/>
            </a:pPr>
            <a:r>
              <a:rPr lang="es-ES" sz="1000" dirty="0">
                <a:solidFill>
                  <a:srgbClr val="000000"/>
                </a:solidFill>
              </a:rPr>
              <a:t>Si no se pulsara en “Guardar” la pieza seguirá en estado “Solicitada” y se podría tramitar en cualquier momento desde el listado de bajas en el icono </a:t>
            </a:r>
          </a:p>
          <a:p>
            <a:pPr marL="628650" lvl="1" indent="-171450">
              <a:buFont typeface="Wingdings" panose="05000000000000000000" pitchFamily="2" charset="2"/>
              <a:buChar char="ü"/>
            </a:pPr>
            <a:endParaRPr lang="es-ES" sz="1000" dirty="0">
              <a:solidFill>
                <a:srgbClr val="000000"/>
              </a:solidFill>
            </a:endParaRPr>
          </a:p>
        </p:txBody>
      </p:sp>
      <p:sp>
        <p:nvSpPr>
          <p:cNvPr id="37" name="Elipse 36">
            <a:extLst>
              <a:ext uri="{FF2B5EF4-FFF2-40B4-BE49-F238E27FC236}">
                <a16:creationId xmlns:a16="http://schemas.microsoft.com/office/drawing/2014/main" id="{67D8A495-E709-216C-FDA6-AEA3A0AE4487}"/>
              </a:ext>
            </a:extLst>
          </p:cNvPr>
          <p:cNvSpPr/>
          <p:nvPr/>
        </p:nvSpPr>
        <p:spPr>
          <a:xfrm>
            <a:off x="5580112" y="4588560"/>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pic>
        <p:nvPicPr>
          <p:cNvPr id="4" name="Imagen 3">
            <a:extLst>
              <a:ext uri="{FF2B5EF4-FFF2-40B4-BE49-F238E27FC236}">
                <a16:creationId xmlns:a16="http://schemas.microsoft.com/office/drawing/2014/main" id="{8BC02EC8-F39A-2351-F4B1-1250ADD46FBF}"/>
              </a:ext>
            </a:extLst>
          </p:cNvPr>
          <p:cNvPicPr>
            <a:picLocks noChangeAspect="1"/>
          </p:cNvPicPr>
          <p:nvPr/>
        </p:nvPicPr>
        <p:blipFill>
          <a:blip r:embed="rId4"/>
          <a:stretch>
            <a:fillRect/>
          </a:stretch>
        </p:blipFill>
        <p:spPr>
          <a:xfrm>
            <a:off x="280993" y="1260345"/>
            <a:ext cx="4752975" cy="1636460"/>
          </a:xfrm>
          <a:prstGeom prst="rect">
            <a:avLst/>
          </a:prstGeom>
        </p:spPr>
      </p:pic>
      <p:cxnSp>
        <p:nvCxnSpPr>
          <p:cNvPr id="21" name="Conector recto de flecha 20">
            <a:extLst>
              <a:ext uri="{FF2B5EF4-FFF2-40B4-BE49-F238E27FC236}">
                <a16:creationId xmlns:a16="http://schemas.microsoft.com/office/drawing/2014/main" id="{82E6DBB9-4E02-1C5B-CFF3-1BD2BFB6835E}"/>
              </a:ext>
            </a:extLst>
          </p:cNvPr>
          <p:cNvCxnSpPr>
            <a:cxnSpLocks/>
          </p:cNvCxnSpPr>
          <p:nvPr/>
        </p:nvCxnSpPr>
        <p:spPr>
          <a:xfrm>
            <a:off x="2699792" y="4509120"/>
            <a:ext cx="0" cy="268886"/>
          </a:xfrm>
          <a:prstGeom prst="straightConnector1">
            <a:avLst/>
          </a:prstGeom>
          <a:ln>
            <a:solidFill>
              <a:srgbClr val="FF9F00"/>
            </a:solidFill>
            <a:tailEnd type="triangle"/>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34D4CF45-0306-F615-1BD9-90E410AB3E70}"/>
              </a:ext>
            </a:extLst>
          </p:cNvPr>
          <p:cNvPicPr>
            <a:picLocks noChangeAspect="1"/>
          </p:cNvPicPr>
          <p:nvPr/>
        </p:nvPicPr>
        <p:blipFill>
          <a:blip r:embed="rId5"/>
          <a:stretch>
            <a:fillRect/>
          </a:stretch>
        </p:blipFill>
        <p:spPr>
          <a:xfrm>
            <a:off x="263926" y="3049814"/>
            <a:ext cx="4812899" cy="1401457"/>
          </a:xfrm>
          <a:prstGeom prst="rect">
            <a:avLst/>
          </a:prstGeom>
        </p:spPr>
      </p:pic>
      <p:pic>
        <p:nvPicPr>
          <p:cNvPr id="15" name="Imagen 14">
            <a:extLst>
              <a:ext uri="{FF2B5EF4-FFF2-40B4-BE49-F238E27FC236}">
                <a16:creationId xmlns:a16="http://schemas.microsoft.com/office/drawing/2014/main" id="{15CF6057-335A-08B3-155F-EDFBA63B86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6229" y="5764976"/>
            <a:ext cx="175275" cy="152413"/>
          </a:xfrm>
          <a:prstGeom prst="rect">
            <a:avLst/>
          </a:prstGeom>
        </p:spPr>
      </p:pic>
      <p:pic>
        <p:nvPicPr>
          <p:cNvPr id="17" name="Imagen 16">
            <a:extLst>
              <a:ext uri="{FF2B5EF4-FFF2-40B4-BE49-F238E27FC236}">
                <a16:creationId xmlns:a16="http://schemas.microsoft.com/office/drawing/2014/main" id="{4DDD5E96-BE59-1B51-FA14-8337B1597C25}"/>
              </a:ext>
            </a:extLst>
          </p:cNvPr>
          <p:cNvPicPr>
            <a:picLocks noChangeAspect="1"/>
          </p:cNvPicPr>
          <p:nvPr/>
        </p:nvPicPr>
        <p:blipFill>
          <a:blip r:embed="rId7"/>
          <a:stretch>
            <a:fillRect/>
          </a:stretch>
        </p:blipFill>
        <p:spPr>
          <a:xfrm>
            <a:off x="312496" y="4775615"/>
            <a:ext cx="4835568" cy="1141774"/>
          </a:xfrm>
          <a:prstGeom prst="rect">
            <a:avLst/>
          </a:prstGeom>
        </p:spPr>
      </p:pic>
    </p:spTree>
    <p:extLst>
      <p:ext uri="{BB962C8B-B14F-4D97-AF65-F5344CB8AC3E}">
        <p14:creationId xmlns:p14="http://schemas.microsoft.com/office/powerpoint/2010/main" val="4190652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3">
            <a:extLst>
              <a:ext uri="{FF2B5EF4-FFF2-40B4-BE49-F238E27FC236}">
                <a16:creationId xmlns:a16="http://schemas.microsoft.com/office/drawing/2014/main" id="{02E60F44-E260-42D9-B12D-63272AE6C749}"/>
              </a:ext>
            </a:extLst>
          </p:cNvPr>
          <p:cNvSpPr>
            <a:spLocks noGrp="1"/>
          </p:cNvSpPr>
          <p:nvPr>
            <p:ph type="title"/>
          </p:nvPr>
        </p:nvSpPr>
        <p:spPr>
          <a:xfrm>
            <a:off x="59634" y="-274036"/>
            <a:ext cx="8865122" cy="1143000"/>
          </a:xfrm>
        </p:spPr>
        <p:txBody>
          <a:bodyPr>
            <a:normAutofit/>
          </a:bodyPr>
          <a:lstStyle/>
          <a:p>
            <a:r>
              <a:rPr lang="es-ES" sz="2400" dirty="0"/>
              <a:t>Baja Piezas (II)</a:t>
            </a:r>
          </a:p>
        </p:txBody>
      </p:sp>
      <p:sp>
        <p:nvSpPr>
          <p:cNvPr id="3" name="CuadroTexto 2">
            <a:extLst>
              <a:ext uri="{FF2B5EF4-FFF2-40B4-BE49-F238E27FC236}">
                <a16:creationId xmlns:a16="http://schemas.microsoft.com/office/drawing/2014/main" id="{0FAEE032-3E56-4CA2-817B-31F4598FC77F}"/>
              </a:ext>
            </a:extLst>
          </p:cNvPr>
          <p:cNvSpPr txBox="1"/>
          <p:nvPr/>
        </p:nvSpPr>
        <p:spPr>
          <a:xfrm>
            <a:off x="264298" y="836712"/>
            <a:ext cx="2867542" cy="276999"/>
          </a:xfrm>
          <a:prstGeom prst="rect">
            <a:avLst/>
          </a:prstGeom>
          <a:noFill/>
        </p:spPr>
        <p:txBody>
          <a:bodyPr wrap="square" rtlCol="0">
            <a:spAutoFit/>
          </a:bodyPr>
          <a:lstStyle>
            <a:defPPr>
              <a:defRPr lang="es-ES"/>
            </a:defPPr>
            <a:lvl1pPr>
              <a:defRPr sz="1200" b="1">
                <a:solidFill>
                  <a:schemeClr val="bg2">
                    <a:lumMod val="75000"/>
                  </a:schemeClr>
                </a:solidFill>
              </a:defRPr>
            </a:lvl1pPr>
          </a:lstStyle>
          <a:p>
            <a:r>
              <a:rPr lang="es-ES" dirty="0"/>
              <a:t>ÓRDENES DE SALIDA / PENDIENTES</a:t>
            </a:r>
          </a:p>
        </p:txBody>
      </p:sp>
      <p:sp>
        <p:nvSpPr>
          <p:cNvPr id="8" name="Rectángulo 7">
            <a:extLst>
              <a:ext uri="{FF2B5EF4-FFF2-40B4-BE49-F238E27FC236}">
                <a16:creationId xmlns:a16="http://schemas.microsoft.com/office/drawing/2014/main" id="{C5EA9E5B-AA89-48EE-BFB7-06E96AA929C5}"/>
              </a:ext>
            </a:extLst>
          </p:cNvPr>
          <p:cNvSpPr/>
          <p:nvPr/>
        </p:nvSpPr>
        <p:spPr>
          <a:xfrm>
            <a:off x="5533358" y="1444183"/>
            <a:ext cx="3647153" cy="6427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ü"/>
            </a:pPr>
            <a:r>
              <a:rPr lang="es-ES" sz="1000" dirty="0">
                <a:solidFill>
                  <a:srgbClr val="000000"/>
                </a:solidFill>
              </a:rPr>
              <a:t>Desde esta sección se pulsa en “Imprimir” se imprime la orden de baja.</a:t>
            </a:r>
          </a:p>
        </p:txBody>
      </p:sp>
      <p:sp>
        <p:nvSpPr>
          <p:cNvPr id="9" name="Elipse 8">
            <a:extLst>
              <a:ext uri="{FF2B5EF4-FFF2-40B4-BE49-F238E27FC236}">
                <a16:creationId xmlns:a16="http://schemas.microsoft.com/office/drawing/2014/main" id="{59D6A1F0-14C3-405E-AC9E-1B361B3B74D9}"/>
              </a:ext>
            </a:extLst>
          </p:cNvPr>
          <p:cNvSpPr/>
          <p:nvPr/>
        </p:nvSpPr>
        <p:spPr>
          <a:xfrm>
            <a:off x="5580112" y="1388305"/>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sp>
        <p:nvSpPr>
          <p:cNvPr id="34" name="Rectángulo 33">
            <a:extLst>
              <a:ext uri="{FF2B5EF4-FFF2-40B4-BE49-F238E27FC236}">
                <a16:creationId xmlns:a16="http://schemas.microsoft.com/office/drawing/2014/main" id="{0F84F96D-1964-B432-8414-83ECCA557325}"/>
              </a:ext>
            </a:extLst>
          </p:cNvPr>
          <p:cNvSpPr/>
          <p:nvPr/>
        </p:nvSpPr>
        <p:spPr>
          <a:xfrm>
            <a:off x="5526207" y="3717032"/>
            <a:ext cx="3570422" cy="7699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9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Se introduce el código de impresión y se valida la orden de baja.</a:t>
            </a:r>
          </a:p>
        </p:txBody>
      </p:sp>
      <p:sp>
        <p:nvSpPr>
          <p:cNvPr id="35" name="Elipse 34">
            <a:extLst>
              <a:ext uri="{FF2B5EF4-FFF2-40B4-BE49-F238E27FC236}">
                <a16:creationId xmlns:a16="http://schemas.microsoft.com/office/drawing/2014/main" id="{5F6EDB02-456A-FD45-B080-27139F78B3BC}"/>
              </a:ext>
            </a:extLst>
          </p:cNvPr>
          <p:cNvSpPr/>
          <p:nvPr/>
        </p:nvSpPr>
        <p:spPr>
          <a:xfrm>
            <a:off x="5580112" y="3806984"/>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5</a:t>
            </a:r>
          </a:p>
        </p:txBody>
      </p:sp>
      <p:sp>
        <p:nvSpPr>
          <p:cNvPr id="6" name="CuadroTexto 5">
            <a:extLst>
              <a:ext uri="{FF2B5EF4-FFF2-40B4-BE49-F238E27FC236}">
                <a16:creationId xmlns:a16="http://schemas.microsoft.com/office/drawing/2014/main" id="{D6E0126C-1D6B-D338-607D-E3631A8917B8}"/>
              </a:ext>
            </a:extLst>
          </p:cNvPr>
          <p:cNvSpPr txBox="1"/>
          <p:nvPr/>
        </p:nvSpPr>
        <p:spPr>
          <a:xfrm>
            <a:off x="251189" y="2656041"/>
            <a:ext cx="2867542" cy="276999"/>
          </a:xfrm>
          <a:prstGeom prst="rect">
            <a:avLst/>
          </a:prstGeom>
          <a:noFill/>
        </p:spPr>
        <p:txBody>
          <a:bodyPr wrap="square" rtlCol="0">
            <a:spAutoFit/>
          </a:bodyPr>
          <a:lstStyle>
            <a:defPPr>
              <a:defRPr lang="es-ES"/>
            </a:defPPr>
            <a:lvl1pPr>
              <a:defRPr sz="1200" b="1">
                <a:solidFill>
                  <a:schemeClr val="bg2">
                    <a:lumMod val="75000"/>
                  </a:schemeClr>
                </a:solidFill>
              </a:defRPr>
            </a:lvl1pPr>
          </a:lstStyle>
          <a:p>
            <a:r>
              <a:rPr lang="es-ES" dirty="0"/>
              <a:t>ÓRDENES DE SALIDA / VALIDACIÓN</a:t>
            </a:r>
          </a:p>
        </p:txBody>
      </p:sp>
      <p:grpSp>
        <p:nvGrpSpPr>
          <p:cNvPr id="17" name="Grupo 16">
            <a:extLst>
              <a:ext uri="{FF2B5EF4-FFF2-40B4-BE49-F238E27FC236}">
                <a16:creationId xmlns:a16="http://schemas.microsoft.com/office/drawing/2014/main" id="{82256330-5B84-6E3D-4523-E05D055416A0}"/>
              </a:ext>
            </a:extLst>
          </p:cNvPr>
          <p:cNvGrpSpPr/>
          <p:nvPr/>
        </p:nvGrpSpPr>
        <p:grpSpPr>
          <a:xfrm>
            <a:off x="5526207" y="4941168"/>
            <a:ext cx="3570422" cy="1000407"/>
            <a:chOff x="5526207" y="4273653"/>
            <a:chExt cx="3570422" cy="838354"/>
          </a:xfrm>
        </p:grpSpPr>
        <p:sp>
          <p:nvSpPr>
            <p:cNvPr id="36" name="Rectángulo 35">
              <a:extLst>
                <a:ext uri="{FF2B5EF4-FFF2-40B4-BE49-F238E27FC236}">
                  <a16:creationId xmlns:a16="http://schemas.microsoft.com/office/drawing/2014/main" id="{35F6705D-33DE-0F6C-10B5-091539B4896A}"/>
                </a:ext>
              </a:extLst>
            </p:cNvPr>
            <p:cNvSpPr/>
            <p:nvPr/>
          </p:nvSpPr>
          <p:spPr>
            <a:xfrm>
              <a:off x="5526207" y="4273653"/>
              <a:ext cx="3570422" cy="83835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900" dirty="0">
                <a:solidFill>
                  <a:srgbClr val="000000"/>
                </a:solidFill>
              </a:endParaRPr>
            </a:p>
            <a:p>
              <a:pPr marL="171450" indent="-171450">
                <a:buFont typeface="Wingdings" panose="05000000000000000000" pitchFamily="2" charset="2"/>
                <a:buChar char="ü"/>
              </a:pPr>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Finalmente se debe finalizar la baja de la pieza pulsando a su icono asociado        a la pieza/objeto de baja, que abrirá una ventana emergente en la que habrá que rellenar los campos obligatorios y pulsar en “Finalizar”, dando por terminado el ciclo de baja.  </a:t>
              </a:r>
            </a:p>
          </p:txBody>
        </p:sp>
        <p:pic>
          <p:nvPicPr>
            <p:cNvPr id="1027" name="Imagen 1">
              <a:extLst>
                <a:ext uri="{FF2B5EF4-FFF2-40B4-BE49-F238E27FC236}">
                  <a16:creationId xmlns:a16="http://schemas.microsoft.com/office/drawing/2014/main" id="{B813E466-188D-CE59-DE71-D4875336A8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75"/>
            <a:stretch/>
          </p:blipFill>
          <p:spPr bwMode="auto">
            <a:xfrm>
              <a:off x="6588224" y="4582660"/>
              <a:ext cx="194516" cy="17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uadroTexto 12">
            <a:extLst>
              <a:ext uri="{FF2B5EF4-FFF2-40B4-BE49-F238E27FC236}">
                <a16:creationId xmlns:a16="http://schemas.microsoft.com/office/drawing/2014/main" id="{53266DC6-3AEE-3A80-9BE9-93DB5749F288}"/>
              </a:ext>
            </a:extLst>
          </p:cNvPr>
          <p:cNvSpPr txBox="1"/>
          <p:nvPr/>
        </p:nvSpPr>
        <p:spPr>
          <a:xfrm>
            <a:off x="277765" y="4509120"/>
            <a:ext cx="1911634" cy="276999"/>
          </a:xfrm>
          <a:prstGeom prst="rect">
            <a:avLst/>
          </a:prstGeom>
          <a:noFill/>
        </p:spPr>
        <p:txBody>
          <a:bodyPr wrap="square">
            <a:spAutoFit/>
          </a:bodyPr>
          <a:lstStyle/>
          <a:p>
            <a:r>
              <a:rPr lang="es-ES" sz="1200" b="1" dirty="0">
                <a:solidFill>
                  <a:schemeClr val="bg2">
                    <a:lumMod val="75000"/>
                  </a:schemeClr>
                </a:solidFill>
              </a:rPr>
              <a:t>SALIDAS / BAJA PIEZAS</a:t>
            </a:r>
          </a:p>
        </p:txBody>
      </p:sp>
      <p:pic>
        <p:nvPicPr>
          <p:cNvPr id="16" name="Imagen 15">
            <a:extLst>
              <a:ext uri="{FF2B5EF4-FFF2-40B4-BE49-F238E27FC236}">
                <a16:creationId xmlns:a16="http://schemas.microsoft.com/office/drawing/2014/main" id="{F74ACDFD-4537-0CC7-3F0B-06CD3540DD91}"/>
              </a:ext>
            </a:extLst>
          </p:cNvPr>
          <p:cNvPicPr>
            <a:picLocks noChangeAspect="1"/>
          </p:cNvPicPr>
          <p:nvPr/>
        </p:nvPicPr>
        <p:blipFill>
          <a:blip r:embed="rId3"/>
          <a:stretch>
            <a:fillRect/>
          </a:stretch>
        </p:blipFill>
        <p:spPr>
          <a:xfrm>
            <a:off x="340192" y="4776824"/>
            <a:ext cx="4015784" cy="1521463"/>
          </a:xfrm>
          <a:prstGeom prst="rect">
            <a:avLst/>
          </a:prstGeom>
        </p:spPr>
      </p:pic>
      <p:sp>
        <p:nvSpPr>
          <p:cNvPr id="37" name="Elipse 36">
            <a:extLst>
              <a:ext uri="{FF2B5EF4-FFF2-40B4-BE49-F238E27FC236}">
                <a16:creationId xmlns:a16="http://schemas.microsoft.com/office/drawing/2014/main" id="{67D8A495-E709-216C-FDA6-AEA3A0AE4487}"/>
              </a:ext>
            </a:extLst>
          </p:cNvPr>
          <p:cNvSpPr/>
          <p:nvPr/>
        </p:nvSpPr>
        <p:spPr>
          <a:xfrm>
            <a:off x="5580112" y="4972664"/>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6</a:t>
            </a:r>
          </a:p>
        </p:txBody>
      </p:sp>
      <p:pic>
        <p:nvPicPr>
          <p:cNvPr id="11" name="Imagen 10">
            <a:extLst>
              <a:ext uri="{FF2B5EF4-FFF2-40B4-BE49-F238E27FC236}">
                <a16:creationId xmlns:a16="http://schemas.microsoft.com/office/drawing/2014/main" id="{8A1E5358-0C6B-652B-BA21-41D97848A12F}"/>
              </a:ext>
            </a:extLst>
          </p:cNvPr>
          <p:cNvPicPr>
            <a:picLocks noChangeAspect="1"/>
          </p:cNvPicPr>
          <p:nvPr/>
        </p:nvPicPr>
        <p:blipFill>
          <a:blip r:embed="rId4"/>
          <a:stretch>
            <a:fillRect/>
          </a:stretch>
        </p:blipFill>
        <p:spPr>
          <a:xfrm>
            <a:off x="323850" y="1145413"/>
            <a:ext cx="5184775" cy="1573771"/>
          </a:xfrm>
          <a:prstGeom prst="rect">
            <a:avLst/>
          </a:prstGeom>
        </p:spPr>
      </p:pic>
      <p:pic>
        <p:nvPicPr>
          <p:cNvPr id="15" name="Imagen 14">
            <a:extLst>
              <a:ext uri="{FF2B5EF4-FFF2-40B4-BE49-F238E27FC236}">
                <a16:creationId xmlns:a16="http://schemas.microsoft.com/office/drawing/2014/main" id="{FB4BEB93-45C1-6C54-C783-0F48602EDA22}"/>
              </a:ext>
            </a:extLst>
          </p:cNvPr>
          <p:cNvPicPr>
            <a:picLocks noChangeAspect="1"/>
          </p:cNvPicPr>
          <p:nvPr/>
        </p:nvPicPr>
        <p:blipFill>
          <a:blip r:embed="rId5"/>
          <a:stretch>
            <a:fillRect/>
          </a:stretch>
        </p:blipFill>
        <p:spPr>
          <a:xfrm>
            <a:off x="6156176" y="2033242"/>
            <a:ext cx="1973622" cy="1573771"/>
          </a:xfrm>
          <a:prstGeom prst="rect">
            <a:avLst/>
          </a:prstGeom>
          <a:ln>
            <a:solidFill>
              <a:srgbClr val="000000"/>
            </a:solidFill>
          </a:ln>
        </p:spPr>
      </p:pic>
      <p:pic>
        <p:nvPicPr>
          <p:cNvPr id="19" name="Imagen 18">
            <a:extLst>
              <a:ext uri="{FF2B5EF4-FFF2-40B4-BE49-F238E27FC236}">
                <a16:creationId xmlns:a16="http://schemas.microsoft.com/office/drawing/2014/main" id="{4894DDB3-A42E-79C3-FCB4-F68151F79B2A}"/>
              </a:ext>
            </a:extLst>
          </p:cNvPr>
          <p:cNvPicPr>
            <a:picLocks noChangeAspect="1"/>
          </p:cNvPicPr>
          <p:nvPr/>
        </p:nvPicPr>
        <p:blipFill>
          <a:blip r:embed="rId6"/>
          <a:stretch>
            <a:fillRect/>
          </a:stretch>
        </p:blipFill>
        <p:spPr>
          <a:xfrm>
            <a:off x="305878" y="2984718"/>
            <a:ext cx="5220329" cy="1460490"/>
          </a:xfrm>
          <a:prstGeom prst="rect">
            <a:avLst/>
          </a:prstGeom>
        </p:spPr>
      </p:pic>
      <p:sp>
        <p:nvSpPr>
          <p:cNvPr id="20" name="Flecha: doblada hacia arriba 19">
            <a:extLst>
              <a:ext uri="{FF2B5EF4-FFF2-40B4-BE49-F238E27FC236}">
                <a16:creationId xmlns:a16="http://schemas.microsoft.com/office/drawing/2014/main" id="{75EA2A9F-5D1D-10BD-2151-DD2C8BE9C3D8}"/>
              </a:ext>
            </a:extLst>
          </p:cNvPr>
          <p:cNvSpPr/>
          <p:nvPr/>
        </p:nvSpPr>
        <p:spPr>
          <a:xfrm rot="5400000">
            <a:off x="5646603" y="2271356"/>
            <a:ext cx="432048" cy="15504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7845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3">
            <a:extLst>
              <a:ext uri="{FF2B5EF4-FFF2-40B4-BE49-F238E27FC236}">
                <a16:creationId xmlns:a16="http://schemas.microsoft.com/office/drawing/2014/main" id="{02E60F44-E260-42D9-B12D-63272AE6C749}"/>
              </a:ext>
            </a:extLst>
          </p:cNvPr>
          <p:cNvSpPr>
            <a:spLocks noGrp="1"/>
          </p:cNvSpPr>
          <p:nvPr>
            <p:ph type="title"/>
          </p:nvPr>
        </p:nvSpPr>
        <p:spPr>
          <a:xfrm>
            <a:off x="59634" y="-274036"/>
            <a:ext cx="8865122" cy="1143000"/>
          </a:xfrm>
        </p:spPr>
        <p:txBody>
          <a:bodyPr>
            <a:normAutofit/>
          </a:bodyPr>
          <a:lstStyle/>
          <a:p>
            <a:r>
              <a:rPr lang="es-ES" sz="2400" dirty="0"/>
              <a:t>Registro Otras Piezas / Efectos (I)</a:t>
            </a:r>
          </a:p>
        </p:txBody>
      </p:sp>
      <p:sp>
        <p:nvSpPr>
          <p:cNvPr id="3" name="CuadroTexto 2">
            <a:extLst>
              <a:ext uri="{FF2B5EF4-FFF2-40B4-BE49-F238E27FC236}">
                <a16:creationId xmlns:a16="http://schemas.microsoft.com/office/drawing/2014/main" id="{0FAEE032-3E56-4CA2-817B-31F4598FC77F}"/>
              </a:ext>
            </a:extLst>
          </p:cNvPr>
          <p:cNvSpPr txBox="1"/>
          <p:nvPr/>
        </p:nvSpPr>
        <p:spPr>
          <a:xfrm>
            <a:off x="272480" y="2426309"/>
            <a:ext cx="3227582" cy="276999"/>
          </a:xfrm>
          <a:prstGeom prst="rect">
            <a:avLst/>
          </a:prstGeom>
          <a:noFill/>
        </p:spPr>
        <p:txBody>
          <a:bodyPr wrap="square" rtlCol="0">
            <a:spAutoFit/>
          </a:bodyPr>
          <a:lstStyle>
            <a:defPPr>
              <a:defRPr lang="es-ES"/>
            </a:defPPr>
            <a:lvl1pPr>
              <a:defRPr sz="1200" b="1">
                <a:solidFill>
                  <a:schemeClr val="bg2">
                    <a:lumMod val="75000"/>
                  </a:schemeClr>
                </a:solidFill>
              </a:defRPr>
            </a:lvl1pPr>
          </a:lstStyle>
          <a:p>
            <a:r>
              <a:rPr lang="es-ES" dirty="0"/>
              <a:t>ENTRADAS/ REGISTRO OTRAS PIEZAS/EFECTOS</a:t>
            </a:r>
          </a:p>
        </p:txBody>
      </p:sp>
      <p:grpSp>
        <p:nvGrpSpPr>
          <p:cNvPr id="2" name="Grupo 1">
            <a:extLst>
              <a:ext uri="{FF2B5EF4-FFF2-40B4-BE49-F238E27FC236}">
                <a16:creationId xmlns:a16="http://schemas.microsoft.com/office/drawing/2014/main" id="{05ACCF5D-9AB7-E631-F3CA-9DA1DFE350BC}"/>
              </a:ext>
            </a:extLst>
          </p:cNvPr>
          <p:cNvGrpSpPr/>
          <p:nvPr/>
        </p:nvGrpSpPr>
        <p:grpSpPr>
          <a:xfrm>
            <a:off x="3558109" y="2055236"/>
            <a:ext cx="1022073" cy="578329"/>
            <a:chOff x="4801226" y="859244"/>
            <a:chExt cx="994910" cy="578329"/>
          </a:xfrm>
        </p:grpSpPr>
        <p:pic>
          <p:nvPicPr>
            <p:cNvPr id="4" name="Gráfico 3" descr="Hombre">
              <a:extLst>
                <a:ext uri="{FF2B5EF4-FFF2-40B4-BE49-F238E27FC236}">
                  <a16:creationId xmlns:a16="http://schemas.microsoft.com/office/drawing/2014/main" id="{262A800B-FCAE-3688-5E08-559C4F51AA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58214" y="859244"/>
              <a:ext cx="405874" cy="428409"/>
            </a:xfrm>
            <a:prstGeom prst="rect">
              <a:avLst/>
            </a:prstGeom>
          </p:spPr>
        </p:pic>
        <p:sp>
          <p:nvSpPr>
            <p:cNvPr id="5" name="CuadroTexto 4">
              <a:extLst>
                <a:ext uri="{FF2B5EF4-FFF2-40B4-BE49-F238E27FC236}">
                  <a16:creationId xmlns:a16="http://schemas.microsoft.com/office/drawing/2014/main" id="{889F5DE5-4276-11BD-FF81-463F2E6D97E5}"/>
                </a:ext>
              </a:extLst>
            </p:cNvPr>
            <p:cNvSpPr txBox="1"/>
            <p:nvPr/>
          </p:nvSpPr>
          <p:spPr>
            <a:xfrm>
              <a:off x="4801226" y="1222129"/>
              <a:ext cx="994910" cy="215444"/>
            </a:xfrm>
            <a:prstGeom prst="rect">
              <a:avLst/>
            </a:prstGeom>
            <a:noFill/>
          </p:spPr>
          <p:txBody>
            <a:bodyPr wrap="square" rtlCol="0">
              <a:spAutoFit/>
            </a:bodyPr>
            <a:lstStyle/>
            <a:p>
              <a:r>
                <a:rPr lang="es-ES" sz="800" b="1" dirty="0">
                  <a:latin typeface="Arial Narrow" panose="020B0606020202030204" pitchFamily="34" charset="0"/>
                </a:rPr>
                <a:t>Administrador</a:t>
              </a:r>
            </a:p>
          </p:txBody>
        </p:sp>
      </p:grpSp>
      <p:grpSp>
        <p:nvGrpSpPr>
          <p:cNvPr id="18" name="Grupo 17">
            <a:extLst>
              <a:ext uri="{FF2B5EF4-FFF2-40B4-BE49-F238E27FC236}">
                <a16:creationId xmlns:a16="http://schemas.microsoft.com/office/drawing/2014/main" id="{D425FFFA-0E7A-0D08-F06C-262158F115E7}"/>
              </a:ext>
            </a:extLst>
          </p:cNvPr>
          <p:cNvGrpSpPr/>
          <p:nvPr/>
        </p:nvGrpSpPr>
        <p:grpSpPr>
          <a:xfrm>
            <a:off x="4324854" y="2055236"/>
            <a:ext cx="813328" cy="581131"/>
            <a:chOff x="4316672" y="574807"/>
            <a:chExt cx="813328" cy="581131"/>
          </a:xfrm>
        </p:grpSpPr>
        <p:pic>
          <p:nvPicPr>
            <p:cNvPr id="10" name="Gráfico 9" descr="Hombre">
              <a:extLst>
                <a:ext uri="{FF2B5EF4-FFF2-40B4-BE49-F238E27FC236}">
                  <a16:creationId xmlns:a16="http://schemas.microsoft.com/office/drawing/2014/main" id="{034F3555-7BC8-60C7-2DE5-DE86EB7C65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8051" y="574807"/>
              <a:ext cx="405874" cy="428409"/>
            </a:xfrm>
            <a:prstGeom prst="rect">
              <a:avLst/>
            </a:prstGeom>
          </p:spPr>
        </p:pic>
        <p:sp>
          <p:nvSpPr>
            <p:cNvPr id="14" name="CuadroTexto 13">
              <a:extLst>
                <a:ext uri="{FF2B5EF4-FFF2-40B4-BE49-F238E27FC236}">
                  <a16:creationId xmlns:a16="http://schemas.microsoft.com/office/drawing/2014/main" id="{3AE3D3E2-9848-2AEF-A8D2-FB130E4AB523}"/>
                </a:ext>
              </a:extLst>
            </p:cNvPr>
            <p:cNvSpPr txBox="1"/>
            <p:nvPr/>
          </p:nvSpPr>
          <p:spPr>
            <a:xfrm>
              <a:off x="4316672" y="940494"/>
              <a:ext cx="813328" cy="215444"/>
            </a:xfrm>
            <a:prstGeom prst="rect">
              <a:avLst/>
            </a:prstGeom>
            <a:noFill/>
          </p:spPr>
          <p:txBody>
            <a:bodyPr wrap="square" rtlCol="0">
              <a:spAutoFit/>
            </a:bodyPr>
            <a:lstStyle/>
            <a:p>
              <a:r>
                <a:rPr lang="es-ES" sz="800" b="1" dirty="0">
                  <a:latin typeface="Arial Narrow" panose="020B0606020202030204" pitchFamily="34" charset="0"/>
                </a:rPr>
                <a:t>Órgano Judicial</a:t>
              </a:r>
            </a:p>
          </p:txBody>
        </p:sp>
      </p:grpSp>
      <p:sp>
        <p:nvSpPr>
          <p:cNvPr id="21" name="CuadroTexto 20">
            <a:extLst>
              <a:ext uri="{FF2B5EF4-FFF2-40B4-BE49-F238E27FC236}">
                <a16:creationId xmlns:a16="http://schemas.microsoft.com/office/drawing/2014/main" id="{3AEE84BF-4A65-E6BB-5149-F10AD964B5F3}"/>
              </a:ext>
            </a:extLst>
          </p:cNvPr>
          <p:cNvSpPr txBox="1"/>
          <p:nvPr/>
        </p:nvSpPr>
        <p:spPr>
          <a:xfrm>
            <a:off x="243426" y="1034733"/>
            <a:ext cx="8657148" cy="954107"/>
          </a:xfrm>
          <a:prstGeom prst="rect">
            <a:avLst/>
          </a:prstGeom>
          <a:noFill/>
        </p:spPr>
        <p:txBody>
          <a:bodyPr wrap="square" rtlCol="0">
            <a:spAutoFit/>
          </a:bodyPr>
          <a:lstStyle/>
          <a:p>
            <a:pPr algn="just"/>
            <a:r>
              <a:rPr lang="es-ES" sz="1400" dirty="0"/>
              <a:t>Mediante esta funcionalidad se podrán registrar otros tipos de piezas o efectos que no se ubicarán físicamente en los depósitos destinados a las piezas ya que  no serán directamente responsabilidad del Archivo o del Órgano Judicial. Pueden ser vehículos, armas, drogas, etc.</a:t>
            </a:r>
          </a:p>
          <a:p>
            <a:pPr algn="just"/>
            <a:r>
              <a:rPr lang="es-ES" sz="1400" dirty="0"/>
              <a:t>Sobre estos no se podrán realizar solicitudes de préstamo y devolución.</a:t>
            </a:r>
          </a:p>
        </p:txBody>
      </p:sp>
      <p:pic>
        <p:nvPicPr>
          <p:cNvPr id="23" name="Imagen 22">
            <a:extLst>
              <a:ext uri="{FF2B5EF4-FFF2-40B4-BE49-F238E27FC236}">
                <a16:creationId xmlns:a16="http://schemas.microsoft.com/office/drawing/2014/main" id="{5D1AF983-F1E4-8376-6862-604D49BAA2B2}"/>
              </a:ext>
            </a:extLst>
          </p:cNvPr>
          <p:cNvPicPr>
            <a:picLocks noChangeAspect="1"/>
          </p:cNvPicPr>
          <p:nvPr/>
        </p:nvPicPr>
        <p:blipFill>
          <a:blip r:embed="rId6"/>
          <a:stretch>
            <a:fillRect/>
          </a:stretch>
        </p:blipFill>
        <p:spPr>
          <a:xfrm>
            <a:off x="331775" y="2858220"/>
            <a:ext cx="5194432" cy="2587004"/>
          </a:xfrm>
          <a:prstGeom prst="rect">
            <a:avLst/>
          </a:prstGeom>
        </p:spPr>
      </p:pic>
      <p:sp>
        <p:nvSpPr>
          <p:cNvPr id="28" name="Rectángulo 27">
            <a:extLst>
              <a:ext uri="{FF2B5EF4-FFF2-40B4-BE49-F238E27FC236}">
                <a16:creationId xmlns:a16="http://schemas.microsoft.com/office/drawing/2014/main" id="{34B28656-96DD-1CC3-13F9-EFF9E6F0FA86}"/>
              </a:ext>
            </a:extLst>
          </p:cNvPr>
          <p:cNvSpPr/>
          <p:nvPr/>
        </p:nvSpPr>
        <p:spPr>
          <a:xfrm>
            <a:off x="5559381" y="3114311"/>
            <a:ext cx="3537247" cy="117317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ü"/>
            </a:pPr>
            <a:r>
              <a:rPr lang="es-ES" sz="1000" dirty="0">
                <a:solidFill>
                  <a:srgbClr val="000000"/>
                </a:solidFill>
              </a:rPr>
              <a:t>En primer lugar, se presenta un </a:t>
            </a:r>
            <a:r>
              <a:rPr lang="es-ES_tradnl" sz="1000" dirty="0">
                <a:solidFill>
                  <a:srgbClr val="000000"/>
                </a:solidFill>
              </a:rPr>
              <a:t>listado que contendrá </a:t>
            </a:r>
            <a:r>
              <a:rPr lang="es-ES" sz="1000" dirty="0">
                <a:solidFill>
                  <a:srgbClr val="000000"/>
                </a:solidFill>
              </a:rPr>
              <a:t>todos los efectos que se hubieren registrado en relación con el órgano logado. Sobre cada uno de ellos se podrán realizar las acciones de modificar, generar ficha y eliminar.</a:t>
            </a:r>
          </a:p>
          <a:p>
            <a:pPr marL="171450" indent="-171450" algn="just">
              <a:buFont typeface="Wingdings" panose="05000000000000000000" pitchFamily="2" charset="2"/>
              <a:buChar char="ü"/>
            </a:pPr>
            <a:r>
              <a:rPr lang="es-ES" sz="1000" dirty="0">
                <a:solidFill>
                  <a:srgbClr val="000000"/>
                </a:solidFill>
              </a:rPr>
              <a:t>Pulsamos en “Nuevo”.</a:t>
            </a:r>
          </a:p>
        </p:txBody>
      </p:sp>
      <p:sp>
        <p:nvSpPr>
          <p:cNvPr id="29" name="Elipse 28">
            <a:extLst>
              <a:ext uri="{FF2B5EF4-FFF2-40B4-BE49-F238E27FC236}">
                <a16:creationId xmlns:a16="http://schemas.microsoft.com/office/drawing/2014/main" id="{B1A01A48-9F24-CF6A-2314-6D40055FC307}"/>
              </a:ext>
            </a:extLst>
          </p:cNvPr>
          <p:cNvSpPr/>
          <p:nvPr/>
        </p:nvSpPr>
        <p:spPr>
          <a:xfrm>
            <a:off x="5559382" y="3097271"/>
            <a:ext cx="179709" cy="208592"/>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spTree>
    <p:extLst>
      <p:ext uri="{BB962C8B-B14F-4D97-AF65-F5344CB8AC3E}">
        <p14:creationId xmlns:p14="http://schemas.microsoft.com/office/powerpoint/2010/main" val="2399096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3">
            <a:extLst>
              <a:ext uri="{FF2B5EF4-FFF2-40B4-BE49-F238E27FC236}">
                <a16:creationId xmlns:a16="http://schemas.microsoft.com/office/drawing/2014/main" id="{02E60F44-E260-42D9-B12D-63272AE6C749}"/>
              </a:ext>
            </a:extLst>
          </p:cNvPr>
          <p:cNvSpPr>
            <a:spLocks noGrp="1"/>
          </p:cNvSpPr>
          <p:nvPr>
            <p:ph type="title"/>
          </p:nvPr>
        </p:nvSpPr>
        <p:spPr>
          <a:xfrm>
            <a:off x="59634" y="-274036"/>
            <a:ext cx="8865122" cy="1143000"/>
          </a:xfrm>
        </p:spPr>
        <p:txBody>
          <a:bodyPr>
            <a:normAutofit/>
          </a:bodyPr>
          <a:lstStyle/>
          <a:p>
            <a:r>
              <a:rPr lang="es-ES" sz="2400" dirty="0"/>
              <a:t>Registro Otras Piezas / Efectos (II)</a:t>
            </a:r>
          </a:p>
        </p:txBody>
      </p:sp>
      <p:pic>
        <p:nvPicPr>
          <p:cNvPr id="25" name="Imagen 24">
            <a:extLst>
              <a:ext uri="{FF2B5EF4-FFF2-40B4-BE49-F238E27FC236}">
                <a16:creationId xmlns:a16="http://schemas.microsoft.com/office/drawing/2014/main" id="{FE74A1D8-E144-A948-4A58-333569F69E45}"/>
              </a:ext>
            </a:extLst>
          </p:cNvPr>
          <p:cNvPicPr>
            <a:picLocks noChangeAspect="1"/>
          </p:cNvPicPr>
          <p:nvPr/>
        </p:nvPicPr>
        <p:blipFill>
          <a:blip r:embed="rId2"/>
          <a:stretch>
            <a:fillRect/>
          </a:stretch>
        </p:blipFill>
        <p:spPr>
          <a:xfrm>
            <a:off x="323850" y="1517761"/>
            <a:ext cx="5184775" cy="2784005"/>
          </a:xfrm>
          <a:prstGeom prst="rect">
            <a:avLst/>
          </a:prstGeom>
        </p:spPr>
      </p:pic>
      <p:sp>
        <p:nvSpPr>
          <p:cNvPr id="6" name="Rectángulo 5">
            <a:extLst>
              <a:ext uri="{FF2B5EF4-FFF2-40B4-BE49-F238E27FC236}">
                <a16:creationId xmlns:a16="http://schemas.microsoft.com/office/drawing/2014/main" id="{A0B5BB28-79FC-1A70-8534-A2791FD73502}"/>
              </a:ext>
            </a:extLst>
          </p:cNvPr>
          <p:cNvSpPr/>
          <p:nvPr/>
        </p:nvSpPr>
        <p:spPr>
          <a:xfrm>
            <a:off x="5724128" y="1916832"/>
            <a:ext cx="2808312" cy="223224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endParaRPr lang="es-ES" sz="900" dirty="0">
              <a:solidFill>
                <a:srgbClr val="000000"/>
              </a:solidFill>
            </a:endParaRPr>
          </a:p>
          <a:p>
            <a:pPr marL="171450" indent="-171450">
              <a:buFont typeface="Wingdings" panose="05000000000000000000" pitchFamily="2" charset="2"/>
              <a:buChar char="ü"/>
            </a:pPr>
            <a:endParaRPr lang="es-ES" sz="9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Al pulsar el botón “Nuevo” se muestra el formulario del alta de otras piezas/efectos y  se deben cumplimentar, al menos, sus datos obligatorios.</a:t>
            </a:r>
          </a:p>
          <a:p>
            <a:pPr marL="171450" indent="-171450" algn="just">
              <a:buFont typeface="Wingdings" panose="05000000000000000000" pitchFamily="2" charset="2"/>
              <a:buChar char="ü"/>
            </a:pPr>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Terminado de cumplimentar se pulsa en “Dar de alta” y ya se podrá acceder a todos sus datos desde el listado general.</a:t>
            </a:r>
          </a:p>
          <a:p>
            <a:pPr marL="171450" indent="-171450" algn="just">
              <a:buFont typeface="Wingdings" panose="05000000000000000000" pitchFamily="2" charset="2"/>
              <a:buChar char="ü"/>
            </a:pPr>
            <a:endParaRPr lang="es-ES" sz="1000" dirty="0">
              <a:solidFill>
                <a:srgbClr val="000000"/>
              </a:solidFill>
            </a:endParaRPr>
          </a:p>
          <a:p>
            <a:pPr marL="171450" indent="-171450" algn="just">
              <a:buFont typeface="Wingdings" panose="05000000000000000000" pitchFamily="2" charset="2"/>
              <a:buChar char="ü"/>
            </a:pPr>
            <a:r>
              <a:rPr lang="es-ES" sz="1000" dirty="0">
                <a:solidFill>
                  <a:srgbClr val="000000"/>
                </a:solidFill>
              </a:rPr>
              <a:t>Se podrán anexar imágenes en el alta de otras piezas/efectos. En la ficha asociada a la pieza se mostrará la primera imagen adjuntada en la otra pieza/efecto.</a:t>
            </a:r>
          </a:p>
        </p:txBody>
      </p:sp>
      <p:sp>
        <p:nvSpPr>
          <p:cNvPr id="7" name="Elipse 6">
            <a:extLst>
              <a:ext uri="{FF2B5EF4-FFF2-40B4-BE49-F238E27FC236}">
                <a16:creationId xmlns:a16="http://schemas.microsoft.com/office/drawing/2014/main" id="{7A4C6787-B7ED-FE30-DF6F-6F340866DBC6}"/>
              </a:ext>
            </a:extLst>
          </p:cNvPr>
          <p:cNvSpPr/>
          <p:nvPr/>
        </p:nvSpPr>
        <p:spPr>
          <a:xfrm>
            <a:off x="5796136" y="1988840"/>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latin typeface="Arial Narrow" panose="020B0606020202030204" pitchFamily="34" charset="0"/>
              </a:rPr>
              <a:t>2</a:t>
            </a:r>
          </a:p>
        </p:txBody>
      </p:sp>
      <p:sp>
        <p:nvSpPr>
          <p:cNvPr id="8" name="CuadroTexto 7">
            <a:extLst>
              <a:ext uri="{FF2B5EF4-FFF2-40B4-BE49-F238E27FC236}">
                <a16:creationId xmlns:a16="http://schemas.microsoft.com/office/drawing/2014/main" id="{62FA1F02-2F72-A697-6C69-4703536CE35B}"/>
              </a:ext>
            </a:extLst>
          </p:cNvPr>
          <p:cNvSpPr txBox="1"/>
          <p:nvPr/>
        </p:nvSpPr>
        <p:spPr>
          <a:xfrm>
            <a:off x="251520" y="995352"/>
            <a:ext cx="3744416" cy="276999"/>
          </a:xfrm>
          <a:prstGeom prst="rect">
            <a:avLst/>
          </a:prstGeom>
          <a:noFill/>
        </p:spPr>
        <p:txBody>
          <a:bodyPr wrap="square" rtlCol="0">
            <a:spAutoFit/>
          </a:bodyPr>
          <a:lstStyle>
            <a:defPPr>
              <a:defRPr lang="es-ES"/>
            </a:defPPr>
            <a:lvl1pPr>
              <a:defRPr sz="1200" b="1">
                <a:solidFill>
                  <a:schemeClr val="bg2">
                    <a:lumMod val="75000"/>
                  </a:schemeClr>
                </a:solidFill>
              </a:defRPr>
            </a:lvl1pPr>
          </a:lstStyle>
          <a:p>
            <a:r>
              <a:rPr lang="es-ES" dirty="0"/>
              <a:t>ENTRADAS/ REGISTRO OTRAS PIEZAS/EFECTOS - Nuevo</a:t>
            </a:r>
          </a:p>
        </p:txBody>
      </p:sp>
    </p:spTree>
    <p:extLst>
      <p:ext uri="{BB962C8B-B14F-4D97-AF65-F5344CB8AC3E}">
        <p14:creationId xmlns:p14="http://schemas.microsoft.com/office/powerpoint/2010/main" val="163825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 Llamada ovalada">
            <a:extLst>
              <a:ext uri="{FF2B5EF4-FFF2-40B4-BE49-F238E27FC236}">
                <a16:creationId xmlns:a16="http://schemas.microsoft.com/office/drawing/2014/main" id="{F6A25D0D-2099-4F7D-BD83-5B88B2B661B9}"/>
              </a:ext>
            </a:extLst>
          </p:cNvPr>
          <p:cNvSpPr/>
          <p:nvPr/>
        </p:nvSpPr>
        <p:spPr>
          <a:xfrm>
            <a:off x="1294975" y="2625166"/>
            <a:ext cx="3224239" cy="2160240"/>
          </a:xfrm>
          <a:prstGeom prst="wedgeEllipseCallout">
            <a:avLst/>
          </a:prstGeom>
          <a:solidFill>
            <a:schemeClr val="accent1"/>
          </a:solidFill>
          <a:ln w="25400" cap="flat" cmpd="sng" algn="ctr">
            <a:noFill/>
            <a:prstDash val="solid"/>
          </a:ln>
          <a:effectLst/>
        </p:spPr>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23" name="4 Llamada ovalada">
            <a:extLst>
              <a:ext uri="{FF2B5EF4-FFF2-40B4-BE49-F238E27FC236}">
                <a16:creationId xmlns:a16="http://schemas.microsoft.com/office/drawing/2014/main" id="{CBD0A988-BBF7-48C7-9BA4-1CBF6AD6766E}"/>
              </a:ext>
            </a:extLst>
          </p:cNvPr>
          <p:cNvSpPr/>
          <p:nvPr/>
        </p:nvSpPr>
        <p:spPr>
          <a:xfrm>
            <a:off x="3491880" y="1196752"/>
            <a:ext cx="4176465" cy="2798231"/>
          </a:xfrm>
          <a:prstGeom prst="wedgeEllipseCallout">
            <a:avLst>
              <a:gd name="adj1" fmla="val 19019"/>
              <a:gd name="adj2" fmla="val 72046"/>
            </a:avLst>
          </a:prstGeom>
          <a:solidFill>
            <a:schemeClr val="tx2"/>
          </a:solidFill>
          <a:ln w="25400" cap="flat" cmpd="sng" algn="ctr">
            <a:noFill/>
            <a:prstDash val="solid"/>
          </a:ln>
          <a:effectLst/>
        </p:spPr>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24" name="5 Llamada ovalada">
            <a:extLst>
              <a:ext uri="{FF2B5EF4-FFF2-40B4-BE49-F238E27FC236}">
                <a16:creationId xmlns:a16="http://schemas.microsoft.com/office/drawing/2014/main" id="{D02787D9-5E98-44A8-9940-FFC3EBBFC03E}"/>
              </a:ext>
            </a:extLst>
          </p:cNvPr>
          <p:cNvSpPr/>
          <p:nvPr/>
        </p:nvSpPr>
        <p:spPr>
          <a:xfrm>
            <a:off x="3491882" y="3895678"/>
            <a:ext cx="2655912" cy="1779461"/>
          </a:xfrm>
          <a:prstGeom prst="wedgeEllipseCallout">
            <a:avLst/>
          </a:prstGeom>
          <a:solidFill>
            <a:schemeClr val="tx2">
              <a:lumMod val="75000"/>
            </a:schemeClr>
          </a:solidFill>
          <a:ln w="25400" cap="flat" cmpd="sng" algn="ctr">
            <a:noFill/>
            <a:prstDash val="solid"/>
          </a:ln>
          <a:effectLst/>
        </p:spPr>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rgbClr val="FFFFFF"/>
              </a:solidFill>
              <a:latin typeface="Arial"/>
            </a:endParaRPr>
          </a:p>
        </p:txBody>
      </p:sp>
      <p:sp>
        <p:nvSpPr>
          <p:cNvPr id="25" name="6 CuadroTexto">
            <a:extLst>
              <a:ext uri="{FF2B5EF4-FFF2-40B4-BE49-F238E27FC236}">
                <a16:creationId xmlns:a16="http://schemas.microsoft.com/office/drawing/2014/main" id="{8A952D0C-2DC5-4DE2-ADD3-387F3C3B38BF}"/>
              </a:ext>
            </a:extLst>
          </p:cNvPr>
          <p:cNvSpPr txBox="1"/>
          <p:nvPr/>
        </p:nvSpPr>
        <p:spPr>
          <a:xfrm>
            <a:off x="5076056" y="1214170"/>
            <a:ext cx="2088232" cy="264687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16600" b="1" dirty="0">
                <a:solidFill>
                  <a:srgbClr val="FFFFFF"/>
                </a:solidFill>
                <a:latin typeface="+mj-lt"/>
              </a:rPr>
              <a:t>?</a:t>
            </a:r>
            <a:endParaRPr lang="en-US" sz="16600" b="1" dirty="0">
              <a:solidFill>
                <a:srgbClr val="FFFFFF"/>
              </a:solidFill>
              <a:latin typeface="+mj-lt"/>
            </a:endParaRPr>
          </a:p>
        </p:txBody>
      </p:sp>
      <p:sp>
        <p:nvSpPr>
          <p:cNvPr id="26" name="7 CuadroTexto">
            <a:extLst>
              <a:ext uri="{FF2B5EF4-FFF2-40B4-BE49-F238E27FC236}">
                <a16:creationId xmlns:a16="http://schemas.microsoft.com/office/drawing/2014/main" id="{5E48878C-5D1F-485E-985C-1A2B95D0D041}"/>
              </a:ext>
            </a:extLst>
          </p:cNvPr>
          <p:cNvSpPr txBox="1"/>
          <p:nvPr/>
        </p:nvSpPr>
        <p:spPr>
          <a:xfrm>
            <a:off x="2483768" y="2791088"/>
            <a:ext cx="1296144" cy="186204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11500" b="1" dirty="0">
                <a:solidFill>
                  <a:srgbClr val="FFFFFF"/>
                </a:solidFill>
                <a:latin typeface="+mj-lt"/>
              </a:rPr>
              <a:t>?</a:t>
            </a:r>
            <a:endParaRPr lang="en-US" sz="11500" b="1" dirty="0">
              <a:solidFill>
                <a:srgbClr val="FFFFFF"/>
              </a:solidFill>
              <a:latin typeface="+mj-lt"/>
            </a:endParaRPr>
          </a:p>
        </p:txBody>
      </p:sp>
      <p:sp>
        <p:nvSpPr>
          <p:cNvPr id="27" name="8 CuadroTexto">
            <a:extLst>
              <a:ext uri="{FF2B5EF4-FFF2-40B4-BE49-F238E27FC236}">
                <a16:creationId xmlns:a16="http://schemas.microsoft.com/office/drawing/2014/main" id="{1AD98D97-816B-4FE2-83F4-6B3C94B57355}"/>
              </a:ext>
            </a:extLst>
          </p:cNvPr>
          <p:cNvSpPr txBox="1"/>
          <p:nvPr/>
        </p:nvSpPr>
        <p:spPr>
          <a:xfrm>
            <a:off x="4499992" y="4070680"/>
            <a:ext cx="1296144" cy="144655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8800" b="1" dirty="0">
                <a:solidFill>
                  <a:srgbClr val="FFFFFF"/>
                </a:solidFill>
                <a:latin typeface="+mj-lt"/>
              </a:rPr>
              <a:t>?</a:t>
            </a:r>
            <a:endParaRPr lang="en-US" sz="8800" b="1" dirty="0">
              <a:solidFill>
                <a:srgbClr val="FFFFFF"/>
              </a:solidFill>
              <a:latin typeface="+mj-lt"/>
            </a:endParaRPr>
          </a:p>
        </p:txBody>
      </p:sp>
    </p:spTree>
    <p:extLst>
      <p:ext uri="{BB962C8B-B14F-4D97-AF65-F5344CB8AC3E}">
        <p14:creationId xmlns:p14="http://schemas.microsoft.com/office/powerpoint/2010/main" val="17520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texto">
            <a:extLst>
              <a:ext uri="{FF2B5EF4-FFF2-40B4-BE49-F238E27FC236}">
                <a16:creationId xmlns:a16="http://schemas.microsoft.com/office/drawing/2014/main" id="{D77EB1B5-E57D-4AED-829B-7FD7BAC2C7B0}"/>
              </a:ext>
            </a:extLst>
          </p:cNvPr>
          <p:cNvSpPr txBox="1">
            <a:spLocks/>
          </p:cNvSpPr>
          <p:nvPr/>
        </p:nvSpPr>
        <p:spPr>
          <a:xfrm>
            <a:off x="1187624" y="1196752"/>
            <a:ext cx="5088136" cy="364246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4000" kern="1200">
                <a:solidFill>
                  <a:schemeClr val="accent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7000"/>
              </a:lnSpc>
              <a:defRPr/>
            </a:pPr>
            <a:r>
              <a:rPr lang="es-ES" sz="7200" b="1" dirty="0">
                <a:solidFill>
                  <a:schemeClr val="bg1"/>
                </a:solidFill>
                <a:latin typeface="+mj-lt"/>
                <a:cs typeface="Arial" panose="020B0604020202020204" pitchFamily="34" charset="0"/>
              </a:rPr>
              <a:t>Gracias por su atención</a:t>
            </a:r>
          </a:p>
        </p:txBody>
      </p:sp>
      <p:sp>
        <p:nvSpPr>
          <p:cNvPr id="3" name="Subtitle 9">
            <a:extLst>
              <a:ext uri="{FF2B5EF4-FFF2-40B4-BE49-F238E27FC236}">
                <a16:creationId xmlns:a16="http://schemas.microsoft.com/office/drawing/2014/main" id="{353DF553-701E-4A90-A766-DE67E6EFD1B0}"/>
              </a:ext>
            </a:extLst>
          </p:cNvPr>
          <p:cNvSpPr txBox="1">
            <a:spLocks/>
          </p:cNvSpPr>
          <p:nvPr/>
        </p:nvSpPr>
        <p:spPr bwMode="auto">
          <a:xfrm>
            <a:off x="1043608" y="3017984"/>
            <a:ext cx="5937890" cy="153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lnSpc>
                <a:spcPct val="90000"/>
              </a:lnSpc>
              <a:buClr>
                <a:schemeClr val="bg2"/>
              </a:buClr>
              <a:buFont typeface="Wingdings" pitchFamily="2" charset="2"/>
              <a:buNone/>
            </a:pPr>
            <a:endParaRPr lang="es-ES" sz="2000" b="1" dirty="0">
              <a:solidFill>
                <a:schemeClr val="bg1"/>
              </a:solidFill>
              <a:latin typeface="+mj-lt"/>
              <a:cs typeface="Kartika" panose="02020503030404060203" pitchFamily="18" charset="0"/>
            </a:endParaRPr>
          </a:p>
          <a:p>
            <a:pPr eaLnBrk="1" hangingPunct="1">
              <a:lnSpc>
                <a:spcPct val="90000"/>
              </a:lnSpc>
              <a:buClr>
                <a:schemeClr val="bg2"/>
              </a:buClr>
            </a:pPr>
            <a:r>
              <a:rPr lang="es-ES_tradnl" sz="2000" b="1" dirty="0">
                <a:solidFill>
                  <a:schemeClr val="bg1"/>
                </a:solidFill>
                <a:latin typeface="+mj-lt"/>
                <a:cs typeface="Kartika" panose="02020503030404060203" pitchFamily="18" charset="0"/>
              </a:rPr>
              <a:t>Javier Montejo Cabrero</a:t>
            </a:r>
            <a:endParaRPr lang="es-ES_tradnl" sz="1800" b="1" dirty="0">
              <a:solidFill>
                <a:schemeClr val="bg1"/>
              </a:solidFill>
              <a:latin typeface="+mj-lt"/>
              <a:cs typeface="Kartika" panose="02020503030404060203" pitchFamily="18" charset="0"/>
            </a:endParaRPr>
          </a:p>
          <a:p>
            <a:pPr eaLnBrk="1" hangingPunct="1">
              <a:lnSpc>
                <a:spcPct val="90000"/>
              </a:lnSpc>
              <a:buClr>
                <a:schemeClr val="bg2"/>
              </a:buClr>
            </a:pPr>
            <a:r>
              <a:rPr lang="es-ES" sz="1800" dirty="0">
                <a:solidFill>
                  <a:schemeClr val="bg1"/>
                </a:solidFill>
                <a:latin typeface="+mj-lt"/>
                <a:cs typeface="Kartika" panose="02020503030404060203" pitchFamily="18" charset="0"/>
              </a:rPr>
              <a:t>Javier.montejo@mju.es </a:t>
            </a:r>
            <a:endParaRPr lang="es-ES_tradnl" sz="1800" dirty="0">
              <a:solidFill>
                <a:schemeClr val="bg1"/>
              </a:solidFill>
              <a:latin typeface="+mj-lt"/>
              <a:cs typeface="Kartika" panose="02020503030404060203" pitchFamily="18" charset="0"/>
            </a:endParaRPr>
          </a:p>
          <a:p>
            <a:pPr eaLnBrk="1" hangingPunct="1">
              <a:lnSpc>
                <a:spcPct val="90000"/>
              </a:lnSpc>
              <a:buClr>
                <a:schemeClr val="bg2"/>
              </a:buClr>
              <a:buFont typeface="Wingdings" pitchFamily="2" charset="2"/>
              <a:buNone/>
            </a:pPr>
            <a:endParaRPr lang="es-ES" sz="1800" dirty="0">
              <a:solidFill>
                <a:schemeClr val="bg1"/>
              </a:solidFill>
              <a:latin typeface="+mj-lt"/>
              <a:cs typeface="Kartika" panose="02020503030404060203" pitchFamily="18" charset="0"/>
            </a:endParaRPr>
          </a:p>
          <a:p>
            <a:pPr eaLnBrk="1" hangingPunct="1">
              <a:lnSpc>
                <a:spcPct val="90000"/>
              </a:lnSpc>
              <a:buClr>
                <a:schemeClr val="bg2"/>
              </a:buClr>
            </a:pPr>
            <a:r>
              <a:rPr lang="es-ES_tradnl" sz="2000" b="1" dirty="0">
                <a:solidFill>
                  <a:schemeClr val="bg1"/>
                </a:solidFill>
                <a:latin typeface="+mj-lt"/>
                <a:cs typeface="Kartika" panose="02020503030404060203" pitchFamily="18" charset="0"/>
              </a:rPr>
              <a:t>Laura García Alhambra</a:t>
            </a:r>
          </a:p>
          <a:p>
            <a:pPr eaLnBrk="1" hangingPunct="1">
              <a:lnSpc>
                <a:spcPct val="90000"/>
              </a:lnSpc>
              <a:buClr>
                <a:schemeClr val="bg2"/>
              </a:buClr>
            </a:pPr>
            <a:r>
              <a:rPr lang="es-ES" sz="2000" dirty="0">
                <a:solidFill>
                  <a:schemeClr val="bg1"/>
                </a:solidFill>
                <a:latin typeface="+mj-lt"/>
                <a:cs typeface="Kartika" panose="02020503030404060203" pitchFamily="18" charset="0"/>
              </a:rPr>
              <a:t>Laura.garciaalhambra@empresas.justicia.es</a:t>
            </a:r>
            <a:endParaRPr lang="es-ES_tradnl" sz="2000" dirty="0">
              <a:solidFill>
                <a:schemeClr val="bg1"/>
              </a:solidFill>
              <a:latin typeface="+mj-lt"/>
              <a:cs typeface="Kartika" panose="02020503030404060203" pitchFamily="18" charset="0"/>
            </a:endParaRPr>
          </a:p>
          <a:p>
            <a:pPr eaLnBrk="1" hangingPunct="1">
              <a:lnSpc>
                <a:spcPct val="90000"/>
              </a:lnSpc>
              <a:buClr>
                <a:schemeClr val="bg2"/>
              </a:buClr>
              <a:buFont typeface="Wingdings" pitchFamily="2" charset="2"/>
              <a:buNone/>
            </a:pPr>
            <a:endParaRPr lang="es-ES" sz="1800" dirty="0">
              <a:solidFill>
                <a:schemeClr val="bg1"/>
              </a:solidFill>
              <a:latin typeface="+mj-lt"/>
              <a:cs typeface="Kartika" panose="02020503030404060203" pitchFamily="18" charset="0"/>
            </a:endParaRPr>
          </a:p>
        </p:txBody>
      </p:sp>
    </p:spTree>
    <p:extLst>
      <p:ext uri="{BB962C8B-B14F-4D97-AF65-F5344CB8AC3E}">
        <p14:creationId xmlns:p14="http://schemas.microsoft.com/office/powerpoint/2010/main" val="2570093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97E804A0-A9B6-4392-AE1C-7179CCBC7E7E}"/>
              </a:ext>
            </a:extLst>
          </p:cNvPr>
          <p:cNvGraphicFramePr>
            <a:graphicFrameLocks noChangeAspect="1"/>
          </p:cNvGraphicFramePr>
          <p:nvPr>
            <p:custDataLst>
              <p:tags r:id="rId1"/>
            </p:custDataLst>
            <p:extLst>
              <p:ext uri="{D42A27DB-BD31-4B8C-83A1-F6EECF244321}">
                <p14:modId xmlns:p14="http://schemas.microsoft.com/office/powerpoint/2010/main" val="3882962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95" imgH="394" progId="TCLayout.ActiveDocument.1">
                  <p:embed/>
                </p:oleObj>
              </mc:Choice>
              <mc:Fallback>
                <p:oleObj name="Diapositiva de think-cell" r:id="rId4" imgW="395" imgH="394" progId="TCLayout.ActiveDocument.1">
                  <p:embed/>
                  <p:pic>
                    <p:nvPicPr>
                      <p:cNvPr id="2" name="Objeto 1" hidden="1">
                        <a:extLst>
                          <a:ext uri="{FF2B5EF4-FFF2-40B4-BE49-F238E27FC236}">
                            <a16:creationId xmlns:a16="http://schemas.microsoft.com/office/drawing/2014/main" id="{97E804A0-A9B6-4392-AE1C-7179CCBC7E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id="{B7A62177-EBE6-4352-9A1D-498C9E86E914}"/>
              </a:ext>
            </a:extLst>
          </p:cNvPr>
          <p:cNvSpPr>
            <a:spLocks noGrp="1"/>
          </p:cNvSpPr>
          <p:nvPr>
            <p:ph type="title"/>
          </p:nvPr>
        </p:nvSpPr>
        <p:spPr/>
        <p:txBody>
          <a:bodyPr>
            <a:normAutofit/>
          </a:bodyPr>
          <a:lstStyle/>
          <a:p>
            <a:r>
              <a:rPr lang="es-ES" sz="2400" dirty="0">
                <a:cs typeface="Arial" panose="020B0604020202020204" pitchFamily="34" charset="0"/>
              </a:rPr>
              <a:t>Visión General - Flujo General</a:t>
            </a:r>
          </a:p>
        </p:txBody>
      </p:sp>
      <p:grpSp>
        <p:nvGrpSpPr>
          <p:cNvPr id="3" name="Grupo 2">
            <a:extLst>
              <a:ext uri="{FF2B5EF4-FFF2-40B4-BE49-F238E27FC236}">
                <a16:creationId xmlns:a16="http://schemas.microsoft.com/office/drawing/2014/main" id="{196CBECB-F591-231D-DA72-BA1E66F6C597}"/>
              </a:ext>
            </a:extLst>
          </p:cNvPr>
          <p:cNvGrpSpPr/>
          <p:nvPr/>
        </p:nvGrpSpPr>
        <p:grpSpPr>
          <a:xfrm>
            <a:off x="467544" y="1340768"/>
            <a:ext cx="7957506" cy="4413858"/>
            <a:chOff x="646942" y="1792272"/>
            <a:chExt cx="7957506" cy="4413858"/>
          </a:xfrm>
        </p:grpSpPr>
        <p:sp>
          <p:nvSpPr>
            <p:cNvPr id="4" name="CuadroTexto 3">
              <a:extLst>
                <a:ext uri="{FF2B5EF4-FFF2-40B4-BE49-F238E27FC236}">
                  <a16:creationId xmlns:a16="http://schemas.microsoft.com/office/drawing/2014/main" id="{DCDF94AF-BB86-7219-C6BA-AFB0D77B4567}"/>
                </a:ext>
              </a:extLst>
            </p:cNvPr>
            <p:cNvSpPr txBox="1"/>
            <p:nvPr/>
          </p:nvSpPr>
          <p:spPr>
            <a:xfrm>
              <a:off x="7445296" y="1864557"/>
              <a:ext cx="1159152" cy="42579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rPr>
                <a:t>Gestión interna de Ubicaciones Pieza Convicción</a:t>
              </a:r>
            </a:p>
          </p:txBody>
        </p:sp>
        <p:sp>
          <p:nvSpPr>
            <p:cNvPr id="5" name="Flecha: a la derecha 4">
              <a:extLst>
                <a:ext uri="{FF2B5EF4-FFF2-40B4-BE49-F238E27FC236}">
                  <a16:creationId xmlns:a16="http://schemas.microsoft.com/office/drawing/2014/main" id="{1FBF8759-8129-9FD7-B269-CFE221396D64}"/>
                </a:ext>
              </a:extLst>
            </p:cNvPr>
            <p:cNvSpPr/>
            <p:nvPr/>
          </p:nvSpPr>
          <p:spPr>
            <a:xfrm rot="18753373">
              <a:off x="1287270" y="3067920"/>
              <a:ext cx="1017562" cy="159947"/>
            </a:xfrm>
            <a:prstGeom prst="rightArrow">
              <a:avLst/>
            </a:prstGeom>
            <a:solidFill>
              <a:srgbClr val="4472C4">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
          <p:nvSpPr>
            <p:cNvPr id="6" name="Elipse 5">
              <a:extLst>
                <a:ext uri="{FF2B5EF4-FFF2-40B4-BE49-F238E27FC236}">
                  <a16:creationId xmlns:a16="http://schemas.microsoft.com/office/drawing/2014/main" id="{FA04B3DE-DFFC-4D7E-EDFD-8016247A082D}"/>
                </a:ext>
              </a:extLst>
            </p:cNvPr>
            <p:cNvSpPr/>
            <p:nvPr/>
          </p:nvSpPr>
          <p:spPr>
            <a:xfrm>
              <a:off x="647187" y="1991898"/>
              <a:ext cx="180397" cy="153244"/>
            </a:xfrm>
            <a:prstGeom prst="ellipse">
              <a:avLst/>
            </a:prstGeom>
            <a:solidFill>
              <a:srgbClr val="FF9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7" name="CuadroTexto 6">
              <a:extLst>
                <a:ext uri="{FF2B5EF4-FFF2-40B4-BE49-F238E27FC236}">
                  <a16:creationId xmlns:a16="http://schemas.microsoft.com/office/drawing/2014/main" id="{D64B6092-A712-3E03-97D3-A0555E38CF22}"/>
                </a:ext>
              </a:extLst>
            </p:cNvPr>
            <p:cNvSpPr txBox="1"/>
            <p:nvPr/>
          </p:nvSpPr>
          <p:spPr>
            <a:xfrm>
              <a:off x="646942" y="1946534"/>
              <a:ext cx="1548794" cy="22296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rPr>
                <a:t>  Alta Pieza Convicción</a:t>
              </a:r>
            </a:p>
          </p:txBody>
        </p:sp>
        <p:sp>
          <p:nvSpPr>
            <p:cNvPr id="8" name="Elipse 7">
              <a:extLst>
                <a:ext uri="{FF2B5EF4-FFF2-40B4-BE49-F238E27FC236}">
                  <a16:creationId xmlns:a16="http://schemas.microsoft.com/office/drawing/2014/main" id="{73976ED2-8721-8E6C-40D4-EF6546E8BE5D}"/>
                </a:ext>
              </a:extLst>
            </p:cNvPr>
            <p:cNvSpPr/>
            <p:nvPr/>
          </p:nvSpPr>
          <p:spPr>
            <a:xfrm>
              <a:off x="4712822" y="1950682"/>
              <a:ext cx="180397" cy="153244"/>
            </a:xfrm>
            <a:prstGeom prst="ellipse">
              <a:avLst/>
            </a:prstGeom>
            <a:solidFill>
              <a:srgbClr val="FF9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9" name="CuadroTexto 8">
              <a:extLst>
                <a:ext uri="{FF2B5EF4-FFF2-40B4-BE49-F238E27FC236}">
                  <a16:creationId xmlns:a16="http://schemas.microsoft.com/office/drawing/2014/main" id="{5B80BEB0-366F-FDFA-953F-17CD58649765}"/>
                </a:ext>
              </a:extLst>
            </p:cNvPr>
            <p:cNvSpPr txBox="1"/>
            <p:nvPr/>
          </p:nvSpPr>
          <p:spPr>
            <a:xfrm>
              <a:off x="4919394" y="1792272"/>
              <a:ext cx="1668830"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rPr>
                <a:t>Gestión del Almacén de Depósitos</a:t>
              </a:r>
            </a:p>
          </p:txBody>
        </p:sp>
        <p:sp>
          <p:nvSpPr>
            <p:cNvPr id="11" name="CuadroTexto 10">
              <a:extLst>
                <a:ext uri="{FF2B5EF4-FFF2-40B4-BE49-F238E27FC236}">
                  <a16:creationId xmlns:a16="http://schemas.microsoft.com/office/drawing/2014/main" id="{40FD13E2-4E48-F8E6-E6B0-F6C39C2452C7}"/>
                </a:ext>
              </a:extLst>
            </p:cNvPr>
            <p:cNvSpPr txBox="1"/>
            <p:nvPr/>
          </p:nvSpPr>
          <p:spPr>
            <a:xfrm>
              <a:off x="1975417" y="5775243"/>
              <a:ext cx="1351742"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rPr>
                <a:t>Solicitud Préstamo / Devolución</a:t>
              </a:r>
            </a:p>
          </p:txBody>
        </p:sp>
        <p:pic>
          <p:nvPicPr>
            <p:cNvPr id="12" name="Imagen 11">
              <a:extLst>
                <a:ext uri="{FF2B5EF4-FFF2-40B4-BE49-F238E27FC236}">
                  <a16:creationId xmlns:a16="http://schemas.microsoft.com/office/drawing/2014/main" id="{B2191160-D761-38C5-6036-601D5CAB657C}"/>
                </a:ext>
              </a:extLst>
            </p:cNvPr>
            <p:cNvPicPr>
              <a:picLocks noChangeAspect="1"/>
            </p:cNvPicPr>
            <p:nvPr/>
          </p:nvPicPr>
          <p:blipFill>
            <a:blip r:embed="rId6"/>
            <a:stretch>
              <a:fillRect/>
            </a:stretch>
          </p:blipFill>
          <p:spPr>
            <a:xfrm>
              <a:off x="2449829" y="2520714"/>
              <a:ext cx="1244848" cy="735875"/>
            </a:xfrm>
            <a:prstGeom prst="rect">
              <a:avLst/>
            </a:prstGeom>
          </p:spPr>
        </p:pic>
        <p:grpSp>
          <p:nvGrpSpPr>
            <p:cNvPr id="13" name="Grupo 12">
              <a:extLst>
                <a:ext uri="{FF2B5EF4-FFF2-40B4-BE49-F238E27FC236}">
                  <a16:creationId xmlns:a16="http://schemas.microsoft.com/office/drawing/2014/main" id="{92F643C6-4276-9077-9886-D2FDC786291A}"/>
                </a:ext>
              </a:extLst>
            </p:cNvPr>
            <p:cNvGrpSpPr/>
            <p:nvPr/>
          </p:nvGrpSpPr>
          <p:grpSpPr>
            <a:xfrm>
              <a:off x="2515180" y="1924605"/>
              <a:ext cx="1420443" cy="425794"/>
              <a:chOff x="5984870" y="1430269"/>
              <a:chExt cx="1700785" cy="600164"/>
            </a:xfrm>
          </p:grpSpPr>
          <p:sp>
            <p:nvSpPr>
              <p:cNvPr id="80" name="CuadroTexto 79">
                <a:extLst>
                  <a:ext uri="{FF2B5EF4-FFF2-40B4-BE49-F238E27FC236}">
                    <a16:creationId xmlns:a16="http://schemas.microsoft.com/office/drawing/2014/main" id="{1AB57F0D-2630-131F-B0CE-E878B04FB829}"/>
                  </a:ext>
                </a:extLst>
              </p:cNvPr>
              <p:cNvSpPr txBox="1"/>
              <p:nvPr/>
            </p:nvSpPr>
            <p:spPr>
              <a:xfrm>
                <a:off x="5996474" y="1430269"/>
                <a:ext cx="1689181" cy="6001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rPr>
                  <a:t>Archivado Pieza Convicción por CB (generación interna)</a:t>
                </a:r>
              </a:p>
            </p:txBody>
          </p:sp>
          <p:sp>
            <p:nvSpPr>
              <p:cNvPr id="81" name="Elipse 80">
                <a:extLst>
                  <a:ext uri="{FF2B5EF4-FFF2-40B4-BE49-F238E27FC236}">
                    <a16:creationId xmlns:a16="http://schemas.microsoft.com/office/drawing/2014/main" id="{D20C007B-2479-4666-B86E-6E08FEDA36A5}"/>
                  </a:ext>
                </a:extLst>
              </p:cNvPr>
              <p:cNvSpPr/>
              <p:nvPr/>
            </p:nvSpPr>
            <p:spPr>
              <a:xfrm>
                <a:off x="5984870" y="1519788"/>
                <a:ext cx="216000" cy="216000"/>
              </a:xfrm>
              <a:prstGeom prst="ellipse">
                <a:avLst/>
              </a:prstGeom>
              <a:solidFill>
                <a:srgbClr val="FF9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white"/>
                    </a:solidFill>
                    <a:effectLst/>
                    <a:uLnTx/>
                    <a:uFillTx/>
                    <a:latin typeface="Calibri" panose="020F0502020204030204"/>
                    <a:ea typeface="+mn-ea"/>
                    <a:cs typeface="+mn-cs"/>
                  </a:rPr>
                  <a:t>2</a:t>
                </a:r>
              </a:p>
            </p:txBody>
          </p:sp>
        </p:grpSp>
        <p:pic>
          <p:nvPicPr>
            <p:cNvPr id="14" name="Gráfico 13" descr="Caja (archivo) contorno">
              <a:extLst>
                <a:ext uri="{FF2B5EF4-FFF2-40B4-BE49-F238E27FC236}">
                  <a16:creationId xmlns:a16="http://schemas.microsoft.com/office/drawing/2014/main" id="{4C0954D5-B0E7-37AE-FC6F-055A6D6696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57279" y="2950236"/>
              <a:ext cx="763679" cy="648733"/>
            </a:xfrm>
            <a:prstGeom prst="rect">
              <a:avLst/>
            </a:prstGeom>
          </p:spPr>
        </p:pic>
        <p:sp>
          <p:nvSpPr>
            <p:cNvPr id="15" name="Flecha: a la derecha 14">
              <a:extLst>
                <a:ext uri="{FF2B5EF4-FFF2-40B4-BE49-F238E27FC236}">
                  <a16:creationId xmlns:a16="http://schemas.microsoft.com/office/drawing/2014/main" id="{20325D93-3596-4302-0485-03BBC3217FC8}"/>
                </a:ext>
              </a:extLst>
            </p:cNvPr>
            <p:cNvSpPr/>
            <p:nvPr/>
          </p:nvSpPr>
          <p:spPr>
            <a:xfrm>
              <a:off x="3863138" y="2889302"/>
              <a:ext cx="429325" cy="127703"/>
            </a:xfrm>
            <a:prstGeom prst="rightArrow">
              <a:avLst/>
            </a:prstGeom>
            <a:solidFill>
              <a:srgbClr val="4472C4">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
          <p:nvSpPr>
            <p:cNvPr id="16" name="Elipse 15">
              <a:extLst>
                <a:ext uri="{FF2B5EF4-FFF2-40B4-BE49-F238E27FC236}">
                  <a16:creationId xmlns:a16="http://schemas.microsoft.com/office/drawing/2014/main" id="{4C4E0313-BDC0-DE1E-5EE9-9B69DC837C1C}"/>
                </a:ext>
              </a:extLst>
            </p:cNvPr>
            <p:cNvSpPr/>
            <p:nvPr/>
          </p:nvSpPr>
          <p:spPr>
            <a:xfrm>
              <a:off x="7277395" y="1956315"/>
              <a:ext cx="180397" cy="153244"/>
            </a:xfrm>
            <a:prstGeom prst="ellipse">
              <a:avLst/>
            </a:prstGeom>
            <a:solidFill>
              <a:srgbClr val="FF9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white"/>
                  </a:solidFill>
                  <a:effectLst/>
                  <a:uLnTx/>
                  <a:uFillTx/>
                  <a:latin typeface="Calibri" panose="020F0502020204030204"/>
                  <a:ea typeface="+mn-ea"/>
                  <a:cs typeface="+mn-cs"/>
                </a:rPr>
                <a:t>4</a:t>
              </a:r>
            </a:p>
          </p:txBody>
        </p:sp>
        <p:pic>
          <p:nvPicPr>
            <p:cNvPr id="17" name="Imagen 16">
              <a:extLst>
                <a:ext uri="{FF2B5EF4-FFF2-40B4-BE49-F238E27FC236}">
                  <a16:creationId xmlns:a16="http://schemas.microsoft.com/office/drawing/2014/main" id="{E8316583-ACB6-79FC-95A7-D4D0AEE463D4}"/>
                </a:ext>
              </a:extLst>
            </p:cNvPr>
            <p:cNvPicPr>
              <a:picLocks noChangeAspect="1"/>
            </p:cNvPicPr>
            <p:nvPr/>
          </p:nvPicPr>
          <p:blipFill rotWithShape="1">
            <a:blip r:embed="rId9"/>
            <a:srcRect t="26925"/>
            <a:stretch/>
          </p:blipFill>
          <p:spPr>
            <a:xfrm>
              <a:off x="1010898" y="3889529"/>
              <a:ext cx="964518" cy="653719"/>
            </a:xfrm>
            <a:prstGeom prst="rect">
              <a:avLst/>
            </a:prstGeom>
          </p:spPr>
        </p:pic>
        <p:sp>
          <p:nvSpPr>
            <p:cNvPr id="18" name="CuadroTexto 17">
              <a:extLst>
                <a:ext uri="{FF2B5EF4-FFF2-40B4-BE49-F238E27FC236}">
                  <a16:creationId xmlns:a16="http://schemas.microsoft.com/office/drawing/2014/main" id="{B2128FE8-BEEA-BCD5-EDEC-F447AE2E4A37}"/>
                </a:ext>
              </a:extLst>
            </p:cNvPr>
            <p:cNvSpPr txBox="1"/>
            <p:nvPr/>
          </p:nvSpPr>
          <p:spPr>
            <a:xfrm>
              <a:off x="916995" y="3638135"/>
              <a:ext cx="1138747" cy="1856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rPr>
                <a:t>Gestión Depósitos</a:t>
              </a:r>
            </a:p>
          </p:txBody>
        </p:sp>
        <p:sp>
          <p:nvSpPr>
            <p:cNvPr id="66" name="Flecha: a la derecha 65">
              <a:extLst>
                <a:ext uri="{FF2B5EF4-FFF2-40B4-BE49-F238E27FC236}">
                  <a16:creationId xmlns:a16="http://schemas.microsoft.com/office/drawing/2014/main" id="{002F550A-E957-2E49-5EFC-71139315BEF3}"/>
                </a:ext>
              </a:extLst>
            </p:cNvPr>
            <p:cNvSpPr/>
            <p:nvPr/>
          </p:nvSpPr>
          <p:spPr>
            <a:xfrm rot="5400000">
              <a:off x="5129642" y="4400445"/>
              <a:ext cx="366191" cy="165398"/>
            </a:xfrm>
            <a:prstGeom prst="rightArrow">
              <a:avLst/>
            </a:prstGeom>
            <a:solidFill>
              <a:srgbClr val="4472C4">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
          <p:nvSpPr>
            <p:cNvPr id="67" name="Elipse 66">
              <a:extLst>
                <a:ext uri="{FF2B5EF4-FFF2-40B4-BE49-F238E27FC236}">
                  <a16:creationId xmlns:a16="http://schemas.microsoft.com/office/drawing/2014/main" id="{EE78298E-FCB4-9703-231A-AB4EBFB7BA63}"/>
                </a:ext>
              </a:extLst>
            </p:cNvPr>
            <p:cNvSpPr/>
            <p:nvPr/>
          </p:nvSpPr>
          <p:spPr>
            <a:xfrm rot="10617118" flipH="1" flipV="1">
              <a:off x="1695627" y="5847504"/>
              <a:ext cx="180397" cy="153244"/>
            </a:xfrm>
            <a:prstGeom prst="ellipse">
              <a:avLst/>
            </a:prstGeom>
            <a:solidFill>
              <a:srgbClr val="FF9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white"/>
                  </a:solidFill>
                  <a:effectLst/>
                  <a:uLnTx/>
                  <a:uFillTx/>
                  <a:latin typeface="Calibri" panose="020F0502020204030204"/>
                  <a:ea typeface="+mn-ea"/>
                  <a:cs typeface="+mn-cs"/>
                </a:rPr>
                <a:t>6</a:t>
              </a:r>
            </a:p>
          </p:txBody>
        </p:sp>
        <p:sp>
          <p:nvSpPr>
            <p:cNvPr id="68" name="Flecha: a la izquierda y derecha 67">
              <a:extLst>
                <a:ext uri="{FF2B5EF4-FFF2-40B4-BE49-F238E27FC236}">
                  <a16:creationId xmlns:a16="http://schemas.microsoft.com/office/drawing/2014/main" id="{20712A69-54E2-49EB-172C-511E5963F452}"/>
                </a:ext>
              </a:extLst>
            </p:cNvPr>
            <p:cNvSpPr/>
            <p:nvPr/>
          </p:nvSpPr>
          <p:spPr>
            <a:xfrm rot="2519915">
              <a:off x="1274669" y="4865348"/>
              <a:ext cx="841097" cy="146051"/>
            </a:xfrm>
            <a:prstGeom prst="leftRightArrow">
              <a:avLst/>
            </a:prstGeom>
            <a:solidFill>
              <a:srgbClr val="4472C4">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Flecha: a la izquierda y derecha 68">
              <a:extLst>
                <a:ext uri="{FF2B5EF4-FFF2-40B4-BE49-F238E27FC236}">
                  <a16:creationId xmlns:a16="http://schemas.microsoft.com/office/drawing/2014/main" id="{83844025-C7B7-7FCD-ED30-DE2C16479C9D}"/>
                </a:ext>
              </a:extLst>
            </p:cNvPr>
            <p:cNvSpPr/>
            <p:nvPr/>
          </p:nvSpPr>
          <p:spPr>
            <a:xfrm>
              <a:off x="2851563" y="5162542"/>
              <a:ext cx="1534063" cy="138282"/>
            </a:xfrm>
            <a:prstGeom prst="leftRightArrow">
              <a:avLst/>
            </a:prstGeom>
            <a:solidFill>
              <a:srgbClr val="4472C4">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0" name="Imagen 69">
              <a:extLst>
                <a:ext uri="{FF2B5EF4-FFF2-40B4-BE49-F238E27FC236}">
                  <a16:creationId xmlns:a16="http://schemas.microsoft.com/office/drawing/2014/main" id="{A4146340-8814-7024-B5D6-3380C4C9336A}"/>
                </a:ext>
              </a:extLst>
            </p:cNvPr>
            <p:cNvPicPr>
              <a:picLocks noChangeAspect="1"/>
            </p:cNvPicPr>
            <p:nvPr/>
          </p:nvPicPr>
          <p:blipFill>
            <a:blip r:embed="rId10"/>
            <a:stretch>
              <a:fillRect/>
            </a:stretch>
          </p:blipFill>
          <p:spPr>
            <a:xfrm>
              <a:off x="4375754" y="2230304"/>
              <a:ext cx="1873969" cy="2048290"/>
            </a:xfrm>
            <a:prstGeom prst="rect">
              <a:avLst/>
            </a:prstGeom>
          </p:spPr>
        </p:pic>
        <p:sp>
          <p:nvSpPr>
            <p:cNvPr id="71" name="CuadroTexto 70">
              <a:extLst>
                <a:ext uri="{FF2B5EF4-FFF2-40B4-BE49-F238E27FC236}">
                  <a16:creationId xmlns:a16="http://schemas.microsoft.com/office/drawing/2014/main" id="{6EDCB728-D0AB-27D9-20C6-97B07DF31E81}"/>
                </a:ext>
              </a:extLst>
            </p:cNvPr>
            <p:cNvSpPr txBox="1"/>
            <p:nvPr/>
          </p:nvSpPr>
          <p:spPr>
            <a:xfrm>
              <a:off x="4586418" y="5787597"/>
              <a:ext cx="1776081" cy="3056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rPr>
                <a:t>Consulta Pieza Convicción existentes en el Depósito</a:t>
              </a:r>
            </a:p>
          </p:txBody>
        </p:sp>
        <p:sp>
          <p:nvSpPr>
            <p:cNvPr id="72" name="Elipse 71">
              <a:extLst>
                <a:ext uri="{FF2B5EF4-FFF2-40B4-BE49-F238E27FC236}">
                  <a16:creationId xmlns:a16="http://schemas.microsoft.com/office/drawing/2014/main" id="{D3D54EE5-AE6A-00F4-3E6D-A04A6A235C30}"/>
                </a:ext>
              </a:extLst>
            </p:cNvPr>
            <p:cNvSpPr/>
            <p:nvPr/>
          </p:nvSpPr>
          <p:spPr>
            <a:xfrm>
              <a:off x="4532425" y="5863824"/>
              <a:ext cx="180397" cy="153244"/>
            </a:xfrm>
            <a:prstGeom prst="ellipse">
              <a:avLst/>
            </a:prstGeom>
            <a:solidFill>
              <a:srgbClr val="FF9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white"/>
                  </a:solidFill>
                  <a:effectLst/>
                  <a:uLnTx/>
                  <a:uFillTx/>
                  <a:latin typeface="Calibri" panose="020F0502020204030204"/>
                  <a:ea typeface="+mn-ea"/>
                  <a:cs typeface="+mn-cs"/>
                </a:rPr>
                <a:t>5</a:t>
              </a:r>
            </a:p>
          </p:txBody>
        </p:sp>
        <p:sp>
          <p:nvSpPr>
            <p:cNvPr id="73" name="Rectángulo: esquinas redondeadas 72">
              <a:extLst>
                <a:ext uri="{FF2B5EF4-FFF2-40B4-BE49-F238E27FC236}">
                  <a16:creationId xmlns:a16="http://schemas.microsoft.com/office/drawing/2014/main" id="{37447E2E-CDDE-1079-CBC5-FF19030B2B53}"/>
                </a:ext>
              </a:extLst>
            </p:cNvPr>
            <p:cNvSpPr/>
            <p:nvPr/>
          </p:nvSpPr>
          <p:spPr>
            <a:xfrm>
              <a:off x="1010897" y="3614168"/>
              <a:ext cx="922145" cy="917678"/>
            </a:xfrm>
            <a:prstGeom prst="roundRect">
              <a:avLst/>
            </a:prstGeom>
            <a:noFill/>
            <a:ln w="285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4" name="Imagen 73">
              <a:extLst>
                <a:ext uri="{FF2B5EF4-FFF2-40B4-BE49-F238E27FC236}">
                  <a16:creationId xmlns:a16="http://schemas.microsoft.com/office/drawing/2014/main" id="{609B5E4F-1AFE-AF64-6F05-5658D42A6316}"/>
                </a:ext>
              </a:extLst>
            </p:cNvPr>
            <p:cNvPicPr>
              <a:picLocks noChangeAspect="1"/>
            </p:cNvPicPr>
            <p:nvPr/>
          </p:nvPicPr>
          <p:blipFill>
            <a:blip r:embed="rId11"/>
            <a:stretch>
              <a:fillRect/>
            </a:stretch>
          </p:blipFill>
          <p:spPr>
            <a:xfrm>
              <a:off x="2061250" y="5022965"/>
              <a:ext cx="622477" cy="586621"/>
            </a:xfrm>
            <a:prstGeom prst="rect">
              <a:avLst/>
            </a:prstGeom>
          </p:spPr>
        </p:pic>
        <p:sp>
          <p:nvSpPr>
            <p:cNvPr id="75" name="Flecha: a la derecha 74">
              <a:extLst>
                <a:ext uri="{FF2B5EF4-FFF2-40B4-BE49-F238E27FC236}">
                  <a16:creationId xmlns:a16="http://schemas.microsoft.com/office/drawing/2014/main" id="{B68DF837-0B2D-737F-6850-6E108DE341DC}"/>
                </a:ext>
              </a:extLst>
            </p:cNvPr>
            <p:cNvSpPr/>
            <p:nvPr/>
          </p:nvSpPr>
          <p:spPr>
            <a:xfrm rot="20025524">
              <a:off x="5911718" y="3614356"/>
              <a:ext cx="1556273" cy="132511"/>
            </a:xfrm>
            <a:prstGeom prst="rightArrow">
              <a:avLst>
                <a:gd name="adj1" fmla="val 50000"/>
                <a:gd name="adj2" fmla="val 50000"/>
              </a:avLst>
            </a:prstGeom>
            <a:solidFill>
              <a:srgbClr val="4472C4">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FFFFFF"/>
                </a:solidFill>
                <a:effectLst/>
                <a:uLnTx/>
                <a:uFillTx/>
                <a:latin typeface="Arial"/>
              </a:endParaRPr>
            </a:p>
          </p:txBody>
        </p:sp>
        <p:sp>
          <p:nvSpPr>
            <p:cNvPr id="76" name="Flecha: a la derecha 75">
              <a:extLst>
                <a:ext uri="{FF2B5EF4-FFF2-40B4-BE49-F238E27FC236}">
                  <a16:creationId xmlns:a16="http://schemas.microsoft.com/office/drawing/2014/main" id="{8F34DE38-9CAC-B25D-5A02-F0F1C607AE38}"/>
                </a:ext>
              </a:extLst>
            </p:cNvPr>
            <p:cNvSpPr/>
            <p:nvPr/>
          </p:nvSpPr>
          <p:spPr>
            <a:xfrm rot="1393418">
              <a:off x="5906777" y="2868192"/>
              <a:ext cx="1566155" cy="164087"/>
            </a:xfrm>
            <a:prstGeom prst="rightArrow">
              <a:avLst/>
            </a:prstGeom>
            <a:solidFill>
              <a:srgbClr val="4472C4">
                <a:lumMod val="75000"/>
              </a:srgbClr>
            </a:solidFill>
            <a:ln w="25400" cap="flat" cmpd="sng" algn="ctr">
              <a:solidFill>
                <a:srgbClr val="043A6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ndParaRPr>
            </a:p>
          </p:txBody>
        </p:sp>
        <p:pic>
          <p:nvPicPr>
            <p:cNvPr id="77" name="Imagen 76">
              <a:extLst>
                <a:ext uri="{FF2B5EF4-FFF2-40B4-BE49-F238E27FC236}">
                  <a16:creationId xmlns:a16="http://schemas.microsoft.com/office/drawing/2014/main" id="{95DF07B5-C3EC-BEE7-3D1F-709FE88DCEF2}"/>
                </a:ext>
              </a:extLst>
            </p:cNvPr>
            <p:cNvPicPr>
              <a:picLocks noChangeAspect="1"/>
            </p:cNvPicPr>
            <p:nvPr/>
          </p:nvPicPr>
          <p:blipFill rotWithShape="1">
            <a:blip r:embed="rId9"/>
            <a:srcRect t="26925"/>
            <a:stretch/>
          </p:blipFill>
          <p:spPr>
            <a:xfrm>
              <a:off x="4971898" y="5095886"/>
              <a:ext cx="819281" cy="555282"/>
            </a:xfrm>
            <a:prstGeom prst="rect">
              <a:avLst/>
            </a:prstGeom>
          </p:spPr>
        </p:pic>
        <p:sp>
          <p:nvSpPr>
            <p:cNvPr id="78" name="CuadroTexto 77">
              <a:extLst>
                <a:ext uri="{FF2B5EF4-FFF2-40B4-BE49-F238E27FC236}">
                  <a16:creationId xmlns:a16="http://schemas.microsoft.com/office/drawing/2014/main" id="{48CBE498-240C-BDA1-0589-E6A38161F542}"/>
                </a:ext>
              </a:extLst>
            </p:cNvPr>
            <p:cNvSpPr txBox="1"/>
            <p:nvPr/>
          </p:nvSpPr>
          <p:spPr>
            <a:xfrm>
              <a:off x="4798255" y="4826875"/>
              <a:ext cx="1010261" cy="3056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rPr>
                <a:t>Gestión Depósitos</a:t>
              </a:r>
            </a:p>
          </p:txBody>
        </p:sp>
        <p:sp>
          <p:nvSpPr>
            <p:cNvPr id="79" name="Rectángulo: esquinas redondeadas 78">
              <a:extLst>
                <a:ext uri="{FF2B5EF4-FFF2-40B4-BE49-F238E27FC236}">
                  <a16:creationId xmlns:a16="http://schemas.microsoft.com/office/drawing/2014/main" id="{23413814-CCAB-6B32-A393-5D68A00C9AE4}"/>
                </a:ext>
              </a:extLst>
            </p:cNvPr>
            <p:cNvSpPr/>
            <p:nvPr/>
          </p:nvSpPr>
          <p:spPr>
            <a:xfrm>
              <a:off x="4892156" y="4827624"/>
              <a:ext cx="881487" cy="806677"/>
            </a:xfrm>
            <a:prstGeom prst="roundRect">
              <a:avLst/>
            </a:prstGeom>
            <a:noFill/>
            <a:ln w="28575"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32929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74C0603-1A23-6AE2-F516-F6AEEA923C37}"/>
              </a:ext>
            </a:extLst>
          </p:cNvPr>
          <p:cNvSpPr>
            <a:spLocks noGrp="1"/>
          </p:cNvSpPr>
          <p:nvPr>
            <p:ph type="title"/>
          </p:nvPr>
        </p:nvSpPr>
        <p:spPr/>
        <p:txBody>
          <a:bodyPr>
            <a:normAutofit/>
          </a:bodyPr>
          <a:lstStyle/>
          <a:p>
            <a:r>
              <a:rPr lang="es-ES" sz="2400" dirty="0">
                <a:cs typeface="Arial" panose="020B0604020202020204" pitchFamily="34" charset="0"/>
              </a:rPr>
              <a:t>Visión General - </a:t>
            </a:r>
            <a:r>
              <a:rPr lang="es-ES" sz="2400" dirty="0"/>
              <a:t>Tipos de Custodia</a:t>
            </a:r>
          </a:p>
        </p:txBody>
      </p:sp>
      <p:sp>
        <p:nvSpPr>
          <p:cNvPr id="5" name="Marcador de número de diapositiva 4">
            <a:extLst>
              <a:ext uri="{FF2B5EF4-FFF2-40B4-BE49-F238E27FC236}">
                <a16:creationId xmlns:a16="http://schemas.microsoft.com/office/drawing/2014/main" id="{C8B1AB81-21F7-4634-9B84-91DBA99DC1CC}"/>
              </a:ext>
            </a:extLst>
          </p:cNvPr>
          <p:cNvSpPr>
            <a:spLocks noGrp="1"/>
          </p:cNvSpPr>
          <p:nvPr>
            <p:ph type="sldNum" sz="quarter" idx="12"/>
          </p:nvPr>
        </p:nvSpPr>
        <p:spPr/>
        <p:txBody>
          <a:bodyPr/>
          <a:lstStyle/>
          <a:p>
            <a:fld id="{F72BFCD6-C37F-4D4F-B6AD-71D3A36D527F}" type="slidenum">
              <a:rPr lang="es-ES" smtClean="0"/>
              <a:pPr/>
              <a:t>5</a:t>
            </a:fld>
            <a:endParaRPr lang="es-ES" dirty="0"/>
          </a:p>
        </p:txBody>
      </p:sp>
      <p:sp>
        <p:nvSpPr>
          <p:cNvPr id="6" name="Marcador de contenido 10">
            <a:extLst>
              <a:ext uri="{FF2B5EF4-FFF2-40B4-BE49-F238E27FC236}">
                <a16:creationId xmlns:a16="http://schemas.microsoft.com/office/drawing/2014/main" id="{6F3C4608-44B7-504A-5BE2-0F0D55E32DC1}"/>
              </a:ext>
            </a:extLst>
          </p:cNvPr>
          <p:cNvSpPr>
            <a:spLocks noGrp="1"/>
          </p:cNvSpPr>
          <p:nvPr>
            <p:ph idx="1"/>
          </p:nvPr>
        </p:nvSpPr>
        <p:spPr>
          <a:xfrm>
            <a:off x="328483" y="1007226"/>
            <a:ext cx="11113572" cy="5436988"/>
          </a:xfrm>
        </p:spPr>
        <p:txBody>
          <a:bodyPr>
            <a:normAutofit/>
          </a:bodyPr>
          <a:lstStyle/>
          <a:p>
            <a:pPr algn="just"/>
            <a:r>
              <a:rPr lang="es-ES" sz="1800" dirty="0"/>
              <a:t>En función de la oficina judicial y del tipo de objeto/pieza de convicción</a:t>
            </a:r>
          </a:p>
        </p:txBody>
      </p:sp>
      <p:grpSp>
        <p:nvGrpSpPr>
          <p:cNvPr id="11" name="Grupo 10">
            <a:extLst>
              <a:ext uri="{FF2B5EF4-FFF2-40B4-BE49-F238E27FC236}">
                <a16:creationId xmlns:a16="http://schemas.microsoft.com/office/drawing/2014/main" id="{5E837813-BBDE-CCC3-F582-5BEBFB750693}"/>
              </a:ext>
            </a:extLst>
          </p:cNvPr>
          <p:cNvGrpSpPr/>
          <p:nvPr/>
        </p:nvGrpSpPr>
        <p:grpSpPr>
          <a:xfrm>
            <a:off x="251520" y="1907738"/>
            <a:ext cx="8563997" cy="3465478"/>
            <a:chOff x="251520" y="1835730"/>
            <a:chExt cx="8563997" cy="3465478"/>
          </a:xfrm>
        </p:grpSpPr>
        <p:pic>
          <p:nvPicPr>
            <p:cNvPr id="7" name="Imagen 6">
              <a:extLst>
                <a:ext uri="{FF2B5EF4-FFF2-40B4-BE49-F238E27FC236}">
                  <a16:creationId xmlns:a16="http://schemas.microsoft.com/office/drawing/2014/main" id="{F36B9D2E-BDC9-D1B8-6E93-9F4D716C8BFD}"/>
                </a:ext>
              </a:extLst>
            </p:cNvPr>
            <p:cNvPicPr>
              <a:picLocks noChangeAspect="1"/>
            </p:cNvPicPr>
            <p:nvPr/>
          </p:nvPicPr>
          <p:blipFill>
            <a:blip r:embed="rId2"/>
            <a:stretch>
              <a:fillRect/>
            </a:stretch>
          </p:blipFill>
          <p:spPr>
            <a:xfrm>
              <a:off x="251520" y="1835730"/>
              <a:ext cx="2684435" cy="3454034"/>
            </a:xfrm>
            <a:prstGeom prst="rect">
              <a:avLst/>
            </a:prstGeom>
          </p:spPr>
        </p:pic>
        <p:sp>
          <p:nvSpPr>
            <p:cNvPr id="8" name="Rectángulo: esquinas redondeadas 7">
              <a:extLst>
                <a:ext uri="{FF2B5EF4-FFF2-40B4-BE49-F238E27FC236}">
                  <a16:creationId xmlns:a16="http://schemas.microsoft.com/office/drawing/2014/main" id="{CF2C194C-ABAF-EFE1-80CF-F84D418D8C6A}"/>
                </a:ext>
              </a:extLst>
            </p:cNvPr>
            <p:cNvSpPr/>
            <p:nvPr/>
          </p:nvSpPr>
          <p:spPr>
            <a:xfrm>
              <a:off x="3395856" y="1835730"/>
              <a:ext cx="5419660" cy="1188597"/>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100" dirty="0">
                  <a:solidFill>
                    <a:srgbClr val="000000"/>
                  </a:solidFill>
                </a:rPr>
                <a:t>Mediante la </a:t>
              </a:r>
              <a:r>
                <a:rPr lang="es-ES" sz="1100" b="1" dirty="0">
                  <a:solidFill>
                    <a:srgbClr val="000000"/>
                  </a:solidFill>
                </a:rPr>
                <a:t>Custodia Interna </a:t>
              </a:r>
              <a:r>
                <a:rPr lang="es-ES" sz="1100" dirty="0">
                  <a:solidFill>
                    <a:srgbClr val="000000"/>
                  </a:solidFill>
                </a:rPr>
                <a:t>la ubicación de las piezas se hará en las propias dependencias u oficinas judiciales.</a:t>
              </a:r>
            </a:p>
            <a:p>
              <a:pPr algn="just"/>
              <a:r>
                <a:rPr lang="es-ES" sz="1100" dirty="0">
                  <a:solidFill>
                    <a:srgbClr val="000000"/>
                  </a:solidFill>
                </a:rPr>
                <a:t>La aplicación permitirá parametrizar las ubicaciones (sedes/salas/pasillos/estanterías/huecos) para posteriormente asignarles las cajas ya cerradas dentro de las ubicaciones que se encuentren disponibles.</a:t>
              </a:r>
            </a:p>
          </p:txBody>
        </p:sp>
        <p:sp>
          <p:nvSpPr>
            <p:cNvPr id="9" name="Rectángulo: esquinas redondeadas 8">
              <a:extLst>
                <a:ext uri="{FF2B5EF4-FFF2-40B4-BE49-F238E27FC236}">
                  <a16:creationId xmlns:a16="http://schemas.microsoft.com/office/drawing/2014/main" id="{4C2568F7-A369-5734-F18B-533DB5B92A66}"/>
                </a:ext>
              </a:extLst>
            </p:cNvPr>
            <p:cNvSpPr/>
            <p:nvPr/>
          </p:nvSpPr>
          <p:spPr>
            <a:xfrm>
              <a:off x="3406033" y="3144658"/>
              <a:ext cx="5409484" cy="101810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100" dirty="0">
                  <a:solidFill>
                    <a:srgbClr val="000000"/>
                  </a:solidFill>
                </a:rPr>
                <a:t>Mediante la </a:t>
              </a:r>
              <a:r>
                <a:rPr lang="es-ES" sz="1100" b="1" dirty="0">
                  <a:solidFill>
                    <a:srgbClr val="000000"/>
                  </a:solidFill>
                </a:rPr>
                <a:t>Custodia Externa </a:t>
              </a:r>
              <a:r>
                <a:rPr lang="es-ES" sz="1100" dirty="0">
                  <a:solidFill>
                    <a:srgbClr val="000000"/>
                  </a:solidFill>
                </a:rPr>
                <a:t>la ubicación de las piezas se encarga a una empresa externa. Al cerrar la caja en la aplicación se envía a la empresa de Custodia.</a:t>
              </a:r>
            </a:p>
          </p:txBody>
        </p:sp>
        <p:sp>
          <p:nvSpPr>
            <p:cNvPr id="10" name="Rectángulo: esquinas redondeadas 9">
              <a:extLst>
                <a:ext uri="{FF2B5EF4-FFF2-40B4-BE49-F238E27FC236}">
                  <a16:creationId xmlns:a16="http://schemas.microsoft.com/office/drawing/2014/main" id="{4C36BA5E-D49D-E521-CF08-56CD5DFAA858}"/>
                </a:ext>
              </a:extLst>
            </p:cNvPr>
            <p:cNvSpPr/>
            <p:nvPr/>
          </p:nvSpPr>
          <p:spPr>
            <a:xfrm>
              <a:off x="3416892" y="4283099"/>
              <a:ext cx="5398624" cy="101810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100" dirty="0">
                  <a:solidFill>
                    <a:srgbClr val="000000"/>
                  </a:solidFill>
                </a:rPr>
                <a:t>Mediante la </a:t>
              </a:r>
              <a:r>
                <a:rPr lang="es-ES" sz="1100" b="1" dirty="0">
                  <a:solidFill>
                    <a:srgbClr val="000000"/>
                  </a:solidFill>
                </a:rPr>
                <a:t>Custodia Mixta </a:t>
              </a:r>
              <a:r>
                <a:rPr lang="es-ES" sz="1100" dirty="0">
                  <a:solidFill>
                    <a:srgbClr val="000000"/>
                  </a:solidFill>
                </a:rPr>
                <a:t>que variará en función de la oficina judicial y el tipo de piezas de convicción, se podrá definir depósitos virtuales.</a:t>
              </a:r>
            </a:p>
          </p:txBody>
        </p:sp>
      </p:grpSp>
    </p:spTree>
    <p:extLst>
      <p:ext uri="{BB962C8B-B14F-4D97-AF65-F5344CB8AC3E}">
        <p14:creationId xmlns:p14="http://schemas.microsoft.com/office/powerpoint/2010/main" val="55806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F2EC00-2307-42EC-BC16-7B2587398903}"/>
              </a:ext>
            </a:extLst>
          </p:cNvPr>
          <p:cNvSpPr>
            <a:spLocks noGrp="1"/>
          </p:cNvSpPr>
          <p:nvPr>
            <p:ph type="title"/>
          </p:nvPr>
        </p:nvSpPr>
        <p:spPr/>
        <p:txBody>
          <a:bodyPr>
            <a:normAutofit/>
          </a:bodyPr>
          <a:lstStyle/>
          <a:p>
            <a:r>
              <a:rPr lang="es-ES" sz="2400" dirty="0">
                <a:cs typeface="Arial" panose="020B0604020202020204" pitchFamily="34" charset="0"/>
              </a:rPr>
              <a:t>Visión General - Perfiles de Usuario</a:t>
            </a:r>
            <a:endParaRPr lang="es-ES" sz="2400" dirty="0"/>
          </a:p>
        </p:txBody>
      </p:sp>
      <p:graphicFrame>
        <p:nvGraphicFramePr>
          <p:cNvPr id="2" name="Tabla 1">
            <a:extLst>
              <a:ext uri="{FF2B5EF4-FFF2-40B4-BE49-F238E27FC236}">
                <a16:creationId xmlns:a16="http://schemas.microsoft.com/office/drawing/2014/main" id="{34F3FC0D-8B2A-FCFF-0138-9CE2875C104B}"/>
              </a:ext>
            </a:extLst>
          </p:cNvPr>
          <p:cNvGraphicFramePr>
            <a:graphicFrameLocks noGrp="1"/>
          </p:cNvGraphicFramePr>
          <p:nvPr>
            <p:extLst>
              <p:ext uri="{D42A27DB-BD31-4B8C-83A1-F6EECF244321}">
                <p14:modId xmlns:p14="http://schemas.microsoft.com/office/powerpoint/2010/main" val="4145359172"/>
              </p:ext>
            </p:extLst>
          </p:nvPr>
        </p:nvGraphicFramePr>
        <p:xfrm>
          <a:off x="395536" y="980728"/>
          <a:ext cx="7704856" cy="4645749"/>
        </p:xfrm>
        <a:graphic>
          <a:graphicData uri="http://schemas.openxmlformats.org/drawingml/2006/table">
            <a:tbl>
              <a:tblPr firstRow="1" bandRow="1">
                <a:tableStyleId>{5C22544A-7EE6-4342-B048-85BDC9FD1C3A}</a:tableStyleId>
              </a:tblPr>
              <a:tblGrid>
                <a:gridCol w="3917866">
                  <a:extLst>
                    <a:ext uri="{9D8B030D-6E8A-4147-A177-3AD203B41FA5}">
                      <a16:colId xmlns:a16="http://schemas.microsoft.com/office/drawing/2014/main" val="109582319"/>
                    </a:ext>
                  </a:extLst>
                </a:gridCol>
                <a:gridCol w="3786990">
                  <a:extLst>
                    <a:ext uri="{9D8B030D-6E8A-4147-A177-3AD203B41FA5}">
                      <a16:colId xmlns:a16="http://schemas.microsoft.com/office/drawing/2014/main" val="3946165826"/>
                    </a:ext>
                  </a:extLst>
                </a:gridCol>
              </a:tblGrid>
              <a:tr h="356804">
                <a:tc>
                  <a:txBody>
                    <a:bodyPr/>
                    <a:lstStyle/>
                    <a:p>
                      <a:pPr algn="just">
                        <a:lnSpc>
                          <a:spcPct val="115000"/>
                        </a:lnSpc>
                        <a:spcBef>
                          <a:spcPts val="600"/>
                        </a:spcBef>
                        <a:spcAft>
                          <a:spcPts val="800"/>
                        </a:spcAft>
                      </a:pPr>
                      <a:r>
                        <a:rPr lang="es-ES" sz="1100" dirty="0">
                          <a:effectLst/>
                          <a:latin typeface="Arial" panose="020B0604020202020204" pitchFamily="34" charset="0"/>
                          <a:ea typeface="Calibri" panose="020F0502020204030204" pitchFamily="34" charset="0"/>
                          <a:cs typeface="Times New Roman" panose="02020603050405020304" pitchFamily="18" charset="0"/>
                        </a:rPr>
                        <a:t>PERMISO</a:t>
                      </a:r>
                    </a:p>
                  </a:txBody>
                  <a:tcPr marL="27844" marR="27844" marT="3867" marB="0" anchor="ctr"/>
                </a:tc>
                <a:tc>
                  <a:txBody>
                    <a:bodyPr/>
                    <a:lstStyle/>
                    <a:p>
                      <a:pPr algn="just">
                        <a:lnSpc>
                          <a:spcPct val="115000"/>
                        </a:lnSpc>
                        <a:spcBef>
                          <a:spcPts val="100"/>
                        </a:spcBef>
                        <a:spcAft>
                          <a:spcPts val="200"/>
                        </a:spcAft>
                      </a:pPr>
                      <a:r>
                        <a:rPr lang="es-ES" sz="1100" dirty="0">
                          <a:effectLst/>
                        </a:rPr>
                        <a:t>DESCRIPCIÓN</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extLst>
                  <a:ext uri="{0D108BD9-81ED-4DB2-BD59-A6C34878D82A}">
                    <a16:rowId xmlns:a16="http://schemas.microsoft.com/office/drawing/2014/main" val="2447776688"/>
                  </a:ext>
                </a:extLst>
              </a:tr>
              <a:tr h="267272">
                <a:tc>
                  <a:txBody>
                    <a:bodyPr/>
                    <a:lstStyle/>
                    <a:p>
                      <a:pPr algn="just">
                        <a:lnSpc>
                          <a:spcPct val="115000"/>
                        </a:lnSpc>
                        <a:spcBef>
                          <a:spcPts val="600"/>
                        </a:spcBef>
                        <a:spcAft>
                          <a:spcPts val="800"/>
                        </a:spcAft>
                      </a:pP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SARCH_PIEZAS_OPERARIO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just">
                        <a:lnSpc>
                          <a:spcPct val="115000"/>
                        </a:lnSpc>
                        <a:spcAft>
                          <a:spcPts val="800"/>
                        </a:spcAft>
                      </a:pPr>
                      <a:r>
                        <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encarga del movimiento físico de cajas dentro del Depósito, a petición del Administrador de la Sede de Depósito Piezas.</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nchor="b"/>
                </a:tc>
                <a:extLst>
                  <a:ext uri="{0D108BD9-81ED-4DB2-BD59-A6C34878D82A}">
                    <a16:rowId xmlns:a16="http://schemas.microsoft.com/office/drawing/2014/main" val="375701211"/>
                  </a:ext>
                </a:extLst>
              </a:tr>
              <a:tr h="625403">
                <a:tc>
                  <a:txBody>
                    <a:bodyPr/>
                    <a:lstStyle/>
                    <a:p>
                      <a:pPr algn="just">
                        <a:lnSpc>
                          <a:spcPct val="115000"/>
                        </a:lnSpc>
                        <a:spcBef>
                          <a:spcPts val="600"/>
                        </a:spcBef>
                        <a:spcAft>
                          <a:spcPts val="800"/>
                        </a:spcAft>
                      </a:pPr>
                      <a:r>
                        <a:rPr lang="es-ES" sz="1100" dirty="0">
                          <a:effectLst/>
                        </a:rPr>
                        <a:t>SARCH_PIEZAS_ADM_DEPOSITO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just">
                        <a:lnSpc>
                          <a:spcPct val="115000"/>
                        </a:lnSpc>
                        <a:spcAft>
                          <a:spcPts val="800"/>
                        </a:spcAft>
                      </a:pPr>
                      <a:r>
                        <a:rPr lang="es-ES" sz="1100" dirty="0">
                          <a:effectLst/>
                        </a:rPr>
                        <a:t>Será el máximo responsable de una Sede del Depósito, siendo responsabilidad suya controlar las piezas/objetos que se incorporan al Depósito, los préstamos que se atienden, las devoluciones que se aceptan, así como las contingencias propias del día a día en el Depósito.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b"/>
                </a:tc>
                <a:extLst>
                  <a:ext uri="{0D108BD9-81ED-4DB2-BD59-A6C34878D82A}">
                    <a16:rowId xmlns:a16="http://schemas.microsoft.com/office/drawing/2014/main" val="653610895"/>
                  </a:ext>
                </a:extLst>
              </a:tr>
              <a:tr h="356804">
                <a:tc>
                  <a:txBody>
                    <a:bodyPr/>
                    <a:lstStyle/>
                    <a:p>
                      <a:pPr algn="just">
                        <a:lnSpc>
                          <a:spcPct val="115000"/>
                        </a:lnSpc>
                        <a:spcBef>
                          <a:spcPts val="600"/>
                        </a:spcBef>
                        <a:spcAft>
                          <a:spcPts val="800"/>
                        </a:spcAft>
                      </a:pPr>
                      <a:r>
                        <a:rPr lang="es-ES" sz="1100">
                          <a:effectLst/>
                        </a:rPr>
                        <a:t>SARCH_PIEZAS_IMPLANTADOR</a:t>
                      </a:r>
                      <a:endParaRPr lang="es-ES" sz="110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just">
                        <a:lnSpc>
                          <a:spcPct val="115000"/>
                        </a:lnSpc>
                        <a:spcAft>
                          <a:spcPts val="800"/>
                        </a:spcAft>
                      </a:pPr>
                      <a:r>
                        <a:rPr lang="es-ES" sz="1100" dirty="0">
                          <a:effectLst/>
                        </a:rPr>
                        <a:t>Es el encargado de implantar la aplicación en una Sede del Depósito, creando el mapa de ubicaciones del mismo y generando las etiquetas correspondientes a éste.</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b"/>
                </a:tc>
                <a:extLst>
                  <a:ext uri="{0D108BD9-81ED-4DB2-BD59-A6C34878D82A}">
                    <a16:rowId xmlns:a16="http://schemas.microsoft.com/office/drawing/2014/main" val="1392718285"/>
                  </a:ext>
                </a:extLst>
              </a:tr>
              <a:tr h="343802">
                <a:tc>
                  <a:txBody>
                    <a:bodyPr/>
                    <a:lstStyle/>
                    <a:p>
                      <a:pPr algn="just">
                        <a:lnSpc>
                          <a:spcPct val="115000"/>
                        </a:lnSpc>
                        <a:spcBef>
                          <a:spcPts val="600"/>
                        </a:spcBef>
                        <a:spcAft>
                          <a:spcPts val="800"/>
                        </a:spcAft>
                      </a:pPr>
                      <a:r>
                        <a:rPr lang="es-ES" sz="1100" dirty="0">
                          <a:effectLst/>
                        </a:rPr>
                        <a:t>SARCH_PIEZAS_ADMINISTRADOR</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just">
                        <a:lnSpc>
                          <a:spcPct val="115000"/>
                        </a:lnSpc>
                        <a:spcAft>
                          <a:spcPts val="800"/>
                        </a:spcAft>
                      </a:pPr>
                      <a:r>
                        <a:rPr lang="es-ES" sz="1100" dirty="0">
                          <a:effectLst/>
                        </a:rPr>
                        <a:t>Es el responsable de crear Sedes y Salas dentro del Depósito y asignar a que Órgano Judicial le corresponden.</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b"/>
                </a:tc>
                <a:extLst>
                  <a:ext uri="{0D108BD9-81ED-4DB2-BD59-A6C34878D82A}">
                    <a16:rowId xmlns:a16="http://schemas.microsoft.com/office/drawing/2014/main" val="1389319363"/>
                  </a:ext>
                </a:extLst>
              </a:tr>
              <a:tr h="267272">
                <a:tc>
                  <a:txBody>
                    <a:bodyPr/>
                    <a:lstStyle/>
                    <a:p>
                      <a:pPr algn="just">
                        <a:lnSpc>
                          <a:spcPct val="115000"/>
                        </a:lnSpc>
                        <a:spcBef>
                          <a:spcPts val="600"/>
                        </a:spcBef>
                        <a:spcAft>
                          <a:spcPts val="800"/>
                        </a:spcAft>
                      </a:pPr>
                      <a:r>
                        <a:rPr lang="es-ES" sz="1100" dirty="0">
                          <a:effectLst/>
                        </a:rPr>
                        <a:t>SARCH_PIEZAS_OPERARIO_JUDICIAL</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just">
                        <a:lnSpc>
                          <a:spcPct val="115000"/>
                        </a:lnSpc>
                        <a:spcAft>
                          <a:spcPts val="800"/>
                        </a:spcAft>
                      </a:pPr>
                      <a:r>
                        <a:rPr lang="es-ES" sz="1100">
                          <a:effectLst/>
                        </a:rPr>
                        <a:t>Es el encargado de acceder la solución del Depósito de piezas/objetos para solicitar un préstamo o devolverlo al Depósito Judicial.</a:t>
                      </a:r>
                      <a:endParaRPr lang="es-ES" sz="110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b"/>
                </a:tc>
                <a:extLst>
                  <a:ext uri="{0D108BD9-81ED-4DB2-BD59-A6C34878D82A}">
                    <a16:rowId xmlns:a16="http://schemas.microsoft.com/office/drawing/2014/main" val="1439260364"/>
                  </a:ext>
                </a:extLst>
              </a:tr>
              <a:tr h="446337">
                <a:tc>
                  <a:txBody>
                    <a:bodyPr/>
                    <a:lstStyle/>
                    <a:p>
                      <a:pPr algn="just">
                        <a:lnSpc>
                          <a:spcPct val="115000"/>
                        </a:lnSpc>
                        <a:spcBef>
                          <a:spcPts val="600"/>
                        </a:spcBef>
                        <a:spcAft>
                          <a:spcPts val="800"/>
                        </a:spcAft>
                      </a:pPr>
                      <a:r>
                        <a:rPr lang="es-ES" sz="1100" dirty="0">
                          <a:effectLst/>
                        </a:rPr>
                        <a:t>SARCH_PIEZAS_OPERARIO_JUDICIAL_REGISTRO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just">
                        <a:lnSpc>
                          <a:spcPct val="115000"/>
                        </a:lnSpc>
                        <a:spcAft>
                          <a:spcPts val="800"/>
                        </a:spcAft>
                      </a:pPr>
                      <a:r>
                        <a:rPr lang="es-ES" sz="1100" dirty="0">
                          <a:effectLst/>
                        </a:rPr>
                        <a:t>Es el encargado de registrar, como usuario del órgano judicial, Otras Piezas/Efectos que pasan primero por el órgano judicial y que van a quedar custodiadas fuera del depósito de</a:t>
                      </a:r>
                    </a:p>
                    <a:p>
                      <a:pPr algn="just">
                        <a:lnSpc>
                          <a:spcPct val="115000"/>
                        </a:lnSpc>
                        <a:spcAft>
                          <a:spcPts val="800"/>
                        </a:spcAft>
                      </a:pPr>
                      <a:r>
                        <a:rPr lang="es-ES" sz="1100" dirty="0">
                          <a:effectLst/>
                        </a:rPr>
                        <a:t> Archivo.</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b"/>
                </a:tc>
                <a:extLst>
                  <a:ext uri="{0D108BD9-81ED-4DB2-BD59-A6C34878D82A}">
                    <a16:rowId xmlns:a16="http://schemas.microsoft.com/office/drawing/2014/main" val="1364364520"/>
                  </a:ext>
                </a:extLst>
              </a:tr>
              <a:tr h="356804">
                <a:tc>
                  <a:txBody>
                    <a:bodyPr/>
                    <a:lstStyle/>
                    <a:p>
                      <a:pPr algn="just">
                        <a:lnSpc>
                          <a:spcPct val="115000"/>
                        </a:lnSpc>
                        <a:spcBef>
                          <a:spcPts val="600"/>
                        </a:spcBef>
                        <a:spcAft>
                          <a:spcPts val="800"/>
                        </a:spcAft>
                      </a:pPr>
                      <a:r>
                        <a:rPr lang="es-ES" sz="1100" dirty="0">
                          <a:effectLst/>
                        </a:rPr>
                        <a:t>SARCH_PIEZAS_ADMINISTRADOR_SEDE_EXTERNA</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tc>
                  <a:txBody>
                    <a:bodyPr/>
                    <a:lstStyle/>
                    <a:p>
                      <a:pPr algn="just">
                        <a:lnSpc>
                          <a:spcPct val="115000"/>
                        </a:lnSpc>
                        <a:spcAft>
                          <a:spcPts val="800"/>
                        </a:spcAft>
                      </a:pPr>
                      <a:r>
                        <a:rPr lang="es-ES" sz="1100" dirty="0">
                          <a:effectLst/>
                        </a:rPr>
                        <a:t>Es el responsable de la tramitación de entrega de piezas/objetos al usuario del órgano judicial solicitante y recogida de piezas/objetos del Depósito de la empresa de Custodia Externa.</a:t>
                      </a:r>
                      <a:endParaRPr lang="es-E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7844" marR="27844" marT="3867" marB="0" anchor="ctr"/>
                </a:tc>
                <a:extLst>
                  <a:ext uri="{0D108BD9-81ED-4DB2-BD59-A6C34878D82A}">
                    <a16:rowId xmlns:a16="http://schemas.microsoft.com/office/drawing/2014/main" val="3919187622"/>
                  </a:ext>
                </a:extLst>
              </a:tr>
            </a:tbl>
          </a:graphicData>
        </a:graphic>
      </p:graphicFrame>
      <p:sp>
        <p:nvSpPr>
          <p:cNvPr id="3" name="CuadroTexto 2">
            <a:extLst>
              <a:ext uri="{FF2B5EF4-FFF2-40B4-BE49-F238E27FC236}">
                <a16:creationId xmlns:a16="http://schemas.microsoft.com/office/drawing/2014/main" id="{659E917C-C5BE-69B0-447B-E0A2A205B26F}"/>
              </a:ext>
            </a:extLst>
          </p:cNvPr>
          <p:cNvSpPr txBox="1"/>
          <p:nvPr/>
        </p:nvSpPr>
        <p:spPr>
          <a:xfrm>
            <a:off x="395536" y="5738241"/>
            <a:ext cx="7704856" cy="276999"/>
          </a:xfrm>
          <a:prstGeom prst="rect">
            <a:avLst/>
          </a:prstGeom>
          <a:noFill/>
        </p:spPr>
        <p:txBody>
          <a:bodyPr wrap="square" rtlCol="0">
            <a:spAutoFit/>
          </a:bodyPr>
          <a:lstStyle/>
          <a:p>
            <a:r>
              <a:rPr lang="es-ES" sz="1200" b="1" i="1" dirty="0"/>
              <a:t>En función del permiso que se tenga asignado se visualizarán unas opciones del menú u otras</a:t>
            </a:r>
          </a:p>
        </p:txBody>
      </p:sp>
    </p:spTree>
    <p:extLst>
      <p:ext uri="{BB962C8B-B14F-4D97-AF65-F5344CB8AC3E}">
        <p14:creationId xmlns:p14="http://schemas.microsoft.com/office/powerpoint/2010/main" val="2383312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F2EC00-2307-42EC-BC16-7B2587398903}"/>
              </a:ext>
            </a:extLst>
          </p:cNvPr>
          <p:cNvSpPr>
            <a:spLocks noGrp="1"/>
          </p:cNvSpPr>
          <p:nvPr>
            <p:ph type="title"/>
          </p:nvPr>
        </p:nvSpPr>
        <p:spPr/>
        <p:txBody>
          <a:bodyPr>
            <a:normAutofit/>
          </a:bodyPr>
          <a:lstStyle/>
          <a:p>
            <a:r>
              <a:rPr lang="es-ES" sz="2400" dirty="0">
                <a:cs typeface="Arial" panose="020B0604020202020204" pitchFamily="34" charset="0"/>
              </a:rPr>
              <a:t>Visión General - Flujo de Entrada/Salida</a:t>
            </a:r>
            <a:endParaRPr lang="es-ES" sz="2400" dirty="0"/>
          </a:p>
        </p:txBody>
      </p:sp>
      <p:sp>
        <p:nvSpPr>
          <p:cNvPr id="5" name="Marcador de número de diapositiva 4">
            <a:extLst>
              <a:ext uri="{FF2B5EF4-FFF2-40B4-BE49-F238E27FC236}">
                <a16:creationId xmlns:a16="http://schemas.microsoft.com/office/drawing/2014/main" id="{4044AD3F-E238-49BF-9DD6-A10707109609}"/>
              </a:ext>
            </a:extLst>
          </p:cNvPr>
          <p:cNvSpPr>
            <a:spLocks noGrp="1"/>
          </p:cNvSpPr>
          <p:nvPr>
            <p:ph type="sldNum" sz="quarter" idx="12"/>
          </p:nvPr>
        </p:nvSpPr>
        <p:spPr/>
        <p:txBody>
          <a:bodyPr/>
          <a:lstStyle/>
          <a:p>
            <a:fld id="{F72BFCD6-C37F-4D4F-B6AD-71D3A36D527F}" type="slidenum">
              <a:rPr lang="es-ES" smtClean="0">
                <a:latin typeface="+mn-lt"/>
              </a:rPr>
              <a:pPr/>
              <a:t>7</a:t>
            </a:fld>
            <a:endParaRPr lang="es-ES" dirty="0">
              <a:latin typeface="+mn-lt"/>
            </a:endParaRPr>
          </a:p>
        </p:txBody>
      </p:sp>
      <p:sp>
        <p:nvSpPr>
          <p:cNvPr id="13" name="Elipse 12">
            <a:extLst>
              <a:ext uri="{FF2B5EF4-FFF2-40B4-BE49-F238E27FC236}">
                <a16:creationId xmlns:a16="http://schemas.microsoft.com/office/drawing/2014/main" id="{83489F35-D0D9-4124-8CFD-CE4715F43404}"/>
              </a:ext>
            </a:extLst>
          </p:cNvPr>
          <p:cNvSpPr/>
          <p:nvPr/>
        </p:nvSpPr>
        <p:spPr>
          <a:xfrm>
            <a:off x="97235" y="948850"/>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4" name="Gráfico 13" descr="Documento">
            <a:extLst>
              <a:ext uri="{FF2B5EF4-FFF2-40B4-BE49-F238E27FC236}">
                <a16:creationId xmlns:a16="http://schemas.microsoft.com/office/drawing/2014/main" id="{9C8D40DF-3436-4889-BA78-1FC00FEB2D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3978" y="1084220"/>
            <a:ext cx="586636" cy="586636"/>
          </a:xfrm>
          <a:prstGeom prst="rect">
            <a:avLst/>
          </a:prstGeom>
        </p:spPr>
      </p:pic>
      <p:sp>
        <p:nvSpPr>
          <p:cNvPr id="15" name="CuadroTexto 14">
            <a:extLst>
              <a:ext uri="{FF2B5EF4-FFF2-40B4-BE49-F238E27FC236}">
                <a16:creationId xmlns:a16="http://schemas.microsoft.com/office/drawing/2014/main" id="{16ED931B-B63C-4B3D-8BB4-0DD2DE4F5EC1}"/>
              </a:ext>
            </a:extLst>
          </p:cNvPr>
          <p:cNvSpPr txBox="1"/>
          <p:nvPr/>
        </p:nvSpPr>
        <p:spPr>
          <a:xfrm>
            <a:off x="179512" y="1611107"/>
            <a:ext cx="934871" cy="246221"/>
          </a:xfrm>
          <a:prstGeom prst="rect">
            <a:avLst/>
          </a:prstGeom>
          <a:noFill/>
        </p:spPr>
        <p:txBody>
          <a:bodyPr wrap="none" rtlCol="0">
            <a:spAutoFit/>
          </a:bodyPr>
          <a:lstStyle/>
          <a:p>
            <a:r>
              <a:rPr lang="es-ES" sz="1000" dirty="0"/>
              <a:t>Piezas/Efectos</a:t>
            </a:r>
          </a:p>
        </p:txBody>
      </p:sp>
      <p:cxnSp>
        <p:nvCxnSpPr>
          <p:cNvPr id="16" name="Conector recto 15">
            <a:extLst>
              <a:ext uri="{FF2B5EF4-FFF2-40B4-BE49-F238E27FC236}">
                <a16:creationId xmlns:a16="http://schemas.microsoft.com/office/drawing/2014/main" id="{1DD23765-9F66-4C73-98A3-D931DCA2DBD1}"/>
              </a:ext>
            </a:extLst>
          </p:cNvPr>
          <p:cNvCxnSpPr>
            <a:cxnSpLocks/>
          </p:cNvCxnSpPr>
          <p:nvPr/>
        </p:nvCxnSpPr>
        <p:spPr>
          <a:xfrm flipV="1">
            <a:off x="1183583" y="1456893"/>
            <a:ext cx="7363655" cy="93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9A90957B-6A53-49E4-BF96-5C2CDEE9AA9B}"/>
              </a:ext>
            </a:extLst>
          </p:cNvPr>
          <p:cNvCxnSpPr/>
          <p:nvPr/>
        </p:nvCxnSpPr>
        <p:spPr>
          <a:xfrm flipV="1">
            <a:off x="1598947" y="824305"/>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18" name="Elipse 17">
            <a:extLst>
              <a:ext uri="{FF2B5EF4-FFF2-40B4-BE49-F238E27FC236}">
                <a16:creationId xmlns:a16="http://schemas.microsoft.com/office/drawing/2014/main" id="{DCE51F4E-A272-4136-9327-DC706C47ADB7}"/>
              </a:ext>
            </a:extLst>
          </p:cNvPr>
          <p:cNvSpPr/>
          <p:nvPr/>
        </p:nvSpPr>
        <p:spPr>
          <a:xfrm>
            <a:off x="1517254" y="677979"/>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pic>
        <p:nvPicPr>
          <p:cNvPr id="20" name="Gráfico 19" descr="Hombre">
            <a:extLst>
              <a:ext uri="{FF2B5EF4-FFF2-40B4-BE49-F238E27FC236}">
                <a16:creationId xmlns:a16="http://schemas.microsoft.com/office/drawing/2014/main" id="{3EFF999F-0654-4710-9F53-9D801DFC06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17971" y="6160539"/>
            <a:ext cx="405874" cy="428409"/>
          </a:xfrm>
          <a:prstGeom prst="rect">
            <a:avLst/>
          </a:prstGeom>
        </p:spPr>
      </p:pic>
      <p:pic>
        <p:nvPicPr>
          <p:cNvPr id="21" name="Gráfico 20" descr="Hombre">
            <a:extLst>
              <a:ext uri="{FF2B5EF4-FFF2-40B4-BE49-F238E27FC236}">
                <a16:creationId xmlns:a16="http://schemas.microsoft.com/office/drawing/2014/main" id="{5F62D243-3754-4A0B-8DD7-A7B1A910B6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95344" y="6236747"/>
            <a:ext cx="337656" cy="356403"/>
          </a:xfrm>
          <a:prstGeom prst="rect">
            <a:avLst/>
          </a:prstGeom>
        </p:spPr>
      </p:pic>
      <p:sp>
        <p:nvSpPr>
          <p:cNvPr id="22" name="CuadroTexto 21">
            <a:extLst>
              <a:ext uri="{FF2B5EF4-FFF2-40B4-BE49-F238E27FC236}">
                <a16:creationId xmlns:a16="http://schemas.microsoft.com/office/drawing/2014/main" id="{AA2735A3-6E9B-439B-8E87-D94D14D471D5}"/>
              </a:ext>
            </a:extLst>
          </p:cNvPr>
          <p:cNvSpPr txBox="1"/>
          <p:nvPr/>
        </p:nvSpPr>
        <p:spPr>
          <a:xfrm>
            <a:off x="8274775" y="6585970"/>
            <a:ext cx="648072" cy="215444"/>
          </a:xfrm>
          <a:prstGeom prst="rect">
            <a:avLst/>
          </a:prstGeom>
          <a:noFill/>
        </p:spPr>
        <p:txBody>
          <a:bodyPr wrap="square" rtlCol="0">
            <a:spAutoFit/>
          </a:bodyPr>
          <a:lstStyle/>
          <a:p>
            <a:r>
              <a:rPr lang="es-ES" sz="800" b="1" dirty="0"/>
              <a:t>Operario</a:t>
            </a:r>
          </a:p>
        </p:txBody>
      </p:sp>
      <p:sp>
        <p:nvSpPr>
          <p:cNvPr id="23" name="CuadroTexto 22">
            <a:extLst>
              <a:ext uri="{FF2B5EF4-FFF2-40B4-BE49-F238E27FC236}">
                <a16:creationId xmlns:a16="http://schemas.microsoft.com/office/drawing/2014/main" id="{F58AEB74-1F8C-4E9D-A40E-83CBDE0F356D}"/>
              </a:ext>
            </a:extLst>
          </p:cNvPr>
          <p:cNvSpPr txBox="1"/>
          <p:nvPr/>
        </p:nvSpPr>
        <p:spPr>
          <a:xfrm>
            <a:off x="7415148" y="6585970"/>
            <a:ext cx="994910" cy="215444"/>
          </a:xfrm>
          <a:prstGeom prst="rect">
            <a:avLst/>
          </a:prstGeom>
          <a:noFill/>
        </p:spPr>
        <p:txBody>
          <a:bodyPr wrap="square" rtlCol="0">
            <a:spAutoFit/>
          </a:bodyPr>
          <a:lstStyle/>
          <a:p>
            <a:r>
              <a:rPr lang="es-ES" sz="800" b="1" dirty="0"/>
              <a:t>Administrador</a:t>
            </a:r>
          </a:p>
        </p:txBody>
      </p:sp>
      <p:sp>
        <p:nvSpPr>
          <p:cNvPr id="24" name="Rectángulo 23">
            <a:extLst>
              <a:ext uri="{FF2B5EF4-FFF2-40B4-BE49-F238E27FC236}">
                <a16:creationId xmlns:a16="http://schemas.microsoft.com/office/drawing/2014/main" id="{9CC3A344-BBFC-4D92-A729-61086D672B5E}"/>
              </a:ext>
            </a:extLst>
          </p:cNvPr>
          <p:cNvSpPr/>
          <p:nvPr/>
        </p:nvSpPr>
        <p:spPr>
          <a:xfrm>
            <a:off x="6561893" y="6016523"/>
            <a:ext cx="2318916" cy="79685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C67CCF68-D372-47EB-BAC4-4F98692E88AE}"/>
              </a:ext>
            </a:extLst>
          </p:cNvPr>
          <p:cNvSpPr txBox="1"/>
          <p:nvPr/>
        </p:nvSpPr>
        <p:spPr>
          <a:xfrm>
            <a:off x="1696182" y="620688"/>
            <a:ext cx="1745991" cy="507831"/>
          </a:xfrm>
          <a:prstGeom prst="rect">
            <a:avLst/>
          </a:prstGeom>
          <a:noFill/>
        </p:spPr>
        <p:txBody>
          <a:bodyPr wrap="none" rtlCol="0">
            <a:spAutoFit/>
          </a:bodyPr>
          <a:lstStyle/>
          <a:p>
            <a:r>
              <a:rPr lang="es-ES" sz="900" u="sng" dirty="0"/>
              <a:t>“</a:t>
            </a:r>
            <a:r>
              <a:rPr lang="es-ES" sz="900" b="1" u="sng" dirty="0"/>
              <a:t>Alta Pieza</a:t>
            </a:r>
            <a:r>
              <a:rPr lang="es-ES" sz="900" u="sng" dirty="0"/>
              <a:t>” – </a:t>
            </a:r>
            <a:r>
              <a:rPr lang="es-ES" sz="900" b="1" u="sng" dirty="0"/>
              <a:t>Cerrar caja</a:t>
            </a:r>
          </a:p>
          <a:p>
            <a:r>
              <a:rPr lang="es-ES" sz="900" dirty="0"/>
              <a:t>Se da de alta la Pieza/s a través</a:t>
            </a:r>
          </a:p>
          <a:p>
            <a:r>
              <a:rPr lang="es-ES" sz="900" b="1" u="sng" dirty="0"/>
              <a:t> </a:t>
            </a:r>
            <a:r>
              <a:rPr lang="es-ES" sz="900" dirty="0"/>
              <a:t>del formulario asociado a la caja.</a:t>
            </a:r>
          </a:p>
        </p:txBody>
      </p:sp>
      <p:cxnSp>
        <p:nvCxnSpPr>
          <p:cNvPr id="26" name="Conector recto 25">
            <a:extLst>
              <a:ext uri="{FF2B5EF4-FFF2-40B4-BE49-F238E27FC236}">
                <a16:creationId xmlns:a16="http://schemas.microsoft.com/office/drawing/2014/main" id="{7E65CD1C-C9BD-41E0-A524-1E8F1DD504FD}"/>
              </a:ext>
            </a:extLst>
          </p:cNvPr>
          <p:cNvCxnSpPr/>
          <p:nvPr/>
        </p:nvCxnSpPr>
        <p:spPr>
          <a:xfrm flipV="1">
            <a:off x="3876037" y="824305"/>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27" name="Elipse 26">
            <a:extLst>
              <a:ext uri="{FF2B5EF4-FFF2-40B4-BE49-F238E27FC236}">
                <a16:creationId xmlns:a16="http://schemas.microsoft.com/office/drawing/2014/main" id="{8E34609A-8E0E-41E0-985F-7B3F0FBAB99D}"/>
              </a:ext>
            </a:extLst>
          </p:cNvPr>
          <p:cNvSpPr/>
          <p:nvPr/>
        </p:nvSpPr>
        <p:spPr>
          <a:xfrm>
            <a:off x="3794344" y="677979"/>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sp>
        <p:nvSpPr>
          <p:cNvPr id="28" name="CuadroTexto 27">
            <a:extLst>
              <a:ext uri="{FF2B5EF4-FFF2-40B4-BE49-F238E27FC236}">
                <a16:creationId xmlns:a16="http://schemas.microsoft.com/office/drawing/2014/main" id="{60C4D09F-8534-48D7-82FD-4BA76AD0A26E}"/>
              </a:ext>
            </a:extLst>
          </p:cNvPr>
          <p:cNvSpPr txBox="1"/>
          <p:nvPr/>
        </p:nvSpPr>
        <p:spPr>
          <a:xfrm>
            <a:off x="3934716" y="639424"/>
            <a:ext cx="1717137" cy="507831"/>
          </a:xfrm>
          <a:prstGeom prst="rect">
            <a:avLst/>
          </a:prstGeom>
          <a:noFill/>
        </p:spPr>
        <p:txBody>
          <a:bodyPr wrap="none" rtlCol="0">
            <a:spAutoFit/>
          </a:bodyPr>
          <a:lstStyle/>
          <a:p>
            <a:r>
              <a:rPr lang="es-ES" sz="900" b="1" u="sng" dirty="0"/>
              <a:t>Órdenes de Entrada / Ubicación</a:t>
            </a:r>
          </a:p>
          <a:p>
            <a:r>
              <a:rPr lang="es-ES" sz="900" dirty="0"/>
              <a:t>Se seleccionan las ubicaciones</a:t>
            </a:r>
          </a:p>
          <a:p>
            <a:r>
              <a:rPr lang="es-ES" sz="900" dirty="0"/>
              <a:t>para la caja.</a:t>
            </a:r>
          </a:p>
        </p:txBody>
      </p:sp>
      <p:pic>
        <p:nvPicPr>
          <p:cNvPr id="29" name="Gráfico 28" descr="Hombre">
            <a:extLst>
              <a:ext uri="{FF2B5EF4-FFF2-40B4-BE49-F238E27FC236}">
                <a16:creationId xmlns:a16="http://schemas.microsoft.com/office/drawing/2014/main" id="{25B182AE-9108-4D9B-8D33-93F7F570ED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6204" y="1021988"/>
            <a:ext cx="405874" cy="428409"/>
          </a:xfrm>
          <a:prstGeom prst="rect">
            <a:avLst/>
          </a:prstGeom>
        </p:spPr>
      </p:pic>
      <p:pic>
        <p:nvPicPr>
          <p:cNvPr id="30" name="Gráfico 29" descr="Hombre">
            <a:extLst>
              <a:ext uri="{FF2B5EF4-FFF2-40B4-BE49-F238E27FC236}">
                <a16:creationId xmlns:a16="http://schemas.microsoft.com/office/drawing/2014/main" id="{AF08288A-A9E4-46AA-806D-0900EE0AF3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23132" y="1084220"/>
            <a:ext cx="337656" cy="356403"/>
          </a:xfrm>
          <a:prstGeom prst="rect">
            <a:avLst/>
          </a:prstGeom>
        </p:spPr>
      </p:pic>
      <p:cxnSp>
        <p:nvCxnSpPr>
          <p:cNvPr id="31" name="Conector recto 30">
            <a:extLst>
              <a:ext uri="{FF2B5EF4-FFF2-40B4-BE49-F238E27FC236}">
                <a16:creationId xmlns:a16="http://schemas.microsoft.com/office/drawing/2014/main" id="{8771AD08-D98B-49B7-B4C6-5EA3245C88D0}"/>
              </a:ext>
            </a:extLst>
          </p:cNvPr>
          <p:cNvCxnSpPr/>
          <p:nvPr/>
        </p:nvCxnSpPr>
        <p:spPr>
          <a:xfrm flipV="1">
            <a:off x="6011318" y="824305"/>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32" name="Elipse 31">
            <a:extLst>
              <a:ext uri="{FF2B5EF4-FFF2-40B4-BE49-F238E27FC236}">
                <a16:creationId xmlns:a16="http://schemas.microsoft.com/office/drawing/2014/main" id="{5FD62C95-FCA0-44DB-BE45-78C8AA14F596}"/>
              </a:ext>
            </a:extLst>
          </p:cNvPr>
          <p:cNvSpPr/>
          <p:nvPr/>
        </p:nvSpPr>
        <p:spPr>
          <a:xfrm>
            <a:off x="5929625" y="677979"/>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sp>
        <p:nvSpPr>
          <p:cNvPr id="33" name="CuadroTexto 32">
            <a:extLst>
              <a:ext uri="{FF2B5EF4-FFF2-40B4-BE49-F238E27FC236}">
                <a16:creationId xmlns:a16="http://schemas.microsoft.com/office/drawing/2014/main" id="{69208FC3-FAC1-4B03-91E6-BB6311CD1945}"/>
              </a:ext>
            </a:extLst>
          </p:cNvPr>
          <p:cNvSpPr txBox="1"/>
          <p:nvPr/>
        </p:nvSpPr>
        <p:spPr>
          <a:xfrm>
            <a:off x="6069997" y="639424"/>
            <a:ext cx="1920719" cy="507831"/>
          </a:xfrm>
          <a:prstGeom prst="rect">
            <a:avLst/>
          </a:prstGeom>
          <a:noFill/>
        </p:spPr>
        <p:txBody>
          <a:bodyPr wrap="none" rtlCol="0">
            <a:spAutoFit/>
          </a:bodyPr>
          <a:lstStyle/>
          <a:p>
            <a:r>
              <a:rPr lang="es-ES" sz="900" b="1" u="sng" dirty="0"/>
              <a:t>Órdenes de Entrada / Pendientes</a:t>
            </a:r>
          </a:p>
          <a:p>
            <a:r>
              <a:rPr lang="es-ES" sz="900" dirty="0"/>
              <a:t>Se imprimen las órdenes pendientes </a:t>
            </a:r>
          </a:p>
          <a:p>
            <a:r>
              <a:rPr lang="es-ES" sz="900" dirty="0"/>
              <a:t>y están pasan a estado INICIADO</a:t>
            </a:r>
          </a:p>
        </p:txBody>
      </p:sp>
      <p:pic>
        <p:nvPicPr>
          <p:cNvPr id="34" name="Gráfico 33" descr="Hombre">
            <a:extLst>
              <a:ext uri="{FF2B5EF4-FFF2-40B4-BE49-F238E27FC236}">
                <a16:creationId xmlns:a16="http://schemas.microsoft.com/office/drawing/2014/main" id="{A5A2A3B7-D3D5-4B20-B0E7-6221BD0F5A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8413" y="1084220"/>
            <a:ext cx="337656" cy="356403"/>
          </a:xfrm>
          <a:prstGeom prst="rect">
            <a:avLst/>
          </a:prstGeom>
        </p:spPr>
      </p:pic>
      <p:cxnSp>
        <p:nvCxnSpPr>
          <p:cNvPr id="35" name="Conector recto 34">
            <a:extLst>
              <a:ext uri="{FF2B5EF4-FFF2-40B4-BE49-F238E27FC236}">
                <a16:creationId xmlns:a16="http://schemas.microsoft.com/office/drawing/2014/main" id="{6FD1523A-AACF-4876-A9C0-E220D4738774}"/>
              </a:ext>
            </a:extLst>
          </p:cNvPr>
          <p:cNvCxnSpPr>
            <a:cxnSpLocks/>
          </p:cNvCxnSpPr>
          <p:nvPr/>
        </p:nvCxnSpPr>
        <p:spPr>
          <a:xfrm flipH="1">
            <a:off x="8547238" y="1433362"/>
            <a:ext cx="1" cy="52360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36" name="Elipse 35">
            <a:extLst>
              <a:ext uri="{FF2B5EF4-FFF2-40B4-BE49-F238E27FC236}">
                <a16:creationId xmlns:a16="http://schemas.microsoft.com/office/drawing/2014/main" id="{33FCABC6-21E6-4F76-A4CD-A6461F6993D0}"/>
              </a:ext>
            </a:extLst>
          </p:cNvPr>
          <p:cNvSpPr/>
          <p:nvPr/>
        </p:nvSpPr>
        <p:spPr>
          <a:xfrm>
            <a:off x="8450577" y="1973232"/>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sp>
        <p:nvSpPr>
          <p:cNvPr id="37" name="CuadroTexto 36">
            <a:extLst>
              <a:ext uri="{FF2B5EF4-FFF2-40B4-BE49-F238E27FC236}">
                <a16:creationId xmlns:a16="http://schemas.microsoft.com/office/drawing/2014/main" id="{B00DD595-97AD-4539-979A-47E95E0E90CD}"/>
              </a:ext>
            </a:extLst>
          </p:cNvPr>
          <p:cNvSpPr txBox="1"/>
          <p:nvPr/>
        </p:nvSpPr>
        <p:spPr>
          <a:xfrm>
            <a:off x="6561893" y="1520703"/>
            <a:ext cx="2282997" cy="507831"/>
          </a:xfrm>
          <a:prstGeom prst="rect">
            <a:avLst/>
          </a:prstGeom>
          <a:noFill/>
        </p:spPr>
        <p:txBody>
          <a:bodyPr wrap="none" rtlCol="0">
            <a:spAutoFit/>
          </a:bodyPr>
          <a:lstStyle/>
          <a:p>
            <a:r>
              <a:rPr lang="es-ES" sz="900" b="1" u="sng" dirty="0"/>
              <a:t>Órdenes de Entrada / Validación</a:t>
            </a:r>
          </a:p>
          <a:p>
            <a:r>
              <a:rPr lang="es-ES" sz="900" dirty="0"/>
              <a:t>Se validan las órdenes, depositándose la caja</a:t>
            </a:r>
          </a:p>
          <a:p>
            <a:r>
              <a:rPr lang="es-ES" sz="900" dirty="0"/>
              <a:t> y finalizando el ciclo de archivado.</a:t>
            </a:r>
            <a:endParaRPr lang="es-ES" sz="900" b="1" u="sng" dirty="0"/>
          </a:p>
        </p:txBody>
      </p:sp>
      <p:pic>
        <p:nvPicPr>
          <p:cNvPr id="38" name="Gráfico 37" descr="Hombre">
            <a:extLst>
              <a:ext uri="{FF2B5EF4-FFF2-40B4-BE49-F238E27FC236}">
                <a16:creationId xmlns:a16="http://schemas.microsoft.com/office/drawing/2014/main" id="{9F01CF32-0EE4-447A-A814-401383335D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406" y="3134659"/>
            <a:ext cx="337656" cy="356403"/>
          </a:xfrm>
          <a:prstGeom prst="rect">
            <a:avLst/>
          </a:prstGeom>
        </p:spPr>
      </p:pic>
      <p:cxnSp>
        <p:nvCxnSpPr>
          <p:cNvPr id="39" name="Conector recto 38">
            <a:extLst>
              <a:ext uri="{FF2B5EF4-FFF2-40B4-BE49-F238E27FC236}">
                <a16:creationId xmlns:a16="http://schemas.microsoft.com/office/drawing/2014/main" id="{F6B80A83-5518-4249-9E7C-D74D8FEA5DEA}"/>
              </a:ext>
            </a:extLst>
          </p:cNvPr>
          <p:cNvCxnSpPr>
            <a:cxnSpLocks/>
            <a:stCxn id="41" idx="5"/>
            <a:endCxn id="42" idx="1"/>
          </p:cNvCxnSpPr>
          <p:nvPr/>
        </p:nvCxnSpPr>
        <p:spPr>
          <a:xfrm>
            <a:off x="1722984" y="3513049"/>
            <a:ext cx="229336" cy="177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28956A8C-F296-4AD3-A3CF-32CE2F90B7F3}"/>
              </a:ext>
            </a:extLst>
          </p:cNvPr>
          <p:cNvCxnSpPr>
            <a:cxnSpLocks/>
            <a:endCxn id="41" idx="4"/>
          </p:cNvCxnSpPr>
          <p:nvPr/>
        </p:nvCxnSpPr>
        <p:spPr>
          <a:xfrm flipV="1">
            <a:off x="983392" y="3519744"/>
            <a:ext cx="723428" cy="639264"/>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41" name="Elipse 40">
            <a:extLst>
              <a:ext uri="{FF2B5EF4-FFF2-40B4-BE49-F238E27FC236}">
                <a16:creationId xmlns:a16="http://schemas.microsoft.com/office/drawing/2014/main" id="{3088236F-AF92-45C9-8FC2-072BE5BD086F}"/>
              </a:ext>
            </a:extLst>
          </p:cNvPr>
          <p:cNvSpPr/>
          <p:nvPr/>
        </p:nvSpPr>
        <p:spPr>
          <a:xfrm>
            <a:off x="1683960" y="347402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2" name="Gráfico 41" descr="Nube de sincronización">
            <a:extLst>
              <a:ext uri="{FF2B5EF4-FFF2-40B4-BE49-F238E27FC236}">
                <a16:creationId xmlns:a16="http://schemas.microsoft.com/office/drawing/2014/main" id="{321F4634-04FC-4887-99E8-2D203C693600}"/>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1952320" y="3106555"/>
            <a:ext cx="816538" cy="816538"/>
          </a:xfrm>
          <a:prstGeom prst="rect">
            <a:avLst/>
          </a:prstGeom>
        </p:spPr>
      </p:pic>
      <p:cxnSp>
        <p:nvCxnSpPr>
          <p:cNvPr id="43" name="Conector recto 42">
            <a:extLst>
              <a:ext uri="{FF2B5EF4-FFF2-40B4-BE49-F238E27FC236}">
                <a16:creationId xmlns:a16="http://schemas.microsoft.com/office/drawing/2014/main" id="{0F85DCBB-012D-4C14-8251-111732939A6D}"/>
              </a:ext>
            </a:extLst>
          </p:cNvPr>
          <p:cNvCxnSpPr>
            <a:cxnSpLocks/>
          </p:cNvCxnSpPr>
          <p:nvPr/>
        </p:nvCxnSpPr>
        <p:spPr>
          <a:xfrm flipV="1">
            <a:off x="2638636" y="3500876"/>
            <a:ext cx="5350347" cy="1886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1507539A-BE55-4FCE-82DE-36F20DAE1FF2}"/>
              </a:ext>
            </a:extLst>
          </p:cNvPr>
          <p:cNvSpPr txBox="1"/>
          <p:nvPr/>
        </p:nvSpPr>
        <p:spPr>
          <a:xfrm>
            <a:off x="2998676" y="2601259"/>
            <a:ext cx="1760418" cy="507831"/>
          </a:xfrm>
          <a:prstGeom prst="rect">
            <a:avLst/>
          </a:prstGeom>
          <a:noFill/>
        </p:spPr>
        <p:txBody>
          <a:bodyPr wrap="none" rtlCol="0">
            <a:spAutoFit/>
          </a:bodyPr>
          <a:lstStyle/>
          <a:p>
            <a:r>
              <a:rPr lang="es-ES" sz="900" b="1" u="sng" dirty="0"/>
              <a:t>Salidas / Salidas</a:t>
            </a:r>
            <a:r>
              <a:rPr lang="es-ES" sz="900" b="1" dirty="0"/>
              <a:t> – Crear Órdenes</a:t>
            </a:r>
          </a:p>
          <a:p>
            <a:r>
              <a:rPr lang="es-ES" sz="900" dirty="0"/>
              <a:t>Se visualizan las solicitudes y se</a:t>
            </a:r>
          </a:p>
          <a:p>
            <a:r>
              <a:rPr lang="es-ES" sz="900" dirty="0"/>
              <a:t>Crean las órdenes.</a:t>
            </a:r>
          </a:p>
        </p:txBody>
      </p:sp>
      <p:cxnSp>
        <p:nvCxnSpPr>
          <p:cNvPr id="45" name="Conector recto 44">
            <a:extLst>
              <a:ext uri="{FF2B5EF4-FFF2-40B4-BE49-F238E27FC236}">
                <a16:creationId xmlns:a16="http://schemas.microsoft.com/office/drawing/2014/main" id="{8F62ADE2-DD30-4CCF-AED2-A3068A1CCB6A}"/>
              </a:ext>
            </a:extLst>
          </p:cNvPr>
          <p:cNvCxnSpPr/>
          <p:nvPr/>
        </p:nvCxnSpPr>
        <p:spPr>
          <a:xfrm flipV="1">
            <a:off x="2936353" y="2893652"/>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46" name="Elipse 45">
            <a:extLst>
              <a:ext uri="{FF2B5EF4-FFF2-40B4-BE49-F238E27FC236}">
                <a16:creationId xmlns:a16="http://schemas.microsoft.com/office/drawing/2014/main" id="{70ED496C-D1E1-4BC5-96D9-597D3E48E800}"/>
              </a:ext>
            </a:extLst>
          </p:cNvPr>
          <p:cNvSpPr/>
          <p:nvPr/>
        </p:nvSpPr>
        <p:spPr>
          <a:xfrm>
            <a:off x="2854660" y="2747326"/>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sp>
        <p:nvSpPr>
          <p:cNvPr id="47" name="Elipse 46">
            <a:extLst>
              <a:ext uri="{FF2B5EF4-FFF2-40B4-BE49-F238E27FC236}">
                <a16:creationId xmlns:a16="http://schemas.microsoft.com/office/drawing/2014/main" id="{73F4048C-37AF-4C60-863F-A8DFC6FFB844}"/>
              </a:ext>
            </a:extLst>
          </p:cNvPr>
          <p:cNvSpPr/>
          <p:nvPr/>
        </p:nvSpPr>
        <p:spPr>
          <a:xfrm>
            <a:off x="1623933" y="2751818"/>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cxnSp>
        <p:nvCxnSpPr>
          <p:cNvPr id="48" name="Conector recto 47">
            <a:extLst>
              <a:ext uri="{FF2B5EF4-FFF2-40B4-BE49-F238E27FC236}">
                <a16:creationId xmlns:a16="http://schemas.microsoft.com/office/drawing/2014/main" id="{40BC6E95-B28F-4917-963B-39A002B31549}"/>
              </a:ext>
            </a:extLst>
          </p:cNvPr>
          <p:cNvCxnSpPr/>
          <p:nvPr/>
        </p:nvCxnSpPr>
        <p:spPr>
          <a:xfrm flipV="1">
            <a:off x="1706818" y="2903578"/>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49" name="Elipse 48">
            <a:extLst>
              <a:ext uri="{FF2B5EF4-FFF2-40B4-BE49-F238E27FC236}">
                <a16:creationId xmlns:a16="http://schemas.microsoft.com/office/drawing/2014/main" id="{87204E8B-FD02-417B-8243-9C1EB3B8EA81}"/>
              </a:ext>
            </a:extLst>
          </p:cNvPr>
          <p:cNvSpPr/>
          <p:nvPr/>
        </p:nvSpPr>
        <p:spPr>
          <a:xfrm>
            <a:off x="5425193" y="2717558"/>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sp>
        <p:nvSpPr>
          <p:cNvPr id="50" name="Elipse 49">
            <a:extLst>
              <a:ext uri="{FF2B5EF4-FFF2-40B4-BE49-F238E27FC236}">
                <a16:creationId xmlns:a16="http://schemas.microsoft.com/office/drawing/2014/main" id="{093BDF6C-C1F6-4559-892B-F8C0EAFD26DB}"/>
              </a:ext>
            </a:extLst>
          </p:cNvPr>
          <p:cNvSpPr/>
          <p:nvPr/>
        </p:nvSpPr>
        <p:spPr>
          <a:xfrm>
            <a:off x="7103132" y="2728458"/>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cxnSp>
        <p:nvCxnSpPr>
          <p:cNvPr id="51" name="Conector recto 50">
            <a:extLst>
              <a:ext uri="{FF2B5EF4-FFF2-40B4-BE49-F238E27FC236}">
                <a16:creationId xmlns:a16="http://schemas.microsoft.com/office/drawing/2014/main" id="{B4FDD958-F41B-470A-A00D-FB3484305FFF}"/>
              </a:ext>
            </a:extLst>
          </p:cNvPr>
          <p:cNvCxnSpPr/>
          <p:nvPr/>
        </p:nvCxnSpPr>
        <p:spPr>
          <a:xfrm flipV="1">
            <a:off x="5508079" y="2886957"/>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DD0D2C4D-E685-4B6D-94F1-2E5DEE551980}"/>
              </a:ext>
            </a:extLst>
          </p:cNvPr>
          <p:cNvCxnSpPr>
            <a:cxnSpLocks/>
          </p:cNvCxnSpPr>
          <p:nvPr/>
        </p:nvCxnSpPr>
        <p:spPr>
          <a:xfrm flipV="1">
            <a:off x="7196895" y="2874784"/>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53" name="Elipse 52">
            <a:extLst>
              <a:ext uri="{FF2B5EF4-FFF2-40B4-BE49-F238E27FC236}">
                <a16:creationId xmlns:a16="http://schemas.microsoft.com/office/drawing/2014/main" id="{25BC3E76-A7EF-49C6-BEFD-A04C58D3C5EE}"/>
              </a:ext>
            </a:extLst>
          </p:cNvPr>
          <p:cNvSpPr/>
          <p:nvPr/>
        </p:nvSpPr>
        <p:spPr>
          <a:xfrm>
            <a:off x="7902594" y="3901178"/>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t>5</a:t>
            </a:r>
          </a:p>
        </p:txBody>
      </p:sp>
      <p:cxnSp>
        <p:nvCxnSpPr>
          <p:cNvPr id="54" name="Conector recto 53">
            <a:extLst>
              <a:ext uri="{FF2B5EF4-FFF2-40B4-BE49-F238E27FC236}">
                <a16:creationId xmlns:a16="http://schemas.microsoft.com/office/drawing/2014/main" id="{4E64CE05-DE13-40DD-9908-D0EA088455A2}"/>
              </a:ext>
            </a:extLst>
          </p:cNvPr>
          <p:cNvCxnSpPr>
            <a:cxnSpLocks/>
          </p:cNvCxnSpPr>
          <p:nvPr/>
        </p:nvCxnSpPr>
        <p:spPr>
          <a:xfrm>
            <a:off x="7988983" y="3481249"/>
            <a:ext cx="0" cy="441844"/>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cxnSp>
        <p:nvCxnSpPr>
          <p:cNvPr id="55" name="Conector: angular 54">
            <a:extLst>
              <a:ext uri="{FF2B5EF4-FFF2-40B4-BE49-F238E27FC236}">
                <a16:creationId xmlns:a16="http://schemas.microsoft.com/office/drawing/2014/main" id="{1C135A84-8899-49CD-A59F-1F926EFE0389}"/>
              </a:ext>
            </a:extLst>
          </p:cNvPr>
          <p:cNvCxnSpPr>
            <a:cxnSpLocks/>
            <a:stCxn id="53" idx="2"/>
          </p:cNvCxnSpPr>
          <p:nvPr/>
        </p:nvCxnSpPr>
        <p:spPr>
          <a:xfrm rot="10800000" flipV="1">
            <a:off x="1115620" y="3982991"/>
            <a:ext cx="6786975" cy="372648"/>
          </a:xfrm>
          <a:prstGeom prst="bentConnector3">
            <a:avLst/>
          </a:prstGeom>
          <a:ln w="158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a16="http://schemas.microsoft.com/office/drawing/2014/main" id="{47675FB2-88A0-4178-843A-3F01A933EEC3}"/>
              </a:ext>
            </a:extLst>
          </p:cNvPr>
          <p:cNvSpPr txBox="1"/>
          <p:nvPr/>
        </p:nvSpPr>
        <p:spPr>
          <a:xfrm>
            <a:off x="1761707" y="3716512"/>
            <a:ext cx="1063112" cy="369332"/>
          </a:xfrm>
          <a:prstGeom prst="rect">
            <a:avLst/>
          </a:prstGeom>
          <a:noFill/>
        </p:spPr>
        <p:txBody>
          <a:bodyPr wrap="none" rtlCol="0">
            <a:spAutoFit/>
          </a:bodyPr>
          <a:lstStyle/>
          <a:p>
            <a:r>
              <a:rPr lang="es-ES" sz="900" b="1" dirty="0"/>
              <a:t>Solicitar Préstamo</a:t>
            </a:r>
          </a:p>
          <a:p>
            <a:endParaRPr lang="es-ES" sz="900" b="1" dirty="0"/>
          </a:p>
        </p:txBody>
      </p:sp>
      <p:cxnSp>
        <p:nvCxnSpPr>
          <p:cNvPr id="57" name="Conector recto 56">
            <a:extLst>
              <a:ext uri="{FF2B5EF4-FFF2-40B4-BE49-F238E27FC236}">
                <a16:creationId xmlns:a16="http://schemas.microsoft.com/office/drawing/2014/main" id="{48713E1D-9B04-482E-9CA8-0E90281496DD}"/>
              </a:ext>
            </a:extLst>
          </p:cNvPr>
          <p:cNvCxnSpPr>
            <a:cxnSpLocks/>
            <a:endCxn id="61" idx="2"/>
          </p:cNvCxnSpPr>
          <p:nvPr/>
        </p:nvCxnSpPr>
        <p:spPr>
          <a:xfrm>
            <a:off x="983392" y="4765274"/>
            <a:ext cx="583012" cy="2286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pic>
        <p:nvPicPr>
          <p:cNvPr id="58" name="Gráfico 57" descr="Nube de sincronización">
            <a:extLst>
              <a:ext uri="{FF2B5EF4-FFF2-40B4-BE49-F238E27FC236}">
                <a16:creationId xmlns:a16="http://schemas.microsoft.com/office/drawing/2014/main" id="{923A5D60-9421-41A2-91D8-88D5A42B8A65}"/>
              </a:ext>
            </a:extLst>
          </p:cNvPr>
          <p:cNvPicPr>
            <a:picLocks noChangeAspect="1"/>
          </p:cNvPicPr>
          <p:nvPr/>
        </p:nvPicPr>
        <p:blipFill>
          <a:blip r:embed="rId8">
            <a:alphaModFix/>
            <a:extLst>
              <a:ext uri="{96DAC541-7B7A-43D3-8B79-37D633B846F1}">
                <asvg:svgBlip xmlns:asvg="http://schemas.microsoft.com/office/drawing/2016/SVG/main" r:embed="rId9"/>
              </a:ext>
            </a:extLst>
          </a:blip>
          <a:stretch>
            <a:fillRect/>
          </a:stretch>
        </p:blipFill>
        <p:spPr>
          <a:xfrm>
            <a:off x="1813850" y="4499566"/>
            <a:ext cx="816538" cy="816538"/>
          </a:xfrm>
          <a:prstGeom prst="rect">
            <a:avLst/>
          </a:prstGeom>
        </p:spPr>
      </p:pic>
      <p:sp>
        <p:nvSpPr>
          <p:cNvPr id="59" name="CuadroTexto 58">
            <a:extLst>
              <a:ext uri="{FF2B5EF4-FFF2-40B4-BE49-F238E27FC236}">
                <a16:creationId xmlns:a16="http://schemas.microsoft.com/office/drawing/2014/main" id="{53E1D718-79CD-44A6-889F-3270B848E20C}"/>
              </a:ext>
            </a:extLst>
          </p:cNvPr>
          <p:cNvSpPr txBox="1"/>
          <p:nvPr/>
        </p:nvSpPr>
        <p:spPr>
          <a:xfrm>
            <a:off x="1680448" y="5124076"/>
            <a:ext cx="1141659" cy="230832"/>
          </a:xfrm>
          <a:prstGeom prst="rect">
            <a:avLst/>
          </a:prstGeom>
          <a:noFill/>
        </p:spPr>
        <p:txBody>
          <a:bodyPr wrap="none" rtlCol="0">
            <a:spAutoFit/>
          </a:bodyPr>
          <a:lstStyle/>
          <a:p>
            <a:r>
              <a:rPr lang="es-ES" sz="900" b="1" dirty="0"/>
              <a:t>Solicitar Devolución</a:t>
            </a:r>
          </a:p>
        </p:txBody>
      </p:sp>
      <p:cxnSp>
        <p:nvCxnSpPr>
          <p:cNvPr id="60" name="Conector recto 59">
            <a:extLst>
              <a:ext uri="{FF2B5EF4-FFF2-40B4-BE49-F238E27FC236}">
                <a16:creationId xmlns:a16="http://schemas.microsoft.com/office/drawing/2014/main" id="{719E6A23-F5B9-429F-AEE5-6E32F8006677}"/>
              </a:ext>
            </a:extLst>
          </p:cNvPr>
          <p:cNvCxnSpPr>
            <a:cxnSpLocks/>
            <a:stCxn id="61" idx="5"/>
          </p:cNvCxnSpPr>
          <p:nvPr/>
        </p:nvCxnSpPr>
        <p:spPr>
          <a:xfrm>
            <a:off x="1605428" y="4804298"/>
            <a:ext cx="34689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1" name="Elipse 60">
            <a:extLst>
              <a:ext uri="{FF2B5EF4-FFF2-40B4-BE49-F238E27FC236}">
                <a16:creationId xmlns:a16="http://schemas.microsoft.com/office/drawing/2014/main" id="{20682B7F-DB57-4403-9167-C3540201B9E1}"/>
              </a:ext>
            </a:extLst>
          </p:cNvPr>
          <p:cNvSpPr/>
          <p:nvPr/>
        </p:nvSpPr>
        <p:spPr>
          <a:xfrm>
            <a:off x="1566404" y="476527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Elipse 61">
            <a:extLst>
              <a:ext uri="{FF2B5EF4-FFF2-40B4-BE49-F238E27FC236}">
                <a16:creationId xmlns:a16="http://schemas.microsoft.com/office/drawing/2014/main" id="{A439AA61-A703-46AB-BC21-7CC4CFBC64FF}"/>
              </a:ext>
            </a:extLst>
          </p:cNvPr>
          <p:cNvSpPr/>
          <p:nvPr/>
        </p:nvSpPr>
        <p:spPr>
          <a:xfrm>
            <a:off x="1506376" y="5352478"/>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1</a:t>
            </a:r>
          </a:p>
        </p:txBody>
      </p:sp>
      <p:cxnSp>
        <p:nvCxnSpPr>
          <p:cNvPr id="63" name="Conector recto 62">
            <a:extLst>
              <a:ext uri="{FF2B5EF4-FFF2-40B4-BE49-F238E27FC236}">
                <a16:creationId xmlns:a16="http://schemas.microsoft.com/office/drawing/2014/main" id="{57333594-94C2-4498-B38D-8DF9B7397B62}"/>
              </a:ext>
            </a:extLst>
          </p:cNvPr>
          <p:cNvCxnSpPr>
            <a:cxnSpLocks/>
          </p:cNvCxnSpPr>
          <p:nvPr/>
        </p:nvCxnSpPr>
        <p:spPr>
          <a:xfrm>
            <a:off x="1589262" y="4820919"/>
            <a:ext cx="0" cy="626376"/>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64" name="CuadroTexto 63">
            <a:extLst>
              <a:ext uri="{FF2B5EF4-FFF2-40B4-BE49-F238E27FC236}">
                <a16:creationId xmlns:a16="http://schemas.microsoft.com/office/drawing/2014/main" id="{8A9D5E07-A4FC-4A7C-949E-DEE52771D891}"/>
              </a:ext>
            </a:extLst>
          </p:cNvPr>
          <p:cNvSpPr txBox="1"/>
          <p:nvPr/>
        </p:nvSpPr>
        <p:spPr>
          <a:xfrm>
            <a:off x="5262162" y="3752509"/>
            <a:ext cx="1239442" cy="369332"/>
          </a:xfrm>
          <a:prstGeom prst="rect">
            <a:avLst/>
          </a:prstGeom>
          <a:noFill/>
        </p:spPr>
        <p:txBody>
          <a:bodyPr wrap="none" rtlCol="0">
            <a:spAutoFit/>
          </a:bodyPr>
          <a:lstStyle/>
          <a:p>
            <a:r>
              <a:rPr lang="es-ES" sz="900" b="1" dirty="0"/>
              <a:t>Finalización préstamo</a:t>
            </a:r>
          </a:p>
          <a:p>
            <a:endParaRPr lang="es-ES" sz="900" b="1" dirty="0"/>
          </a:p>
        </p:txBody>
      </p:sp>
      <p:sp>
        <p:nvSpPr>
          <p:cNvPr id="65" name="Triángulo isósceles 64">
            <a:extLst>
              <a:ext uri="{FF2B5EF4-FFF2-40B4-BE49-F238E27FC236}">
                <a16:creationId xmlns:a16="http://schemas.microsoft.com/office/drawing/2014/main" id="{3E6177A6-9A34-4A4C-B357-AB47DEF3A39D}"/>
              </a:ext>
            </a:extLst>
          </p:cNvPr>
          <p:cNvSpPr/>
          <p:nvPr/>
        </p:nvSpPr>
        <p:spPr>
          <a:xfrm rot="16200000">
            <a:off x="4870884" y="3941591"/>
            <a:ext cx="144016" cy="107019"/>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cxnSp>
        <p:nvCxnSpPr>
          <p:cNvPr id="66" name="Conector recto 65">
            <a:extLst>
              <a:ext uri="{FF2B5EF4-FFF2-40B4-BE49-F238E27FC236}">
                <a16:creationId xmlns:a16="http://schemas.microsoft.com/office/drawing/2014/main" id="{A14C49B1-32CD-47C3-8D5B-1EA8332F5E4F}"/>
              </a:ext>
            </a:extLst>
          </p:cNvPr>
          <p:cNvCxnSpPr>
            <a:cxnSpLocks/>
          </p:cNvCxnSpPr>
          <p:nvPr/>
        </p:nvCxnSpPr>
        <p:spPr>
          <a:xfrm>
            <a:off x="2422612" y="4788134"/>
            <a:ext cx="5394610" cy="330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Elipse 66">
            <a:extLst>
              <a:ext uri="{FF2B5EF4-FFF2-40B4-BE49-F238E27FC236}">
                <a16:creationId xmlns:a16="http://schemas.microsoft.com/office/drawing/2014/main" id="{56538928-C078-48BA-A747-7D09C24F7F7B}"/>
              </a:ext>
            </a:extLst>
          </p:cNvPr>
          <p:cNvSpPr/>
          <p:nvPr/>
        </p:nvSpPr>
        <p:spPr>
          <a:xfrm>
            <a:off x="3343126" y="5454259"/>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2</a:t>
            </a:r>
          </a:p>
        </p:txBody>
      </p:sp>
      <p:cxnSp>
        <p:nvCxnSpPr>
          <p:cNvPr id="68" name="Conector recto 67">
            <a:extLst>
              <a:ext uri="{FF2B5EF4-FFF2-40B4-BE49-F238E27FC236}">
                <a16:creationId xmlns:a16="http://schemas.microsoft.com/office/drawing/2014/main" id="{D018FE7E-B6EE-4294-9335-B00479023E97}"/>
              </a:ext>
            </a:extLst>
          </p:cNvPr>
          <p:cNvCxnSpPr>
            <a:cxnSpLocks/>
          </p:cNvCxnSpPr>
          <p:nvPr/>
        </p:nvCxnSpPr>
        <p:spPr>
          <a:xfrm>
            <a:off x="3426012" y="4811923"/>
            <a:ext cx="0" cy="626376"/>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pic>
        <p:nvPicPr>
          <p:cNvPr id="69" name="Gráfico 68" descr="Cancha">
            <a:extLst>
              <a:ext uri="{FF2B5EF4-FFF2-40B4-BE49-F238E27FC236}">
                <a16:creationId xmlns:a16="http://schemas.microsoft.com/office/drawing/2014/main" id="{43F0E73A-5A52-4E94-BD57-BBCA1026747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8356" y="3950554"/>
            <a:ext cx="914400" cy="914400"/>
          </a:xfrm>
          <a:prstGeom prst="rect">
            <a:avLst/>
          </a:prstGeom>
        </p:spPr>
      </p:pic>
      <p:sp>
        <p:nvSpPr>
          <p:cNvPr id="70" name="Elipse 69">
            <a:extLst>
              <a:ext uri="{FF2B5EF4-FFF2-40B4-BE49-F238E27FC236}">
                <a16:creationId xmlns:a16="http://schemas.microsoft.com/office/drawing/2014/main" id="{DF7BDDEC-50F9-417B-8DC7-3523AB6162D0}"/>
              </a:ext>
            </a:extLst>
          </p:cNvPr>
          <p:cNvSpPr/>
          <p:nvPr/>
        </p:nvSpPr>
        <p:spPr>
          <a:xfrm>
            <a:off x="35496" y="3973186"/>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71" name="Gráfico 70" descr="Hombre">
            <a:extLst>
              <a:ext uri="{FF2B5EF4-FFF2-40B4-BE49-F238E27FC236}">
                <a16:creationId xmlns:a16="http://schemas.microsoft.com/office/drawing/2014/main" id="{4B291E2A-2448-4654-BF86-0A0067FFD4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92784" y="1485017"/>
            <a:ext cx="337656" cy="356403"/>
          </a:xfrm>
          <a:prstGeom prst="rect">
            <a:avLst/>
          </a:prstGeom>
        </p:spPr>
      </p:pic>
      <p:sp>
        <p:nvSpPr>
          <p:cNvPr id="72" name="CuadroTexto 71">
            <a:extLst>
              <a:ext uri="{FF2B5EF4-FFF2-40B4-BE49-F238E27FC236}">
                <a16:creationId xmlns:a16="http://schemas.microsoft.com/office/drawing/2014/main" id="{42742D4C-78CC-4754-B1D3-74702D52A4F5}"/>
              </a:ext>
            </a:extLst>
          </p:cNvPr>
          <p:cNvSpPr txBox="1"/>
          <p:nvPr/>
        </p:nvSpPr>
        <p:spPr>
          <a:xfrm>
            <a:off x="199923" y="2110143"/>
            <a:ext cx="2382383" cy="507831"/>
          </a:xfrm>
          <a:prstGeom prst="rect">
            <a:avLst/>
          </a:prstGeom>
          <a:noFill/>
        </p:spPr>
        <p:txBody>
          <a:bodyPr wrap="none" rtlCol="0">
            <a:spAutoFit/>
          </a:bodyPr>
          <a:lstStyle/>
          <a:p>
            <a:r>
              <a:rPr lang="es-ES" sz="900" u="sng" dirty="0"/>
              <a:t>“</a:t>
            </a:r>
            <a:r>
              <a:rPr lang="es-ES" sz="900" b="1" u="sng" dirty="0"/>
              <a:t>Solicitar piezas al Depósito</a:t>
            </a:r>
            <a:r>
              <a:rPr lang="es-ES" sz="900" u="sng" dirty="0"/>
              <a:t>”</a:t>
            </a:r>
          </a:p>
          <a:p>
            <a:r>
              <a:rPr lang="es-ES" sz="900" dirty="0"/>
              <a:t>Al solicitarlo se genera un código de</a:t>
            </a:r>
          </a:p>
          <a:p>
            <a:r>
              <a:rPr lang="es-ES" sz="900" dirty="0"/>
              <a:t>Petición de la solicitud “Solicitud de Préstamo”</a:t>
            </a:r>
          </a:p>
        </p:txBody>
      </p:sp>
      <p:pic>
        <p:nvPicPr>
          <p:cNvPr id="73" name="Gráfico 72" descr="Hombre">
            <a:extLst>
              <a:ext uri="{FF2B5EF4-FFF2-40B4-BE49-F238E27FC236}">
                <a16:creationId xmlns:a16="http://schemas.microsoft.com/office/drawing/2014/main" id="{E102348C-ABD9-4719-B76A-699DD9EC29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08874" y="3072466"/>
            <a:ext cx="405874" cy="428409"/>
          </a:xfrm>
          <a:prstGeom prst="rect">
            <a:avLst/>
          </a:prstGeom>
        </p:spPr>
      </p:pic>
      <p:sp>
        <p:nvSpPr>
          <p:cNvPr id="74" name="CuadroTexto 73">
            <a:extLst>
              <a:ext uri="{FF2B5EF4-FFF2-40B4-BE49-F238E27FC236}">
                <a16:creationId xmlns:a16="http://schemas.microsoft.com/office/drawing/2014/main" id="{6BF4B58A-40F2-48CF-B9C0-9D1C74183C22}"/>
              </a:ext>
            </a:extLst>
          </p:cNvPr>
          <p:cNvSpPr txBox="1"/>
          <p:nvPr/>
        </p:nvSpPr>
        <p:spPr>
          <a:xfrm>
            <a:off x="5388399" y="2223744"/>
            <a:ext cx="1545616" cy="507831"/>
          </a:xfrm>
          <a:prstGeom prst="rect">
            <a:avLst/>
          </a:prstGeom>
          <a:noFill/>
        </p:spPr>
        <p:txBody>
          <a:bodyPr wrap="none" rtlCol="0">
            <a:spAutoFit/>
          </a:bodyPr>
          <a:lstStyle/>
          <a:p>
            <a:r>
              <a:rPr lang="es-ES" sz="900" b="1" u="sng" dirty="0"/>
              <a:t>Órdenes Salida / Pendientes</a:t>
            </a:r>
          </a:p>
          <a:p>
            <a:r>
              <a:rPr lang="es-ES" sz="900" dirty="0"/>
              <a:t>El operario imprime las</a:t>
            </a:r>
          </a:p>
          <a:p>
            <a:r>
              <a:rPr lang="es-ES" sz="900" dirty="0"/>
              <a:t>Órdenes de salida.</a:t>
            </a:r>
          </a:p>
        </p:txBody>
      </p:sp>
      <p:sp>
        <p:nvSpPr>
          <p:cNvPr id="75" name="CuadroTexto 74">
            <a:extLst>
              <a:ext uri="{FF2B5EF4-FFF2-40B4-BE49-F238E27FC236}">
                <a16:creationId xmlns:a16="http://schemas.microsoft.com/office/drawing/2014/main" id="{1C8CADFF-3383-4099-9397-ED06A7A30CA1}"/>
              </a:ext>
            </a:extLst>
          </p:cNvPr>
          <p:cNvSpPr txBox="1"/>
          <p:nvPr/>
        </p:nvSpPr>
        <p:spPr>
          <a:xfrm>
            <a:off x="7111307" y="2482823"/>
            <a:ext cx="1515158" cy="230832"/>
          </a:xfrm>
          <a:prstGeom prst="rect">
            <a:avLst/>
          </a:prstGeom>
          <a:noFill/>
        </p:spPr>
        <p:txBody>
          <a:bodyPr wrap="none" rtlCol="0">
            <a:spAutoFit/>
          </a:bodyPr>
          <a:lstStyle/>
          <a:p>
            <a:r>
              <a:rPr lang="es-ES" sz="900" b="1" u="sng" dirty="0"/>
              <a:t>Órdenes Salida / Validación</a:t>
            </a:r>
          </a:p>
        </p:txBody>
      </p:sp>
      <p:pic>
        <p:nvPicPr>
          <p:cNvPr id="76" name="Gráfico 75" descr="Hombre">
            <a:extLst>
              <a:ext uri="{FF2B5EF4-FFF2-40B4-BE49-F238E27FC236}">
                <a16:creationId xmlns:a16="http://schemas.microsoft.com/office/drawing/2014/main" id="{D50A4BB5-5F3A-48A7-8322-8BAC319605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85317" y="3160141"/>
            <a:ext cx="337656" cy="356403"/>
          </a:xfrm>
          <a:prstGeom prst="rect">
            <a:avLst/>
          </a:prstGeom>
        </p:spPr>
      </p:pic>
      <p:sp>
        <p:nvSpPr>
          <p:cNvPr id="77" name="Rectángulo 76">
            <a:extLst>
              <a:ext uri="{FF2B5EF4-FFF2-40B4-BE49-F238E27FC236}">
                <a16:creationId xmlns:a16="http://schemas.microsoft.com/office/drawing/2014/main" id="{4F5A4888-62A9-40CD-A5B6-28332D0E6B8B}"/>
              </a:ext>
            </a:extLst>
          </p:cNvPr>
          <p:cNvSpPr/>
          <p:nvPr/>
        </p:nvSpPr>
        <p:spPr>
          <a:xfrm>
            <a:off x="7227311" y="2690190"/>
            <a:ext cx="2188468" cy="369332"/>
          </a:xfrm>
          <a:prstGeom prst="rect">
            <a:avLst/>
          </a:prstGeom>
        </p:spPr>
        <p:txBody>
          <a:bodyPr wrap="square">
            <a:spAutoFit/>
          </a:bodyPr>
          <a:lstStyle/>
          <a:p>
            <a:r>
              <a:rPr lang="es-ES" sz="900" dirty="0"/>
              <a:t>Las piezas/objetos se retiran de sus </a:t>
            </a:r>
          </a:p>
          <a:p>
            <a:r>
              <a:rPr lang="es-ES" sz="900" dirty="0"/>
              <a:t>Ubicaciones.</a:t>
            </a:r>
          </a:p>
        </p:txBody>
      </p:sp>
      <p:sp>
        <p:nvSpPr>
          <p:cNvPr id="78" name="Rectángulo 77">
            <a:extLst>
              <a:ext uri="{FF2B5EF4-FFF2-40B4-BE49-F238E27FC236}">
                <a16:creationId xmlns:a16="http://schemas.microsoft.com/office/drawing/2014/main" id="{A8566048-BCD7-4350-BDFD-AAB9A6A16AD4}"/>
              </a:ext>
            </a:extLst>
          </p:cNvPr>
          <p:cNvSpPr/>
          <p:nvPr/>
        </p:nvSpPr>
        <p:spPr>
          <a:xfrm>
            <a:off x="253429" y="5488098"/>
            <a:ext cx="2153588" cy="646331"/>
          </a:xfrm>
          <a:prstGeom prst="rect">
            <a:avLst/>
          </a:prstGeom>
        </p:spPr>
        <p:txBody>
          <a:bodyPr wrap="square">
            <a:spAutoFit/>
          </a:bodyPr>
          <a:lstStyle/>
          <a:p>
            <a:r>
              <a:rPr lang="es-ES" sz="900" u="sng" dirty="0"/>
              <a:t>“</a:t>
            </a:r>
            <a:r>
              <a:rPr lang="es-ES" sz="900" b="1" u="sng" dirty="0"/>
              <a:t>Solicitar devolución al Depósito</a:t>
            </a:r>
            <a:r>
              <a:rPr lang="es-ES" sz="900" u="sng" dirty="0"/>
              <a:t>”</a:t>
            </a:r>
          </a:p>
          <a:p>
            <a:r>
              <a:rPr lang="es-ES" sz="900" dirty="0"/>
              <a:t>Un órgano judicial solicita</a:t>
            </a:r>
          </a:p>
          <a:p>
            <a:r>
              <a:rPr lang="es-ES" sz="900" dirty="0"/>
              <a:t>Devolución las piezas/objetos que tiene en posesión.</a:t>
            </a:r>
          </a:p>
        </p:txBody>
      </p:sp>
      <p:sp>
        <p:nvSpPr>
          <p:cNvPr id="79" name="CuadroTexto 78">
            <a:extLst>
              <a:ext uri="{FF2B5EF4-FFF2-40B4-BE49-F238E27FC236}">
                <a16:creationId xmlns:a16="http://schemas.microsoft.com/office/drawing/2014/main" id="{A226658E-A7F7-4260-B9FC-81FDFDA314BA}"/>
              </a:ext>
            </a:extLst>
          </p:cNvPr>
          <p:cNvSpPr txBox="1"/>
          <p:nvPr/>
        </p:nvSpPr>
        <p:spPr>
          <a:xfrm>
            <a:off x="2699049" y="5606111"/>
            <a:ext cx="2048959" cy="646331"/>
          </a:xfrm>
          <a:prstGeom prst="rect">
            <a:avLst/>
          </a:prstGeom>
          <a:noFill/>
        </p:spPr>
        <p:txBody>
          <a:bodyPr wrap="none" rtlCol="0">
            <a:spAutoFit/>
          </a:bodyPr>
          <a:lstStyle/>
          <a:p>
            <a:r>
              <a:rPr lang="es-ES" sz="900" b="1" u="sng" dirty="0"/>
              <a:t>Entradas / Imprimir devoluciones</a:t>
            </a:r>
          </a:p>
          <a:p>
            <a:r>
              <a:rPr lang="es-ES" sz="900" dirty="0"/>
              <a:t>Las devoluciones impresas se entregan</a:t>
            </a:r>
          </a:p>
          <a:p>
            <a:r>
              <a:rPr lang="es-ES" sz="900" dirty="0"/>
              <a:t> a un “mensajero” que recoge las piezas</a:t>
            </a:r>
          </a:p>
          <a:p>
            <a:r>
              <a:rPr lang="es-ES" sz="900" dirty="0"/>
              <a:t>y los entrega al Archivo</a:t>
            </a:r>
          </a:p>
        </p:txBody>
      </p:sp>
      <p:pic>
        <p:nvPicPr>
          <p:cNvPr id="80" name="Gráfico 79" descr="Hombre">
            <a:extLst>
              <a:ext uri="{FF2B5EF4-FFF2-40B4-BE49-F238E27FC236}">
                <a16:creationId xmlns:a16="http://schemas.microsoft.com/office/drawing/2014/main" id="{DC21E231-E65A-4011-9E90-1DCB07C486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85123" y="4885665"/>
            <a:ext cx="405874" cy="428409"/>
          </a:xfrm>
          <a:prstGeom prst="rect">
            <a:avLst/>
          </a:prstGeom>
        </p:spPr>
      </p:pic>
      <p:sp>
        <p:nvSpPr>
          <p:cNvPr id="81" name="Elipse 80">
            <a:extLst>
              <a:ext uri="{FF2B5EF4-FFF2-40B4-BE49-F238E27FC236}">
                <a16:creationId xmlns:a16="http://schemas.microsoft.com/office/drawing/2014/main" id="{CD580318-5360-4704-A101-2B2270E0C36B}"/>
              </a:ext>
            </a:extLst>
          </p:cNvPr>
          <p:cNvSpPr/>
          <p:nvPr/>
        </p:nvSpPr>
        <p:spPr>
          <a:xfrm>
            <a:off x="4944448" y="5406285"/>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3</a:t>
            </a:r>
          </a:p>
        </p:txBody>
      </p:sp>
      <p:cxnSp>
        <p:nvCxnSpPr>
          <p:cNvPr id="82" name="Conector recto 81">
            <a:extLst>
              <a:ext uri="{FF2B5EF4-FFF2-40B4-BE49-F238E27FC236}">
                <a16:creationId xmlns:a16="http://schemas.microsoft.com/office/drawing/2014/main" id="{31647D7E-439E-4415-99C9-3CF69345DB36}"/>
              </a:ext>
            </a:extLst>
          </p:cNvPr>
          <p:cNvCxnSpPr>
            <a:cxnSpLocks/>
          </p:cNvCxnSpPr>
          <p:nvPr/>
        </p:nvCxnSpPr>
        <p:spPr>
          <a:xfrm>
            <a:off x="5027334" y="4836158"/>
            <a:ext cx="0" cy="626376"/>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pic>
        <p:nvPicPr>
          <p:cNvPr id="83" name="Gráfico 82" descr="Hombre">
            <a:extLst>
              <a:ext uri="{FF2B5EF4-FFF2-40B4-BE49-F238E27FC236}">
                <a16:creationId xmlns:a16="http://schemas.microsoft.com/office/drawing/2014/main" id="{A96B3DBD-076B-48B1-87AA-883DAECBBB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86445" y="4909900"/>
            <a:ext cx="405874" cy="428409"/>
          </a:xfrm>
          <a:prstGeom prst="rect">
            <a:avLst/>
          </a:prstGeom>
        </p:spPr>
      </p:pic>
      <p:sp>
        <p:nvSpPr>
          <p:cNvPr id="84" name="CuadroTexto 83">
            <a:extLst>
              <a:ext uri="{FF2B5EF4-FFF2-40B4-BE49-F238E27FC236}">
                <a16:creationId xmlns:a16="http://schemas.microsoft.com/office/drawing/2014/main" id="{76F6B23D-F645-45FA-9349-A09C957AEF09}"/>
              </a:ext>
            </a:extLst>
          </p:cNvPr>
          <p:cNvSpPr txBox="1"/>
          <p:nvPr/>
        </p:nvSpPr>
        <p:spPr>
          <a:xfrm>
            <a:off x="5045234" y="5399924"/>
            <a:ext cx="1821332" cy="784830"/>
          </a:xfrm>
          <a:prstGeom prst="rect">
            <a:avLst/>
          </a:prstGeom>
          <a:noFill/>
        </p:spPr>
        <p:txBody>
          <a:bodyPr wrap="none" rtlCol="0">
            <a:spAutoFit/>
          </a:bodyPr>
          <a:lstStyle/>
          <a:p>
            <a:r>
              <a:rPr lang="es-ES" sz="900" b="1" u="sng" dirty="0"/>
              <a:t>Entradas / Validar Solicitud</a:t>
            </a:r>
          </a:p>
          <a:p>
            <a:r>
              <a:rPr lang="es-ES" sz="900" dirty="0"/>
              <a:t>Se validan los préstamos asociados</a:t>
            </a:r>
          </a:p>
          <a:p>
            <a:r>
              <a:rPr lang="es-ES" sz="900" dirty="0"/>
              <a:t>a la solicitud de devolución</a:t>
            </a:r>
          </a:p>
          <a:p>
            <a:r>
              <a:rPr lang="es-ES" sz="900" dirty="0"/>
              <a:t>Préstamo “Devuelto”.</a:t>
            </a:r>
          </a:p>
          <a:p>
            <a:endParaRPr lang="es-ES" sz="900" b="1" u="sng" dirty="0"/>
          </a:p>
        </p:txBody>
      </p:sp>
      <p:sp>
        <p:nvSpPr>
          <p:cNvPr id="85" name="CuadroTexto 84">
            <a:extLst>
              <a:ext uri="{FF2B5EF4-FFF2-40B4-BE49-F238E27FC236}">
                <a16:creationId xmlns:a16="http://schemas.microsoft.com/office/drawing/2014/main" id="{87BE3D8F-5312-48FB-A295-6A884177A438}"/>
              </a:ext>
            </a:extLst>
          </p:cNvPr>
          <p:cNvSpPr txBox="1"/>
          <p:nvPr/>
        </p:nvSpPr>
        <p:spPr>
          <a:xfrm>
            <a:off x="5059123" y="4046504"/>
            <a:ext cx="1879041" cy="507831"/>
          </a:xfrm>
          <a:prstGeom prst="rect">
            <a:avLst/>
          </a:prstGeom>
          <a:noFill/>
        </p:spPr>
        <p:txBody>
          <a:bodyPr wrap="none" rtlCol="0">
            <a:spAutoFit/>
          </a:bodyPr>
          <a:lstStyle/>
          <a:p>
            <a:r>
              <a:rPr lang="es-ES" sz="900" b="1" u="sng" dirty="0"/>
              <a:t>Ordenes de Entrada / Pendientes</a:t>
            </a:r>
          </a:p>
          <a:p>
            <a:r>
              <a:rPr lang="es-ES" sz="900" dirty="0"/>
              <a:t>Se imprimen las órdenes de entrada</a:t>
            </a:r>
          </a:p>
          <a:p>
            <a:r>
              <a:rPr lang="es-ES" sz="900" dirty="0"/>
              <a:t>tipo DEVOLUCION.</a:t>
            </a:r>
          </a:p>
        </p:txBody>
      </p:sp>
      <p:sp>
        <p:nvSpPr>
          <p:cNvPr id="86" name="Elipse 85">
            <a:extLst>
              <a:ext uri="{FF2B5EF4-FFF2-40B4-BE49-F238E27FC236}">
                <a16:creationId xmlns:a16="http://schemas.microsoft.com/office/drawing/2014/main" id="{5D0EF9CC-08FD-44F9-ABC8-984C3B66DBB6}"/>
              </a:ext>
            </a:extLst>
          </p:cNvPr>
          <p:cNvSpPr/>
          <p:nvPr/>
        </p:nvSpPr>
        <p:spPr>
          <a:xfrm>
            <a:off x="7025733" y="4083770"/>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cxnSp>
        <p:nvCxnSpPr>
          <p:cNvPr id="87" name="Conector recto 86">
            <a:extLst>
              <a:ext uri="{FF2B5EF4-FFF2-40B4-BE49-F238E27FC236}">
                <a16:creationId xmlns:a16="http://schemas.microsoft.com/office/drawing/2014/main" id="{122141C5-08C7-46F5-9A81-9FA9B7DEB906}"/>
              </a:ext>
            </a:extLst>
          </p:cNvPr>
          <p:cNvCxnSpPr>
            <a:cxnSpLocks/>
          </p:cNvCxnSpPr>
          <p:nvPr/>
        </p:nvCxnSpPr>
        <p:spPr>
          <a:xfrm>
            <a:off x="7107769" y="4189210"/>
            <a:ext cx="0" cy="626376"/>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pic>
        <p:nvPicPr>
          <p:cNvPr id="88" name="Gráfico 87" descr="Hombre">
            <a:extLst>
              <a:ext uri="{FF2B5EF4-FFF2-40B4-BE49-F238E27FC236}">
                <a16:creationId xmlns:a16="http://schemas.microsoft.com/office/drawing/2014/main" id="{4CF099C7-AABF-43AE-A555-39CEC6495F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40459" y="4400923"/>
            <a:ext cx="337656" cy="356403"/>
          </a:xfrm>
          <a:prstGeom prst="rect">
            <a:avLst/>
          </a:prstGeom>
        </p:spPr>
      </p:pic>
      <p:cxnSp>
        <p:nvCxnSpPr>
          <p:cNvPr id="89" name="Conector: angular 88">
            <a:extLst>
              <a:ext uri="{FF2B5EF4-FFF2-40B4-BE49-F238E27FC236}">
                <a16:creationId xmlns:a16="http://schemas.microsoft.com/office/drawing/2014/main" id="{E31927D1-33E6-4BA2-B8AC-85308B09E4FB}"/>
              </a:ext>
            </a:extLst>
          </p:cNvPr>
          <p:cNvCxnSpPr>
            <a:cxnSpLocks/>
            <a:stCxn id="36" idx="2"/>
          </p:cNvCxnSpPr>
          <p:nvPr/>
        </p:nvCxnSpPr>
        <p:spPr>
          <a:xfrm rot="10800000" flipV="1">
            <a:off x="2608875" y="2055044"/>
            <a:ext cx="5841703" cy="1353"/>
          </a:xfrm>
          <a:prstGeom prst="bentConnector3">
            <a:avLst>
              <a:gd name="adj1" fmla="val 50000"/>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ector recto de flecha 89">
            <a:extLst>
              <a:ext uri="{FF2B5EF4-FFF2-40B4-BE49-F238E27FC236}">
                <a16:creationId xmlns:a16="http://schemas.microsoft.com/office/drawing/2014/main" id="{245D8233-AB1B-4AB3-B612-C5C157FF502B}"/>
              </a:ext>
            </a:extLst>
          </p:cNvPr>
          <p:cNvCxnSpPr>
            <a:cxnSpLocks/>
          </p:cNvCxnSpPr>
          <p:nvPr/>
        </p:nvCxnSpPr>
        <p:spPr>
          <a:xfrm flipH="1">
            <a:off x="2632932" y="2082908"/>
            <a:ext cx="20160" cy="1444127"/>
          </a:xfrm>
          <a:prstGeom prst="straightConnector1">
            <a:avLst/>
          </a:prstGeom>
          <a:ln w="158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1" name="Triángulo isósceles 90">
            <a:extLst>
              <a:ext uri="{FF2B5EF4-FFF2-40B4-BE49-F238E27FC236}">
                <a16:creationId xmlns:a16="http://schemas.microsoft.com/office/drawing/2014/main" id="{36F69E4E-344F-4732-B5B4-B4C45AFA4AF5}"/>
              </a:ext>
            </a:extLst>
          </p:cNvPr>
          <p:cNvSpPr/>
          <p:nvPr/>
        </p:nvSpPr>
        <p:spPr>
          <a:xfrm rot="16200000">
            <a:off x="4824265" y="2007166"/>
            <a:ext cx="144016" cy="107019"/>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92" name="Rectángulo 91">
            <a:extLst>
              <a:ext uri="{FF2B5EF4-FFF2-40B4-BE49-F238E27FC236}">
                <a16:creationId xmlns:a16="http://schemas.microsoft.com/office/drawing/2014/main" id="{129364EC-47E9-4F5F-A1B6-ADCAFFE0D793}"/>
              </a:ext>
            </a:extLst>
          </p:cNvPr>
          <p:cNvSpPr/>
          <p:nvPr/>
        </p:nvSpPr>
        <p:spPr>
          <a:xfrm>
            <a:off x="7832994" y="4072973"/>
            <a:ext cx="1526380" cy="784830"/>
          </a:xfrm>
          <a:prstGeom prst="rect">
            <a:avLst/>
          </a:prstGeom>
        </p:spPr>
        <p:txBody>
          <a:bodyPr wrap="none">
            <a:spAutoFit/>
          </a:bodyPr>
          <a:lstStyle/>
          <a:p>
            <a:r>
              <a:rPr lang="es-ES" sz="900" b="1" u="sng" dirty="0"/>
              <a:t>Salidas / Validar Petición</a:t>
            </a:r>
          </a:p>
          <a:p>
            <a:r>
              <a:rPr lang="es-ES" sz="900" dirty="0"/>
              <a:t>Las piezas/objetos y albarán </a:t>
            </a:r>
          </a:p>
          <a:p>
            <a:r>
              <a:rPr lang="es-ES" sz="900" dirty="0"/>
              <a:t>Se remiten a la Sede </a:t>
            </a:r>
          </a:p>
          <a:p>
            <a:r>
              <a:rPr lang="es-ES" sz="900" dirty="0"/>
              <a:t>Solicitante y se valida que </a:t>
            </a:r>
          </a:p>
          <a:p>
            <a:r>
              <a:rPr lang="es-ES" sz="900" dirty="0"/>
              <a:t>todo ha ido correcto.</a:t>
            </a:r>
          </a:p>
        </p:txBody>
      </p:sp>
      <p:pic>
        <p:nvPicPr>
          <p:cNvPr id="93" name="Gráfico 92" descr="Hombre">
            <a:extLst>
              <a:ext uri="{FF2B5EF4-FFF2-40B4-BE49-F238E27FC236}">
                <a16:creationId xmlns:a16="http://schemas.microsoft.com/office/drawing/2014/main" id="{FDF4EAC8-D249-4D40-B97C-8130DF7E5B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14285" y="3538304"/>
            <a:ext cx="405874" cy="428409"/>
          </a:xfrm>
          <a:prstGeom prst="rect">
            <a:avLst/>
          </a:prstGeom>
        </p:spPr>
      </p:pic>
      <p:sp>
        <p:nvSpPr>
          <p:cNvPr id="94" name="CuadroTexto 93">
            <a:extLst>
              <a:ext uri="{FF2B5EF4-FFF2-40B4-BE49-F238E27FC236}">
                <a16:creationId xmlns:a16="http://schemas.microsoft.com/office/drawing/2014/main" id="{8E006693-4A45-433A-9C5F-5C6567CCBC67}"/>
              </a:ext>
            </a:extLst>
          </p:cNvPr>
          <p:cNvSpPr txBox="1"/>
          <p:nvPr/>
        </p:nvSpPr>
        <p:spPr>
          <a:xfrm>
            <a:off x="5985573" y="4818437"/>
            <a:ext cx="2106667" cy="646331"/>
          </a:xfrm>
          <a:prstGeom prst="rect">
            <a:avLst/>
          </a:prstGeom>
          <a:noFill/>
        </p:spPr>
        <p:txBody>
          <a:bodyPr wrap="none" rtlCol="0">
            <a:spAutoFit/>
          </a:bodyPr>
          <a:lstStyle/>
          <a:p>
            <a:r>
              <a:rPr lang="es-ES" sz="900" b="1" u="sng" dirty="0"/>
              <a:t>Ordenes de Entrada / Validación</a:t>
            </a:r>
          </a:p>
          <a:p>
            <a:r>
              <a:rPr lang="es-ES" sz="900" dirty="0"/>
              <a:t>Las órdenes de la pieza/objeto se validan</a:t>
            </a:r>
          </a:p>
          <a:p>
            <a:r>
              <a:rPr lang="es-ES" sz="900" dirty="0"/>
              <a:t>y finaliza el ciclo de devolución.</a:t>
            </a:r>
          </a:p>
          <a:p>
            <a:endParaRPr lang="es-ES" sz="900" b="1" u="sng" dirty="0"/>
          </a:p>
        </p:txBody>
      </p:sp>
      <p:sp>
        <p:nvSpPr>
          <p:cNvPr id="95" name="Elipse 94">
            <a:extLst>
              <a:ext uri="{FF2B5EF4-FFF2-40B4-BE49-F238E27FC236}">
                <a16:creationId xmlns:a16="http://schemas.microsoft.com/office/drawing/2014/main" id="{F740B4C0-B5C7-4954-AAFF-0692089BE2D3}"/>
              </a:ext>
            </a:extLst>
          </p:cNvPr>
          <p:cNvSpPr/>
          <p:nvPr/>
        </p:nvSpPr>
        <p:spPr>
          <a:xfrm>
            <a:off x="7726902" y="5360330"/>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5</a:t>
            </a:r>
          </a:p>
        </p:txBody>
      </p:sp>
      <p:cxnSp>
        <p:nvCxnSpPr>
          <p:cNvPr id="96" name="Conector recto 95">
            <a:extLst>
              <a:ext uri="{FF2B5EF4-FFF2-40B4-BE49-F238E27FC236}">
                <a16:creationId xmlns:a16="http://schemas.microsoft.com/office/drawing/2014/main" id="{C9DBB1C7-5320-4805-B54F-ED9B43DB4A1F}"/>
              </a:ext>
            </a:extLst>
          </p:cNvPr>
          <p:cNvCxnSpPr>
            <a:cxnSpLocks/>
          </p:cNvCxnSpPr>
          <p:nvPr/>
        </p:nvCxnSpPr>
        <p:spPr>
          <a:xfrm>
            <a:off x="7809788" y="4790203"/>
            <a:ext cx="0" cy="626376"/>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pic>
        <p:nvPicPr>
          <p:cNvPr id="97" name="Gráfico 96" descr="Hombre">
            <a:extLst>
              <a:ext uri="{FF2B5EF4-FFF2-40B4-BE49-F238E27FC236}">
                <a16:creationId xmlns:a16="http://schemas.microsoft.com/office/drawing/2014/main" id="{914F294C-CD99-4B59-8628-41925FCC7E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95172" y="4998505"/>
            <a:ext cx="337656" cy="356403"/>
          </a:xfrm>
          <a:prstGeom prst="rect">
            <a:avLst/>
          </a:prstGeom>
        </p:spPr>
      </p:pic>
      <p:pic>
        <p:nvPicPr>
          <p:cNvPr id="2" name="Gráfico 1" descr="Hombre">
            <a:extLst>
              <a:ext uri="{FF2B5EF4-FFF2-40B4-BE49-F238E27FC236}">
                <a16:creationId xmlns:a16="http://schemas.microsoft.com/office/drawing/2014/main" id="{6B7440B2-F708-E015-6C0A-AA010AC2CAB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04248" y="6168943"/>
            <a:ext cx="405874" cy="428409"/>
          </a:xfrm>
          <a:prstGeom prst="rect">
            <a:avLst/>
          </a:prstGeom>
        </p:spPr>
      </p:pic>
      <p:sp>
        <p:nvSpPr>
          <p:cNvPr id="3" name="CuadroTexto 2">
            <a:extLst>
              <a:ext uri="{FF2B5EF4-FFF2-40B4-BE49-F238E27FC236}">
                <a16:creationId xmlns:a16="http://schemas.microsoft.com/office/drawing/2014/main" id="{CEDF97A3-9D73-362A-73EA-C4A9951E7F6F}"/>
              </a:ext>
            </a:extLst>
          </p:cNvPr>
          <p:cNvSpPr txBox="1"/>
          <p:nvPr/>
        </p:nvSpPr>
        <p:spPr>
          <a:xfrm>
            <a:off x="6582868" y="6591951"/>
            <a:ext cx="887293" cy="215444"/>
          </a:xfrm>
          <a:prstGeom prst="rect">
            <a:avLst/>
          </a:prstGeom>
          <a:noFill/>
        </p:spPr>
        <p:txBody>
          <a:bodyPr wrap="square" rtlCol="0">
            <a:spAutoFit/>
          </a:bodyPr>
          <a:lstStyle/>
          <a:p>
            <a:r>
              <a:rPr lang="es-ES" sz="800" b="1" dirty="0"/>
              <a:t>Órgano Judicial</a:t>
            </a:r>
          </a:p>
        </p:txBody>
      </p:sp>
      <p:pic>
        <p:nvPicPr>
          <p:cNvPr id="6" name="Gráfico 5" descr="Hombre">
            <a:extLst>
              <a:ext uri="{FF2B5EF4-FFF2-40B4-BE49-F238E27FC236}">
                <a16:creationId xmlns:a16="http://schemas.microsoft.com/office/drawing/2014/main" id="{880958D8-AA1D-09EC-B3C7-12C0206F62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55035" y="3002711"/>
            <a:ext cx="405874" cy="428409"/>
          </a:xfrm>
          <a:prstGeom prst="rect">
            <a:avLst/>
          </a:prstGeom>
        </p:spPr>
      </p:pic>
      <p:pic>
        <p:nvPicPr>
          <p:cNvPr id="7" name="Gráfico 6" descr="Hombre">
            <a:extLst>
              <a:ext uri="{FF2B5EF4-FFF2-40B4-BE49-F238E27FC236}">
                <a16:creationId xmlns:a16="http://schemas.microsoft.com/office/drawing/2014/main" id="{22A52ECF-6BD4-E460-0FF6-A78872F572E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59632" y="4961906"/>
            <a:ext cx="405874" cy="428409"/>
          </a:xfrm>
          <a:prstGeom prst="rect">
            <a:avLst/>
          </a:prstGeom>
        </p:spPr>
      </p:pic>
    </p:spTree>
    <p:extLst>
      <p:ext uri="{BB962C8B-B14F-4D97-AF65-F5344CB8AC3E}">
        <p14:creationId xmlns:p14="http://schemas.microsoft.com/office/powerpoint/2010/main" val="363895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Marcador de texto">
            <a:extLst>
              <a:ext uri="{FF2B5EF4-FFF2-40B4-BE49-F238E27FC236}">
                <a16:creationId xmlns:a16="http://schemas.microsoft.com/office/drawing/2014/main" id="{C9F6FE61-BC91-E9EF-D80C-25BF9B60FD58}"/>
              </a:ext>
            </a:extLst>
          </p:cNvPr>
          <p:cNvSpPr txBox="1">
            <a:spLocks/>
          </p:cNvSpPr>
          <p:nvPr/>
        </p:nvSpPr>
        <p:spPr>
          <a:xfrm>
            <a:off x="467544" y="840104"/>
            <a:ext cx="3031331" cy="319191"/>
          </a:xfrm>
          <a:prstGeom prst="rect">
            <a:avLst/>
          </a:prstGeom>
        </p:spPr>
        <p:txBody>
          <a:bodyPr vert="horz" lIns="91440" tIns="45720" rIns="91440" bIns="45720"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200"/>
              </a:spcBef>
              <a:buClr>
                <a:schemeClr val="accent3"/>
              </a:buClr>
              <a:buSzPct val="150000"/>
            </a:pPr>
            <a:r>
              <a:rPr lang="es-ES" sz="5400" b="1" dirty="0">
                <a:latin typeface="Calibri" panose="020F0502020204030204" pitchFamily="34" charset="0"/>
                <a:cs typeface="Calibri" panose="020F0502020204030204" pitchFamily="34" charset="0"/>
              </a:rPr>
              <a:t>ÍNDICE</a:t>
            </a:r>
          </a:p>
        </p:txBody>
      </p:sp>
      <p:grpSp>
        <p:nvGrpSpPr>
          <p:cNvPr id="20" name="Grupo 19">
            <a:extLst>
              <a:ext uri="{FF2B5EF4-FFF2-40B4-BE49-F238E27FC236}">
                <a16:creationId xmlns:a16="http://schemas.microsoft.com/office/drawing/2014/main" id="{8F64BBD9-5802-CA61-D5D7-D6CD548DFA8D}"/>
              </a:ext>
            </a:extLst>
          </p:cNvPr>
          <p:cNvGrpSpPr/>
          <p:nvPr/>
        </p:nvGrpSpPr>
        <p:grpSpPr>
          <a:xfrm>
            <a:off x="179512" y="1916832"/>
            <a:ext cx="8941341" cy="3620807"/>
            <a:chOff x="1004270" y="2112449"/>
            <a:chExt cx="8941341" cy="3620807"/>
          </a:xfrm>
        </p:grpSpPr>
        <p:sp>
          <p:nvSpPr>
            <p:cNvPr id="13" name="17 CuadroTexto">
              <a:extLst>
                <a:ext uri="{FF2B5EF4-FFF2-40B4-BE49-F238E27FC236}">
                  <a16:creationId xmlns:a16="http://schemas.microsoft.com/office/drawing/2014/main" id="{8419C29C-00D1-D543-B31A-1CF086BD9E58}"/>
                </a:ext>
              </a:extLst>
            </p:cNvPr>
            <p:cNvSpPr txBox="1"/>
            <p:nvPr/>
          </p:nvSpPr>
          <p:spPr>
            <a:xfrm>
              <a:off x="1004270" y="4152472"/>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05</a:t>
              </a:r>
            </a:p>
          </p:txBody>
        </p:sp>
        <p:sp>
          <p:nvSpPr>
            <p:cNvPr id="15" name="16 CuadroTexto">
              <a:extLst>
                <a:ext uri="{FF2B5EF4-FFF2-40B4-BE49-F238E27FC236}">
                  <a16:creationId xmlns:a16="http://schemas.microsoft.com/office/drawing/2014/main" id="{B1BD2225-B801-D783-53F8-F5AB9802DDA9}"/>
                </a:ext>
              </a:extLst>
            </p:cNvPr>
            <p:cNvSpPr txBox="1"/>
            <p:nvPr/>
          </p:nvSpPr>
          <p:spPr>
            <a:xfrm>
              <a:off x="1004784" y="4700185"/>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06</a:t>
              </a:r>
            </a:p>
          </p:txBody>
        </p:sp>
        <p:grpSp>
          <p:nvGrpSpPr>
            <p:cNvPr id="19" name="Grupo 18">
              <a:extLst>
                <a:ext uri="{FF2B5EF4-FFF2-40B4-BE49-F238E27FC236}">
                  <a16:creationId xmlns:a16="http://schemas.microsoft.com/office/drawing/2014/main" id="{96889344-939A-AA1F-CB0A-96320FBEEAD1}"/>
                </a:ext>
              </a:extLst>
            </p:cNvPr>
            <p:cNvGrpSpPr/>
            <p:nvPr/>
          </p:nvGrpSpPr>
          <p:grpSpPr>
            <a:xfrm>
              <a:off x="1007553" y="2112449"/>
              <a:ext cx="8938058" cy="3620807"/>
              <a:chOff x="1007553" y="2112449"/>
              <a:chExt cx="8938058" cy="3620807"/>
            </a:xfrm>
          </p:grpSpPr>
          <p:sp>
            <p:nvSpPr>
              <p:cNvPr id="2" name="5 Marcador de texto">
                <a:extLst>
                  <a:ext uri="{FF2B5EF4-FFF2-40B4-BE49-F238E27FC236}">
                    <a16:creationId xmlns:a16="http://schemas.microsoft.com/office/drawing/2014/main" id="{FB1829FB-8A5A-000A-6E01-5F0224322D6B}"/>
                  </a:ext>
                </a:extLst>
              </p:cNvPr>
              <p:cNvSpPr txBox="1">
                <a:spLocks/>
              </p:cNvSpPr>
              <p:nvPr/>
            </p:nvSpPr>
            <p:spPr>
              <a:xfrm>
                <a:off x="2602103" y="2136242"/>
                <a:ext cx="7343508" cy="3597013"/>
              </a:xfrm>
              <a:prstGeom prst="rect">
                <a:avLst/>
              </a:prstGeom>
            </p:spPr>
            <p:txBody>
              <a:bodyPr vert="horz" lIns="91440" tIns="45720" rIns="91440" bIns="45720" rtlCol="0">
                <a:noAutofit/>
              </a:bodyPr>
              <a:lstStyle>
                <a:defPPr>
                  <a:defRPr lang="es-ES"/>
                </a:defPPr>
                <a:lvl1pPr marL="266700" indent="-266700">
                  <a:spcBef>
                    <a:spcPct val="20000"/>
                  </a:spcBef>
                  <a:buFont typeface="Wingdings" pitchFamily="2" charset="2"/>
                  <a:buChar char="§"/>
                  <a:defRPr sz="2800" b="1">
                    <a:solidFill>
                      <a:schemeClr val="accent1"/>
                    </a:solidFill>
                  </a:defRPr>
                </a:lvl1pPr>
                <a:lvl2pPr marL="0" marR="0" lvl="1" indent="0" fontAlgn="auto">
                  <a:lnSpc>
                    <a:spcPct val="100000"/>
                  </a:lnSpc>
                  <a:spcBef>
                    <a:spcPct val="20000"/>
                  </a:spcBef>
                  <a:spcAft>
                    <a:spcPts val="0"/>
                  </a:spcAft>
                  <a:buClrTx/>
                  <a:buSzTx/>
                  <a:buFont typeface="Wingdings" pitchFamily="2" charset="2"/>
                  <a:buNone/>
                  <a:tabLst/>
                  <a:defRPr sz="3200" b="0">
                    <a:solidFill>
                      <a:schemeClr val="accent1"/>
                    </a:solidFill>
                  </a:defRPr>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Courier New" pitchFamily="49" charset="0"/>
                  <a:buChar char="o"/>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Visión General</a:t>
                </a:r>
              </a:p>
              <a:p>
                <a:pPr lvl="1">
                  <a:spcBef>
                    <a:spcPts val="1200"/>
                  </a:spcBef>
                  <a:buClr>
                    <a:schemeClr val="accent3"/>
                  </a:buClr>
                  <a:buSzPct val="150000"/>
                </a:pPr>
                <a:r>
                  <a:rPr lang="es-ES" sz="2400" b="1" dirty="0">
                    <a:solidFill>
                      <a:schemeClr val="bg2">
                        <a:lumMod val="25000"/>
                      </a:schemeClr>
                    </a:solidFill>
                    <a:latin typeface="Calibri" panose="020F0502020204030204" pitchFamily="34" charset="0"/>
                    <a:cs typeface="Calibri" panose="020F0502020204030204" pitchFamily="34" charset="0"/>
                  </a:rPr>
                  <a:t>Parametrización</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Alta/Archivado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Préstamo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Ciclo de Devolución</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Cambio de Órgano/Procedimiento</a:t>
                </a:r>
              </a:p>
              <a:p>
                <a:pPr lvl="1">
                  <a:spcBef>
                    <a:spcPts val="1200"/>
                  </a:spcBef>
                  <a:buClr>
                    <a:schemeClr val="accent3"/>
                  </a:buClr>
                  <a:buSzPct val="150000"/>
                </a:pPr>
                <a:r>
                  <a:rPr lang="es-ES" sz="2400" b="1" dirty="0">
                    <a:solidFill>
                      <a:schemeClr val="bg1">
                        <a:lumMod val="65000"/>
                      </a:schemeClr>
                    </a:solidFill>
                    <a:latin typeface="Calibri" panose="020F0502020204030204" pitchFamily="34" charset="0"/>
                    <a:cs typeface="Calibri" panose="020F0502020204030204" pitchFamily="34" charset="0"/>
                  </a:rPr>
                  <a:t>Baja de Piezas / Registro de Otros Piezas / Otros Efectos</a:t>
                </a:r>
              </a:p>
              <a:p>
                <a:pPr lvl="1">
                  <a:spcBef>
                    <a:spcPts val="1200"/>
                  </a:spcBef>
                  <a:buClr>
                    <a:schemeClr val="accent3"/>
                  </a:buClr>
                  <a:buSzPct val="150000"/>
                </a:pPr>
                <a:endParaRPr lang="es-ES" sz="2400" b="1" dirty="0">
                  <a:solidFill>
                    <a:schemeClr val="tx2"/>
                  </a:solidFill>
                  <a:latin typeface="Calibri" panose="020F0502020204030204" pitchFamily="34" charset="0"/>
                  <a:cs typeface="Calibri" panose="020F0502020204030204" pitchFamily="34" charset="0"/>
                </a:endParaRPr>
              </a:p>
            </p:txBody>
          </p:sp>
          <p:cxnSp>
            <p:nvCxnSpPr>
              <p:cNvPr id="3" name="15 Conector recto">
                <a:extLst>
                  <a:ext uri="{FF2B5EF4-FFF2-40B4-BE49-F238E27FC236}">
                    <a16:creationId xmlns:a16="http://schemas.microsoft.com/office/drawing/2014/main" id="{2BCD4F9E-1DCB-0210-8B13-89E6A4D4E602}"/>
                  </a:ext>
                </a:extLst>
              </p:cNvPr>
              <p:cNvCxnSpPr>
                <a:cxnSpLocks/>
              </p:cNvCxnSpPr>
              <p:nvPr/>
            </p:nvCxnSpPr>
            <p:spPr>
              <a:xfrm>
                <a:off x="2526195" y="2112449"/>
                <a:ext cx="23146" cy="340817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16 CuadroTexto">
                <a:extLst>
                  <a:ext uri="{FF2B5EF4-FFF2-40B4-BE49-F238E27FC236}">
                    <a16:creationId xmlns:a16="http://schemas.microsoft.com/office/drawing/2014/main" id="{E15DF7F8-020A-F9E2-8FF2-DC62EB32CCC0}"/>
                  </a:ext>
                </a:extLst>
              </p:cNvPr>
              <p:cNvSpPr txBox="1"/>
              <p:nvPr/>
            </p:nvSpPr>
            <p:spPr>
              <a:xfrm>
                <a:off x="1017934" y="2131825"/>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01</a:t>
                </a:r>
              </a:p>
            </p:txBody>
          </p:sp>
          <p:sp>
            <p:nvSpPr>
              <p:cNvPr id="5" name="17 CuadroTexto">
                <a:extLst>
                  <a:ext uri="{FF2B5EF4-FFF2-40B4-BE49-F238E27FC236}">
                    <a16:creationId xmlns:a16="http://schemas.microsoft.com/office/drawing/2014/main" id="{F6B28BBF-7676-2D9D-447F-1E4117AF44A5}"/>
                  </a:ext>
                </a:extLst>
              </p:cNvPr>
              <p:cNvSpPr txBox="1"/>
              <p:nvPr/>
            </p:nvSpPr>
            <p:spPr>
              <a:xfrm>
                <a:off x="1017934" y="2631354"/>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02</a:t>
                </a:r>
              </a:p>
            </p:txBody>
          </p:sp>
          <p:cxnSp>
            <p:nvCxnSpPr>
              <p:cNvPr id="6" name="3 Conector recto">
                <a:extLst>
                  <a:ext uri="{FF2B5EF4-FFF2-40B4-BE49-F238E27FC236}">
                    <a16:creationId xmlns:a16="http://schemas.microsoft.com/office/drawing/2014/main" id="{9DDFDD3B-FA9E-A1CA-F119-4A39AB673793}"/>
                  </a:ext>
                </a:extLst>
              </p:cNvPr>
              <p:cNvCxnSpPr/>
              <p:nvPr/>
            </p:nvCxnSpPr>
            <p:spPr>
              <a:xfrm>
                <a:off x="2434941" y="237404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19 Conector recto">
                <a:extLst>
                  <a:ext uri="{FF2B5EF4-FFF2-40B4-BE49-F238E27FC236}">
                    <a16:creationId xmlns:a16="http://schemas.microsoft.com/office/drawing/2014/main" id="{E8A0BE04-2A6F-D8F9-C636-1F55611A4D41}"/>
                  </a:ext>
                </a:extLst>
              </p:cNvPr>
              <p:cNvCxnSpPr/>
              <p:nvPr/>
            </p:nvCxnSpPr>
            <p:spPr>
              <a:xfrm>
                <a:off x="2434941" y="2885357"/>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17 CuadroTexto">
                <a:extLst>
                  <a:ext uri="{FF2B5EF4-FFF2-40B4-BE49-F238E27FC236}">
                    <a16:creationId xmlns:a16="http://schemas.microsoft.com/office/drawing/2014/main" id="{40BFD6F9-074C-5861-0051-23F99BBB3E48}"/>
                  </a:ext>
                </a:extLst>
              </p:cNvPr>
              <p:cNvSpPr txBox="1"/>
              <p:nvPr/>
            </p:nvSpPr>
            <p:spPr>
              <a:xfrm>
                <a:off x="1017934" y="3130883"/>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03</a:t>
                </a:r>
              </a:p>
            </p:txBody>
          </p:sp>
          <p:sp>
            <p:nvSpPr>
              <p:cNvPr id="10" name="17 CuadroTexto">
                <a:extLst>
                  <a:ext uri="{FF2B5EF4-FFF2-40B4-BE49-F238E27FC236}">
                    <a16:creationId xmlns:a16="http://schemas.microsoft.com/office/drawing/2014/main" id="{D6AD31D2-AF81-ADD7-7CE5-2B312587ECAF}"/>
                  </a:ext>
                </a:extLst>
              </p:cNvPr>
              <p:cNvSpPr txBox="1"/>
              <p:nvPr/>
            </p:nvSpPr>
            <p:spPr>
              <a:xfrm>
                <a:off x="1017934" y="3646374"/>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04</a:t>
                </a:r>
              </a:p>
            </p:txBody>
          </p:sp>
          <p:cxnSp>
            <p:nvCxnSpPr>
              <p:cNvPr id="11" name="19 Conector recto">
                <a:extLst>
                  <a:ext uri="{FF2B5EF4-FFF2-40B4-BE49-F238E27FC236}">
                    <a16:creationId xmlns:a16="http://schemas.microsoft.com/office/drawing/2014/main" id="{1AA0129C-6FCC-105E-5A0B-F43E78F3408B}"/>
                  </a:ext>
                </a:extLst>
              </p:cNvPr>
              <p:cNvCxnSpPr/>
              <p:nvPr/>
            </p:nvCxnSpPr>
            <p:spPr>
              <a:xfrm>
                <a:off x="2434941" y="3396670"/>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19 Conector recto">
                <a:extLst>
                  <a:ext uri="{FF2B5EF4-FFF2-40B4-BE49-F238E27FC236}">
                    <a16:creationId xmlns:a16="http://schemas.microsoft.com/office/drawing/2014/main" id="{CBF94F15-1689-DE3B-BE16-A47AF05BFBE4}"/>
                  </a:ext>
                </a:extLst>
              </p:cNvPr>
              <p:cNvCxnSpPr/>
              <p:nvPr/>
            </p:nvCxnSpPr>
            <p:spPr>
              <a:xfrm>
                <a:off x="2434941" y="390798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19 Conector recto">
                <a:extLst>
                  <a:ext uri="{FF2B5EF4-FFF2-40B4-BE49-F238E27FC236}">
                    <a16:creationId xmlns:a16="http://schemas.microsoft.com/office/drawing/2014/main" id="{0FE8F722-D5EB-1B81-B293-96470CF684C7}"/>
                  </a:ext>
                </a:extLst>
              </p:cNvPr>
              <p:cNvCxnSpPr/>
              <p:nvPr/>
            </p:nvCxnSpPr>
            <p:spPr>
              <a:xfrm>
                <a:off x="2458087" y="4440504"/>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16 CuadroTexto">
                <a:extLst>
                  <a:ext uri="{FF2B5EF4-FFF2-40B4-BE49-F238E27FC236}">
                    <a16:creationId xmlns:a16="http://schemas.microsoft.com/office/drawing/2014/main" id="{7CBD0A0C-B195-B27C-C58B-37F7DBF99B48}"/>
                  </a:ext>
                </a:extLst>
              </p:cNvPr>
              <p:cNvSpPr txBox="1"/>
              <p:nvPr/>
            </p:nvSpPr>
            <p:spPr>
              <a:xfrm>
                <a:off x="1007553" y="5210036"/>
                <a:ext cx="1453817" cy="523220"/>
              </a:xfrm>
              <a:prstGeom prst="rect">
                <a:avLst/>
              </a:prstGeom>
              <a:noFill/>
            </p:spPr>
            <p:txBody>
              <a:bodyPr wrap="square" rtlCol="0">
                <a:spAutoFit/>
              </a:bodyPr>
              <a:lstStyle/>
              <a:p>
                <a:pPr algn="r"/>
                <a:r>
                  <a:rPr lang="es-ES" sz="2800" b="1" dirty="0">
                    <a:solidFill>
                      <a:schemeClr val="accent1"/>
                    </a:solidFill>
                    <a:latin typeface="Calibri" panose="020F0502020204030204" pitchFamily="34" charset="0"/>
                    <a:cs typeface="Calibri" panose="020F0502020204030204" pitchFamily="34" charset="0"/>
                  </a:rPr>
                  <a:t>07</a:t>
                </a:r>
              </a:p>
            </p:txBody>
          </p:sp>
          <p:cxnSp>
            <p:nvCxnSpPr>
              <p:cNvPr id="17" name="19 Conector recto">
                <a:extLst>
                  <a:ext uri="{FF2B5EF4-FFF2-40B4-BE49-F238E27FC236}">
                    <a16:creationId xmlns:a16="http://schemas.microsoft.com/office/drawing/2014/main" id="{615D44B3-9BEA-7794-D7EA-30B01F32B903}"/>
                  </a:ext>
                </a:extLst>
              </p:cNvPr>
              <p:cNvCxnSpPr/>
              <p:nvPr/>
            </p:nvCxnSpPr>
            <p:spPr>
              <a:xfrm>
                <a:off x="2458087" y="4969499"/>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19 Conector recto">
                <a:extLst>
                  <a:ext uri="{FF2B5EF4-FFF2-40B4-BE49-F238E27FC236}">
                    <a16:creationId xmlns:a16="http://schemas.microsoft.com/office/drawing/2014/main" id="{0629B8A0-5716-18D0-03F1-57E242AAF7E9}"/>
                  </a:ext>
                </a:extLst>
              </p:cNvPr>
              <p:cNvCxnSpPr/>
              <p:nvPr/>
            </p:nvCxnSpPr>
            <p:spPr>
              <a:xfrm>
                <a:off x="2458087" y="5456929"/>
                <a:ext cx="182508"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3698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3">
            <a:extLst>
              <a:ext uri="{FF2B5EF4-FFF2-40B4-BE49-F238E27FC236}">
                <a16:creationId xmlns:a16="http://schemas.microsoft.com/office/drawing/2014/main" id="{02E60F44-E260-42D9-B12D-63272AE6C749}"/>
              </a:ext>
            </a:extLst>
          </p:cNvPr>
          <p:cNvSpPr>
            <a:spLocks noGrp="1"/>
          </p:cNvSpPr>
          <p:nvPr>
            <p:ph type="title"/>
          </p:nvPr>
        </p:nvSpPr>
        <p:spPr>
          <a:xfrm>
            <a:off x="59634" y="-274036"/>
            <a:ext cx="8865122" cy="1143000"/>
          </a:xfrm>
        </p:spPr>
        <p:txBody>
          <a:bodyPr>
            <a:normAutofit/>
          </a:bodyPr>
          <a:lstStyle/>
          <a:p>
            <a:r>
              <a:rPr lang="es-ES" sz="2400" dirty="0"/>
              <a:t>Parametrización</a:t>
            </a:r>
          </a:p>
        </p:txBody>
      </p:sp>
      <p:sp>
        <p:nvSpPr>
          <p:cNvPr id="4" name="Elipse 3">
            <a:extLst>
              <a:ext uri="{FF2B5EF4-FFF2-40B4-BE49-F238E27FC236}">
                <a16:creationId xmlns:a16="http://schemas.microsoft.com/office/drawing/2014/main" id="{C49F2A4C-A677-4F69-B358-E511E7D01574}"/>
              </a:ext>
            </a:extLst>
          </p:cNvPr>
          <p:cNvSpPr/>
          <p:nvPr/>
        </p:nvSpPr>
        <p:spPr>
          <a:xfrm>
            <a:off x="107343" y="3362944"/>
            <a:ext cx="1080120" cy="1008112"/>
          </a:xfrm>
          <a:prstGeom prst="ellipse">
            <a:avLst/>
          </a:prstGeom>
          <a:noFill/>
          <a:ln>
            <a:solidFill>
              <a:schemeClr val="accent4">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5" name="CuadroTexto 4">
            <a:extLst>
              <a:ext uri="{FF2B5EF4-FFF2-40B4-BE49-F238E27FC236}">
                <a16:creationId xmlns:a16="http://schemas.microsoft.com/office/drawing/2014/main" id="{CC75A0C9-391B-4F6D-A85C-5DE4366AB70D}"/>
              </a:ext>
            </a:extLst>
          </p:cNvPr>
          <p:cNvSpPr txBox="1"/>
          <p:nvPr/>
        </p:nvSpPr>
        <p:spPr>
          <a:xfrm>
            <a:off x="272480" y="4009293"/>
            <a:ext cx="696024" cy="246221"/>
          </a:xfrm>
          <a:prstGeom prst="rect">
            <a:avLst/>
          </a:prstGeom>
          <a:noFill/>
        </p:spPr>
        <p:txBody>
          <a:bodyPr wrap="none" rtlCol="0">
            <a:spAutoFit/>
          </a:bodyPr>
          <a:lstStyle/>
          <a:p>
            <a:r>
              <a:rPr lang="es-ES" sz="1000" dirty="0"/>
              <a:t>Ubicación</a:t>
            </a:r>
          </a:p>
        </p:txBody>
      </p:sp>
      <p:cxnSp>
        <p:nvCxnSpPr>
          <p:cNvPr id="6" name="Conector recto 5">
            <a:extLst>
              <a:ext uri="{FF2B5EF4-FFF2-40B4-BE49-F238E27FC236}">
                <a16:creationId xmlns:a16="http://schemas.microsoft.com/office/drawing/2014/main" id="{3A3D4B5B-EDD5-4C14-8BC1-E40B29798491}"/>
              </a:ext>
            </a:extLst>
          </p:cNvPr>
          <p:cNvCxnSpPr>
            <a:cxnSpLocks/>
          </p:cNvCxnSpPr>
          <p:nvPr/>
        </p:nvCxnSpPr>
        <p:spPr>
          <a:xfrm flipV="1">
            <a:off x="1193691" y="3870987"/>
            <a:ext cx="7363655" cy="93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EC047AC4-EB81-4939-85D2-918EC4044050}"/>
              </a:ext>
            </a:extLst>
          </p:cNvPr>
          <p:cNvCxnSpPr/>
          <p:nvPr/>
        </p:nvCxnSpPr>
        <p:spPr>
          <a:xfrm flipV="1">
            <a:off x="1609055" y="3238399"/>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8" name="Elipse 7">
            <a:extLst>
              <a:ext uri="{FF2B5EF4-FFF2-40B4-BE49-F238E27FC236}">
                <a16:creationId xmlns:a16="http://schemas.microsoft.com/office/drawing/2014/main" id="{3026B6E5-CEE3-458F-BE1B-4C2A174AF834}"/>
              </a:ext>
            </a:extLst>
          </p:cNvPr>
          <p:cNvSpPr/>
          <p:nvPr/>
        </p:nvSpPr>
        <p:spPr>
          <a:xfrm>
            <a:off x="1513769" y="3067631"/>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t>1</a:t>
            </a:r>
          </a:p>
        </p:txBody>
      </p:sp>
      <p:sp>
        <p:nvSpPr>
          <p:cNvPr id="13" name="CuadroTexto 12">
            <a:extLst>
              <a:ext uri="{FF2B5EF4-FFF2-40B4-BE49-F238E27FC236}">
                <a16:creationId xmlns:a16="http://schemas.microsoft.com/office/drawing/2014/main" id="{08BE121D-9667-41F8-AC94-2D1259271972}"/>
              </a:ext>
            </a:extLst>
          </p:cNvPr>
          <p:cNvSpPr txBox="1"/>
          <p:nvPr/>
        </p:nvSpPr>
        <p:spPr>
          <a:xfrm>
            <a:off x="1464715" y="2545350"/>
            <a:ext cx="1635384" cy="553998"/>
          </a:xfrm>
          <a:prstGeom prst="rect">
            <a:avLst/>
          </a:prstGeom>
          <a:noFill/>
        </p:spPr>
        <p:txBody>
          <a:bodyPr wrap="none" rtlCol="0">
            <a:spAutoFit/>
          </a:bodyPr>
          <a:lstStyle/>
          <a:p>
            <a:r>
              <a:rPr lang="es-ES" sz="1000" b="1" u="sng" dirty="0"/>
              <a:t>Administrar</a:t>
            </a:r>
            <a:r>
              <a:rPr lang="es-ES" sz="1000" u="sng" dirty="0"/>
              <a:t> / </a:t>
            </a:r>
            <a:r>
              <a:rPr lang="es-ES" sz="1000" b="1" u="sng" dirty="0"/>
              <a:t>Sedes</a:t>
            </a:r>
          </a:p>
          <a:p>
            <a:r>
              <a:rPr lang="es-ES" sz="1000" dirty="0"/>
              <a:t>Se realiza el mantenimiento</a:t>
            </a:r>
          </a:p>
          <a:p>
            <a:r>
              <a:rPr lang="es-ES" sz="1000" dirty="0"/>
              <a:t>de sedes de la aplicación.</a:t>
            </a:r>
          </a:p>
        </p:txBody>
      </p:sp>
      <p:cxnSp>
        <p:nvCxnSpPr>
          <p:cNvPr id="14" name="Conector recto 13">
            <a:extLst>
              <a:ext uri="{FF2B5EF4-FFF2-40B4-BE49-F238E27FC236}">
                <a16:creationId xmlns:a16="http://schemas.microsoft.com/office/drawing/2014/main" id="{1EE56512-07F7-4345-A78C-1F90F67194E1}"/>
              </a:ext>
            </a:extLst>
          </p:cNvPr>
          <p:cNvCxnSpPr/>
          <p:nvPr/>
        </p:nvCxnSpPr>
        <p:spPr>
          <a:xfrm flipV="1">
            <a:off x="3708738" y="3238399"/>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15" name="Elipse 14">
            <a:extLst>
              <a:ext uri="{FF2B5EF4-FFF2-40B4-BE49-F238E27FC236}">
                <a16:creationId xmlns:a16="http://schemas.microsoft.com/office/drawing/2014/main" id="{EA9DEFAA-4C4E-4A21-8FE6-103630118A2E}"/>
              </a:ext>
            </a:extLst>
          </p:cNvPr>
          <p:cNvSpPr/>
          <p:nvPr/>
        </p:nvSpPr>
        <p:spPr>
          <a:xfrm>
            <a:off x="3613452" y="3067631"/>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t>2</a:t>
            </a:r>
          </a:p>
        </p:txBody>
      </p:sp>
      <p:sp>
        <p:nvSpPr>
          <p:cNvPr id="16" name="CuadroTexto 15">
            <a:extLst>
              <a:ext uri="{FF2B5EF4-FFF2-40B4-BE49-F238E27FC236}">
                <a16:creationId xmlns:a16="http://schemas.microsoft.com/office/drawing/2014/main" id="{72AD40C3-39E6-4E1D-BBAA-A146FA5612E1}"/>
              </a:ext>
            </a:extLst>
          </p:cNvPr>
          <p:cNvSpPr txBox="1"/>
          <p:nvPr/>
        </p:nvSpPr>
        <p:spPr>
          <a:xfrm>
            <a:off x="3740508" y="2468406"/>
            <a:ext cx="2282997" cy="707886"/>
          </a:xfrm>
          <a:prstGeom prst="rect">
            <a:avLst/>
          </a:prstGeom>
          <a:noFill/>
        </p:spPr>
        <p:txBody>
          <a:bodyPr wrap="none" rtlCol="0">
            <a:spAutoFit/>
          </a:bodyPr>
          <a:lstStyle/>
          <a:p>
            <a:r>
              <a:rPr lang="es-ES" sz="1000" b="1" u="sng" dirty="0" err="1"/>
              <a:t>Adminstrar</a:t>
            </a:r>
            <a:r>
              <a:rPr lang="es-ES" sz="1000" b="1" u="sng" dirty="0"/>
              <a:t> / Salas</a:t>
            </a:r>
          </a:p>
          <a:p>
            <a:r>
              <a:rPr lang="es-ES" sz="1000" dirty="0"/>
              <a:t>Permite consultar las salas accesibles</a:t>
            </a:r>
          </a:p>
          <a:p>
            <a:r>
              <a:rPr lang="es-ES" sz="1000" dirty="0"/>
              <a:t>o hacer el mantenimiento de las mismas</a:t>
            </a:r>
          </a:p>
          <a:p>
            <a:r>
              <a:rPr lang="es-ES" sz="1000" dirty="0"/>
              <a:t>en función del usuario logado. </a:t>
            </a:r>
          </a:p>
        </p:txBody>
      </p:sp>
      <p:pic>
        <p:nvPicPr>
          <p:cNvPr id="17" name="Gráfico 16" descr="Hombre">
            <a:extLst>
              <a:ext uri="{FF2B5EF4-FFF2-40B4-BE49-F238E27FC236}">
                <a16:creationId xmlns:a16="http://schemas.microsoft.com/office/drawing/2014/main" id="{480B72E4-7A69-446F-8E1F-71D49D867F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6312" y="3436082"/>
            <a:ext cx="405874" cy="428409"/>
          </a:xfrm>
          <a:prstGeom prst="rect">
            <a:avLst/>
          </a:prstGeom>
        </p:spPr>
      </p:pic>
      <p:cxnSp>
        <p:nvCxnSpPr>
          <p:cNvPr id="18" name="Conector recto 17">
            <a:extLst>
              <a:ext uri="{FF2B5EF4-FFF2-40B4-BE49-F238E27FC236}">
                <a16:creationId xmlns:a16="http://schemas.microsoft.com/office/drawing/2014/main" id="{DDC9E6AD-CE7B-4E12-8FB4-659B31C231E7}"/>
              </a:ext>
            </a:extLst>
          </p:cNvPr>
          <p:cNvCxnSpPr/>
          <p:nvPr/>
        </p:nvCxnSpPr>
        <p:spPr>
          <a:xfrm flipV="1">
            <a:off x="6021426" y="3238399"/>
            <a:ext cx="0" cy="626092"/>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19" name="Elipse 18">
            <a:extLst>
              <a:ext uri="{FF2B5EF4-FFF2-40B4-BE49-F238E27FC236}">
                <a16:creationId xmlns:a16="http://schemas.microsoft.com/office/drawing/2014/main" id="{BD260AEB-11EC-4DE1-A4F1-890C9DAFE226}"/>
              </a:ext>
            </a:extLst>
          </p:cNvPr>
          <p:cNvSpPr/>
          <p:nvPr/>
        </p:nvSpPr>
        <p:spPr>
          <a:xfrm>
            <a:off x="5926140" y="3067631"/>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t>3</a:t>
            </a:r>
          </a:p>
        </p:txBody>
      </p:sp>
      <p:sp>
        <p:nvSpPr>
          <p:cNvPr id="20" name="CuadroTexto 19">
            <a:extLst>
              <a:ext uri="{FF2B5EF4-FFF2-40B4-BE49-F238E27FC236}">
                <a16:creationId xmlns:a16="http://schemas.microsoft.com/office/drawing/2014/main" id="{0021D026-4B6B-4A7B-B7A5-1E093246ED1D}"/>
              </a:ext>
            </a:extLst>
          </p:cNvPr>
          <p:cNvSpPr txBox="1"/>
          <p:nvPr/>
        </p:nvSpPr>
        <p:spPr>
          <a:xfrm>
            <a:off x="6120543" y="2524427"/>
            <a:ext cx="2496196" cy="553998"/>
          </a:xfrm>
          <a:prstGeom prst="rect">
            <a:avLst/>
          </a:prstGeom>
          <a:noFill/>
        </p:spPr>
        <p:txBody>
          <a:bodyPr wrap="none" rtlCol="0">
            <a:spAutoFit/>
          </a:bodyPr>
          <a:lstStyle/>
          <a:p>
            <a:r>
              <a:rPr lang="es-ES" sz="1000" b="1" u="sng" dirty="0"/>
              <a:t>Administrar / Asistente Ubicaciones</a:t>
            </a:r>
          </a:p>
          <a:p>
            <a:r>
              <a:rPr lang="es-ES" sz="1000" dirty="0"/>
              <a:t>Permite crear automáticamente ubicaciones</a:t>
            </a:r>
          </a:p>
          <a:p>
            <a:r>
              <a:rPr lang="es-ES" sz="1000" dirty="0"/>
              <a:t>para las salas asociadas a este rol.</a:t>
            </a:r>
          </a:p>
        </p:txBody>
      </p:sp>
      <p:cxnSp>
        <p:nvCxnSpPr>
          <p:cNvPr id="21" name="Conector recto 20">
            <a:extLst>
              <a:ext uri="{FF2B5EF4-FFF2-40B4-BE49-F238E27FC236}">
                <a16:creationId xmlns:a16="http://schemas.microsoft.com/office/drawing/2014/main" id="{D4B78426-E8F7-4CE1-9B0E-5659585568BF}"/>
              </a:ext>
            </a:extLst>
          </p:cNvPr>
          <p:cNvCxnSpPr>
            <a:cxnSpLocks/>
          </p:cNvCxnSpPr>
          <p:nvPr/>
        </p:nvCxnSpPr>
        <p:spPr>
          <a:xfrm flipH="1">
            <a:off x="8557346" y="3847456"/>
            <a:ext cx="1" cy="523600"/>
          </a:xfrm>
          <a:prstGeom prst="line">
            <a:avLst/>
          </a:prstGeom>
          <a:ln>
            <a:prstDash val="sysDot"/>
            <a:round/>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0869303B-6C0D-42D7-89EC-BC44BB9B942C}"/>
              </a:ext>
            </a:extLst>
          </p:cNvPr>
          <p:cNvSpPr txBox="1"/>
          <p:nvPr/>
        </p:nvSpPr>
        <p:spPr>
          <a:xfrm>
            <a:off x="6572001" y="3934797"/>
            <a:ext cx="1885453" cy="661720"/>
          </a:xfrm>
          <a:prstGeom prst="rect">
            <a:avLst/>
          </a:prstGeom>
          <a:noFill/>
        </p:spPr>
        <p:txBody>
          <a:bodyPr wrap="none" rtlCol="0">
            <a:spAutoFit/>
          </a:bodyPr>
          <a:lstStyle/>
          <a:p>
            <a:r>
              <a:rPr lang="es-ES" sz="1000" b="1" u="sng" dirty="0"/>
              <a:t>Administrar</a:t>
            </a:r>
            <a:r>
              <a:rPr lang="es-ES" sz="900" b="1" u="sng" dirty="0"/>
              <a:t> / Gen. </a:t>
            </a:r>
            <a:r>
              <a:rPr lang="es-ES" sz="900" b="1" u="sng" dirty="0" err="1"/>
              <a:t>Etiq</a:t>
            </a:r>
            <a:r>
              <a:rPr lang="es-ES" sz="900" b="1" u="sng" dirty="0"/>
              <a:t>. Ubicación</a:t>
            </a:r>
          </a:p>
          <a:p>
            <a:r>
              <a:rPr lang="es-ES" sz="900" dirty="0"/>
              <a:t>Permite imprimir las etiquetas que</a:t>
            </a:r>
          </a:p>
          <a:p>
            <a:r>
              <a:rPr lang="es-ES" sz="900" dirty="0"/>
              <a:t>forman parte de la sala de archivo </a:t>
            </a:r>
          </a:p>
          <a:p>
            <a:r>
              <a:rPr lang="es-ES" sz="900" dirty="0"/>
              <a:t>seleccionada.</a:t>
            </a:r>
          </a:p>
        </p:txBody>
      </p:sp>
      <p:pic>
        <p:nvPicPr>
          <p:cNvPr id="9" name="Gráfico 8" descr="Hombre">
            <a:extLst>
              <a:ext uri="{FF2B5EF4-FFF2-40B4-BE49-F238E27FC236}">
                <a16:creationId xmlns:a16="http://schemas.microsoft.com/office/drawing/2014/main" id="{98BA0590-20F7-4AE2-A710-46631627D9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28091" y="5954587"/>
            <a:ext cx="405874" cy="428409"/>
          </a:xfrm>
          <a:prstGeom prst="rect">
            <a:avLst/>
          </a:prstGeom>
        </p:spPr>
      </p:pic>
      <p:sp>
        <p:nvSpPr>
          <p:cNvPr id="10" name="CuadroTexto 9">
            <a:extLst>
              <a:ext uri="{FF2B5EF4-FFF2-40B4-BE49-F238E27FC236}">
                <a16:creationId xmlns:a16="http://schemas.microsoft.com/office/drawing/2014/main" id="{6D3DDD51-ADCE-41A4-A541-429DF8004E60}"/>
              </a:ext>
            </a:extLst>
          </p:cNvPr>
          <p:cNvSpPr txBox="1"/>
          <p:nvPr/>
        </p:nvSpPr>
        <p:spPr>
          <a:xfrm>
            <a:off x="8025268" y="6380018"/>
            <a:ext cx="994910" cy="215444"/>
          </a:xfrm>
          <a:prstGeom prst="rect">
            <a:avLst/>
          </a:prstGeom>
          <a:noFill/>
        </p:spPr>
        <p:txBody>
          <a:bodyPr wrap="square" rtlCol="0">
            <a:spAutoFit/>
          </a:bodyPr>
          <a:lstStyle/>
          <a:p>
            <a:r>
              <a:rPr lang="es-ES" sz="800" b="1" dirty="0"/>
              <a:t>Administrador</a:t>
            </a:r>
          </a:p>
        </p:txBody>
      </p:sp>
      <p:sp>
        <p:nvSpPr>
          <p:cNvPr id="11" name="Rectángulo 10">
            <a:extLst>
              <a:ext uri="{FF2B5EF4-FFF2-40B4-BE49-F238E27FC236}">
                <a16:creationId xmlns:a16="http://schemas.microsoft.com/office/drawing/2014/main" id="{55A4AF35-8D3F-4E34-ACDB-65D268301737}"/>
              </a:ext>
            </a:extLst>
          </p:cNvPr>
          <p:cNvSpPr/>
          <p:nvPr/>
        </p:nvSpPr>
        <p:spPr>
          <a:xfrm>
            <a:off x="7355879" y="5810571"/>
            <a:ext cx="1514294" cy="79685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3" name="Gráfico 22" descr="Hombre">
            <a:extLst>
              <a:ext uri="{FF2B5EF4-FFF2-40B4-BE49-F238E27FC236}">
                <a16:creationId xmlns:a16="http://schemas.microsoft.com/office/drawing/2014/main" id="{6CB15F2F-93AD-4618-BE89-945CEB4D0B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55458" y="5958789"/>
            <a:ext cx="405874" cy="428409"/>
          </a:xfrm>
          <a:prstGeom prst="rect">
            <a:avLst/>
          </a:prstGeom>
        </p:spPr>
      </p:pic>
      <p:sp>
        <p:nvSpPr>
          <p:cNvPr id="24" name="CuadroTexto 23">
            <a:extLst>
              <a:ext uri="{FF2B5EF4-FFF2-40B4-BE49-F238E27FC236}">
                <a16:creationId xmlns:a16="http://schemas.microsoft.com/office/drawing/2014/main" id="{270D4312-1349-4E43-9A7B-026A01115CE3}"/>
              </a:ext>
            </a:extLst>
          </p:cNvPr>
          <p:cNvSpPr txBox="1"/>
          <p:nvPr/>
        </p:nvSpPr>
        <p:spPr>
          <a:xfrm>
            <a:off x="7323145" y="6381098"/>
            <a:ext cx="846139" cy="215444"/>
          </a:xfrm>
          <a:prstGeom prst="rect">
            <a:avLst/>
          </a:prstGeom>
          <a:noFill/>
        </p:spPr>
        <p:txBody>
          <a:bodyPr wrap="square" rtlCol="0">
            <a:spAutoFit/>
          </a:bodyPr>
          <a:lstStyle/>
          <a:p>
            <a:r>
              <a:rPr lang="es-ES" sz="800" b="1" dirty="0"/>
              <a:t>Implantador</a:t>
            </a:r>
          </a:p>
        </p:txBody>
      </p:sp>
      <p:pic>
        <p:nvPicPr>
          <p:cNvPr id="25" name="Gráfico 24" descr="Carpeta">
            <a:extLst>
              <a:ext uri="{FF2B5EF4-FFF2-40B4-BE49-F238E27FC236}">
                <a16:creationId xmlns:a16="http://schemas.microsoft.com/office/drawing/2014/main" id="{E5CDA769-A567-486A-A573-0F2BCCEC7A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7422" y="3444642"/>
            <a:ext cx="687761" cy="687761"/>
          </a:xfrm>
          <a:prstGeom prst="rect">
            <a:avLst/>
          </a:prstGeom>
        </p:spPr>
      </p:pic>
      <p:pic>
        <p:nvPicPr>
          <p:cNvPr id="26" name="Gráfico 25" descr="Hombre">
            <a:extLst>
              <a:ext uri="{FF2B5EF4-FFF2-40B4-BE49-F238E27FC236}">
                <a16:creationId xmlns:a16="http://schemas.microsoft.com/office/drawing/2014/main" id="{3B5AD55E-EBEA-4327-B325-C70548FD2D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82987" y="3448233"/>
            <a:ext cx="405874" cy="428409"/>
          </a:xfrm>
          <a:prstGeom prst="rect">
            <a:avLst/>
          </a:prstGeom>
        </p:spPr>
      </p:pic>
      <p:pic>
        <p:nvPicPr>
          <p:cNvPr id="27" name="Gráfico 26" descr="Hombre">
            <a:extLst>
              <a:ext uri="{FF2B5EF4-FFF2-40B4-BE49-F238E27FC236}">
                <a16:creationId xmlns:a16="http://schemas.microsoft.com/office/drawing/2014/main" id="{E2F57967-ECDA-44AF-999E-E60C3499FC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14669" y="3444642"/>
            <a:ext cx="405874" cy="428409"/>
          </a:xfrm>
          <a:prstGeom prst="rect">
            <a:avLst/>
          </a:prstGeom>
        </p:spPr>
      </p:pic>
      <p:pic>
        <p:nvPicPr>
          <p:cNvPr id="28" name="Gráfico 27" descr="Hombre">
            <a:extLst>
              <a:ext uri="{FF2B5EF4-FFF2-40B4-BE49-F238E27FC236}">
                <a16:creationId xmlns:a16="http://schemas.microsoft.com/office/drawing/2014/main" id="{799B7DDA-DE42-423E-BC38-AB3BCA928F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14372" y="3847456"/>
            <a:ext cx="405874" cy="428409"/>
          </a:xfrm>
          <a:prstGeom prst="rect">
            <a:avLst/>
          </a:prstGeom>
        </p:spPr>
      </p:pic>
      <p:sp>
        <p:nvSpPr>
          <p:cNvPr id="29" name="Elipse 28">
            <a:extLst>
              <a:ext uri="{FF2B5EF4-FFF2-40B4-BE49-F238E27FC236}">
                <a16:creationId xmlns:a16="http://schemas.microsoft.com/office/drawing/2014/main" id="{149DEB10-97D2-4630-88D5-C4FD5E65796F}"/>
              </a:ext>
            </a:extLst>
          </p:cNvPr>
          <p:cNvSpPr/>
          <p:nvPr/>
        </p:nvSpPr>
        <p:spPr>
          <a:xfrm>
            <a:off x="8475387" y="4398049"/>
            <a:ext cx="165771" cy="163626"/>
          </a:xfrm>
          <a:prstGeom prst="ellipse">
            <a:avLst/>
          </a:prstGeom>
          <a:solidFill>
            <a:srgbClr val="02284D"/>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4</a:t>
            </a:r>
          </a:p>
        </p:txBody>
      </p:sp>
      <p:pic>
        <p:nvPicPr>
          <p:cNvPr id="30" name="Gráfico 29" descr="Hombre">
            <a:extLst>
              <a:ext uri="{FF2B5EF4-FFF2-40B4-BE49-F238E27FC236}">
                <a16:creationId xmlns:a16="http://schemas.microsoft.com/office/drawing/2014/main" id="{F800924A-5703-4B8F-B5FB-2CA6513C48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52800" y="3430812"/>
            <a:ext cx="405874" cy="428409"/>
          </a:xfrm>
          <a:prstGeom prst="rect">
            <a:avLst/>
          </a:prstGeom>
        </p:spPr>
      </p:pic>
      <p:sp>
        <p:nvSpPr>
          <p:cNvPr id="31" name="CuadroTexto 30">
            <a:extLst>
              <a:ext uri="{FF2B5EF4-FFF2-40B4-BE49-F238E27FC236}">
                <a16:creationId xmlns:a16="http://schemas.microsoft.com/office/drawing/2014/main" id="{79007C46-72D7-4E8E-9954-B411C044C852}"/>
              </a:ext>
            </a:extLst>
          </p:cNvPr>
          <p:cNvSpPr txBox="1"/>
          <p:nvPr/>
        </p:nvSpPr>
        <p:spPr>
          <a:xfrm>
            <a:off x="263098" y="1202285"/>
            <a:ext cx="8657148" cy="738664"/>
          </a:xfrm>
          <a:prstGeom prst="rect">
            <a:avLst/>
          </a:prstGeom>
          <a:noFill/>
        </p:spPr>
        <p:txBody>
          <a:bodyPr wrap="square" rtlCol="0">
            <a:spAutoFit/>
          </a:bodyPr>
          <a:lstStyle/>
          <a:p>
            <a:pPr algn="just"/>
            <a:r>
              <a:rPr lang="es-ES" sz="1400" dirty="0"/>
              <a:t>Mediante el siguiente flujo se representa la ubicación de las piezas/objetos en una sala del Depósito mediante la creación de la misma, la posterior generación de sus ubicaciones y finalmente los criterios de selección para la generación de las etiquetas de las ubicaciones seleccionadas.</a:t>
            </a:r>
          </a:p>
        </p:txBody>
      </p:sp>
    </p:spTree>
    <p:extLst>
      <p:ext uri="{BB962C8B-B14F-4D97-AF65-F5344CB8AC3E}">
        <p14:creationId xmlns:p14="http://schemas.microsoft.com/office/powerpoint/2010/main" val="8577382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gXlff.M44OqM.AMO.ppAh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zWpHxhW1g7IzdtHS1uQt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Xlff.M44OqM.AMO.ppAh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zWpHxhW1g7IzdtHS1uQt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DGTDAJ">
      <a:dk1>
        <a:srgbClr val="323C47"/>
      </a:dk1>
      <a:lt1>
        <a:srgbClr val="FFFFFF"/>
      </a:lt1>
      <a:dk2>
        <a:srgbClr val="074E8E"/>
      </a:dk2>
      <a:lt2>
        <a:srgbClr val="E3F1FD"/>
      </a:lt2>
      <a:accent1>
        <a:srgbClr val="FFC400"/>
      </a:accent1>
      <a:accent2>
        <a:srgbClr val="0B6B0D"/>
      </a:accent2>
      <a:accent3>
        <a:srgbClr val="137ADB"/>
      </a:accent3>
      <a:accent4>
        <a:srgbClr val="F05C1D"/>
      </a:accent4>
      <a:accent5>
        <a:srgbClr val="F90C27"/>
      </a:accent5>
      <a:accent6>
        <a:srgbClr val="00B050"/>
      </a:accent6>
      <a:hlink>
        <a:srgbClr val="137ADB"/>
      </a:hlink>
      <a:folHlink>
        <a:srgbClr val="F2F2F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DGTDAJ">
      <a:dk1>
        <a:srgbClr val="323C47"/>
      </a:dk1>
      <a:lt1>
        <a:srgbClr val="FFFFFF"/>
      </a:lt1>
      <a:dk2>
        <a:srgbClr val="074E8E"/>
      </a:dk2>
      <a:lt2>
        <a:srgbClr val="E3F1FD"/>
      </a:lt2>
      <a:accent1>
        <a:srgbClr val="FFC400"/>
      </a:accent1>
      <a:accent2>
        <a:srgbClr val="0B6B0D"/>
      </a:accent2>
      <a:accent3>
        <a:srgbClr val="137ADB"/>
      </a:accent3>
      <a:accent4>
        <a:srgbClr val="F05C1D"/>
      </a:accent4>
      <a:accent5>
        <a:srgbClr val="F90C27"/>
      </a:accent5>
      <a:accent6>
        <a:srgbClr val="00B050"/>
      </a:accent6>
      <a:hlink>
        <a:srgbClr val="137ADB"/>
      </a:hlink>
      <a:folHlink>
        <a:srgbClr val="F2F2F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D1AE159D2F79742A85BEEDEF95D85C7" ma:contentTypeVersion="10" ma:contentTypeDescription="Crear nuevo documento." ma:contentTypeScope="" ma:versionID="f2e5001eed93872dba775a00c0df21a9">
  <xsd:schema xmlns:xsd="http://www.w3.org/2001/XMLSchema" xmlns:xs="http://www.w3.org/2001/XMLSchema" xmlns:p="http://schemas.microsoft.com/office/2006/metadata/properties" xmlns:ns2="db80d2dc-1f1f-40d9-b987-c4737de3db83" xmlns:ns3="155a96b5-0cd1-4ad6-8c4a-5c4e1e65f73b" targetNamespace="http://schemas.microsoft.com/office/2006/metadata/properties" ma:root="true" ma:fieldsID="6f4327d0202c4f28f44029b0a0d8e696" ns2:_="" ns3:_="">
    <xsd:import namespace="db80d2dc-1f1f-40d9-b987-c4737de3db83"/>
    <xsd:import namespace="155a96b5-0cd1-4ad6-8c4a-5c4e1e65f7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80d2dc-1f1f-40d9-b987-c4737de3db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5a96b5-0cd1-4ad6-8c4a-5c4e1e65f73b"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4BDE75-8990-445E-A5CF-3A4967CD8EEE}">
  <ds:schemaRefs>
    <ds:schemaRef ds:uri="155a96b5-0cd1-4ad6-8c4a-5c4e1e65f73b"/>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elements/1.1/"/>
    <ds:schemaRef ds:uri="db80d2dc-1f1f-40d9-b987-c4737de3db83"/>
    <ds:schemaRef ds:uri="http://www.w3.org/XML/1998/namespace"/>
    <ds:schemaRef ds:uri="http://purl.org/dc/dcmitype/"/>
  </ds:schemaRefs>
</ds:datastoreItem>
</file>

<file path=customXml/itemProps2.xml><?xml version="1.0" encoding="utf-8"?>
<ds:datastoreItem xmlns:ds="http://schemas.openxmlformats.org/officeDocument/2006/customXml" ds:itemID="{0B706E87-0095-4C91-8BAB-BB24E5291F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80d2dc-1f1f-40d9-b987-c4737de3db83"/>
    <ds:schemaRef ds:uri="155a96b5-0cd1-4ad6-8c4a-5c4e1e65f7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413DDA-F7BF-4ED0-B418-B62B142977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22054</TotalTime>
  <Words>3497</Words>
  <Application>Microsoft Office PowerPoint</Application>
  <PresentationFormat>Presentación en pantalla (4:3)</PresentationFormat>
  <Paragraphs>503</Paragraphs>
  <Slides>37</Slides>
  <Notes>4</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37</vt:i4>
      </vt:variant>
    </vt:vector>
  </HeadingPairs>
  <TitlesOfParts>
    <vt:vector size="46" baseType="lpstr">
      <vt:lpstr>Arial</vt:lpstr>
      <vt:lpstr>Arial Narrow</vt:lpstr>
      <vt:lpstr>Calibri</vt:lpstr>
      <vt:lpstr>Courier New</vt:lpstr>
      <vt:lpstr>Times New Roman</vt:lpstr>
      <vt:lpstr>Wingdings</vt:lpstr>
      <vt:lpstr>Tema de Office</vt:lpstr>
      <vt:lpstr>1_Tema de Office</vt:lpstr>
      <vt:lpstr>Diapositiva de think-cell</vt:lpstr>
      <vt:lpstr>Presentación de PowerPoint</vt:lpstr>
      <vt:lpstr>Presentación de PowerPoint</vt:lpstr>
      <vt:lpstr>Visión General - Introducción</vt:lpstr>
      <vt:lpstr>Visión General - Flujo General</vt:lpstr>
      <vt:lpstr>Visión General - Tipos de Custodia</vt:lpstr>
      <vt:lpstr>Visión General - Perfiles de Usuario</vt:lpstr>
      <vt:lpstr>Visión General - Flujo de Entrada/Salida</vt:lpstr>
      <vt:lpstr>Presentación de PowerPoint</vt:lpstr>
      <vt:lpstr>Parametrización</vt:lpstr>
      <vt:lpstr>Parametrización (I)</vt:lpstr>
      <vt:lpstr>Parametrización (II)</vt:lpstr>
      <vt:lpstr>Presentación de PowerPoint</vt:lpstr>
      <vt:lpstr>Ciclo de Alta/Archivado</vt:lpstr>
      <vt:lpstr>Ciclo de Alta/Archivado (I)</vt:lpstr>
      <vt:lpstr>Ciclo de Alta/Archivado (II)</vt:lpstr>
      <vt:lpstr>Ciclo de Alta/Archivado(III)</vt:lpstr>
      <vt:lpstr>Ciclo de Alta/Archivado (IV)</vt:lpstr>
      <vt:lpstr>Presentación de PowerPoint</vt:lpstr>
      <vt:lpstr>Ciclo de Préstamo</vt:lpstr>
      <vt:lpstr>Ciclo de Préstamo (I)</vt:lpstr>
      <vt:lpstr>Ciclo de Préstamo (II)</vt:lpstr>
      <vt:lpstr>Ciclo de Préstamo (III)</vt:lpstr>
      <vt:lpstr>Ciclo de Préstamo (IV)</vt:lpstr>
      <vt:lpstr>Presentación de PowerPoint</vt:lpstr>
      <vt:lpstr>Ciclo de Devolución</vt:lpstr>
      <vt:lpstr>Ciclo de Devolución (I)</vt:lpstr>
      <vt:lpstr>Ciclo de Devolución (II)</vt:lpstr>
      <vt:lpstr>Ciclo de Devolución (III)</vt:lpstr>
      <vt:lpstr>Presentación de PowerPoint</vt:lpstr>
      <vt:lpstr>Cambio de Órgano/Procedimiento </vt:lpstr>
      <vt:lpstr>Presentación de PowerPoint</vt:lpstr>
      <vt:lpstr>Baja Piezas (I)</vt:lpstr>
      <vt:lpstr>Baja Piezas (II)</vt:lpstr>
      <vt:lpstr>Registro Otras Piezas / Efectos (I)</vt:lpstr>
      <vt:lpstr>Registro Otras Piezas / Efectos (II)</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presentaciones</dc:creator>
  <cp:lastModifiedBy>Pilar Fernández Blanco</cp:lastModifiedBy>
  <cp:revision>1422</cp:revision>
  <cp:lastPrinted>2016-06-29T10:24:36Z</cp:lastPrinted>
  <dcterms:created xsi:type="dcterms:W3CDTF">2012-05-17T08:07:55Z</dcterms:created>
  <dcterms:modified xsi:type="dcterms:W3CDTF">2024-02-07T12:39:53Z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0x0101002D1AE159D2F79742A85BEEDEF95D85C7</vt:lpwstr>
  </property>
</Properties>
</file>