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723" r:id="rId5"/>
  </p:sldMasterIdLst>
  <p:notesMasterIdLst>
    <p:notesMasterId r:id="rId35"/>
  </p:notesMasterIdLst>
  <p:handoutMasterIdLst>
    <p:handoutMasterId r:id="rId36"/>
  </p:handoutMasterIdLst>
  <p:sldIdLst>
    <p:sldId id="2048" r:id="rId6"/>
    <p:sldId id="2138" r:id="rId7"/>
    <p:sldId id="2096" r:id="rId8"/>
    <p:sldId id="2084" r:id="rId9"/>
    <p:sldId id="2137" r:id="rId10"/>
    <p:sldId id="2118" r:id="rId11"/>
    <p:sldId id="2116" r:id="rId12"/>
    <p:sldId id="2139" r:id="rId13"/>
    <p:sldId id="2117" r:id="rId14"/>
    <p:sldId id="2142" r:id="rId15"/>
    <p:sldId id="2136" r:id="rId16"/>
    <p:sldId id="2128" r:id="rId17"/>
    <p:sldId id="2141" r:id="rId18"/>
    <p:sldId id="2129" r:id="rId19"/>
    <p:sldId id="2143" r:id="rId20"/>
    <p:sldId id="2119" r:id="rId21"/>
    <p:sldId id="2120" r:id="rId22"/>
    <p:sldId id="2144" r:id="rId23"/>
    <p:sldId id="2130" r:id="rId24"/>
    <p:sldId id="2145" r:id="rId25"/>
    <p:sldId id="2123" r:id="rId26"/>
    <p:sldId id="2146" r:id="rId27"/>
    <p:sldId id="2131" r:id="rId28"/>
    <p:sldId id="2147" r:id="rId29"/>
    <p:sldId id="2132" r:id="rId30"/>
    <p:sldId id="2134" r:id="rId31"/>
    <p:sldId id="2135" r:id="rId32"/>
    <p:sldId id="2005" r:id="rId33"/>
    <p:sldId id="1471" r:id="rId34"/>
  </p:sldIdLst>
  <p:sldSz cx="9144000" cy="6858000" type="screen4x3"/>
  <p:notesSz cx="6881813" cy="9296400"/>
  <p:custDataLst>
    <p:tags r:id="rId37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EE7C405-3E86-4AEE-A889-E3E9C3B54691}">
          <p14:sldIdLst>
            <p14:sldId id="2048"/>
            <p14:sldId id="2138"/>
            <p14:sldId id="2096"/>
            <p14:sldId id="2084"/>
            <p14:sldId id="2137"/>
            <p14:sldId id="2118"/>
            <p14:sldId id="2116"/>
            <p14:sldId id="2139"/>
            <p14:sldId id="2117"/>
            <p14:sldId id="2142"/>
            <p14:sldId id="2136"/>
            <p14:sldId id="2128"/>
            <p14:sldId id="2141"/>
            <p14:sldId id="2129"/>
            <p14:sldId id="2143"/>
            <p14:sldId id="2119"/>
            <p14:sldId id="2120"/>
            <p14:sldId id="2144"/>
            <p14:sldId id="2130"/>
            <p14:sldId id="2145"/>
            <p14:sldId id="2123"/>
            <p14:sldId id="2146"/>
            <p14:sldId id="2131"/>
            <p14:sldId id="2147"/>
            <p14:sldId id="2132"/>
            <p14:sldId id="2134"/>
            <p14:sldId id="2135"/>
            <p14:sldId id="2005"/>
            <p14:sldId id="1471"/>
          </p14:sldIdLst>
        </p14:section>
      </p14:sectionLst>
    </p:ext>
    <p:ext uri="{EFAFB233-063F-42B5-8137-9DF3F51BA10A}">
      <p15:sldGuideLst xmlns:p15="http://schemas.microsoft.com/office/powerpoint/2012/main">
        <p15:guide id="2" pos="204" userDrawn="1">
          <p15:clr>
            <a:srgbClr val="A4A3A4"/>
          </p15:clr>
        </p15:guide>
        <p15:guide id="3" pos="3470" userDrawn="1">
          <p15:clr>
            <a:srgbClr val="A4A3A4"/>
          </p15:clr>
        </p15:guide>
        <p15:guide id="4" pos="3198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Perdomo Lorenzo" initials="FPL" lastIdx="21" clrIdx="0"/>
  <p:cmAuthor id="2" name="Ronny Quintero Leguisano" initials="RQL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C8F00"/>
    <a:srgbClr val="FAB41E"/>
    <a:srgbClr val="394451"/>
    <a:srgbClr val="465362"/>
    <a:srgbClr val="0B5395"/>
    <a:srgbClr val="666666"/>
    <a:srgbClr val="043A6C"/>
    <a:srgbClr val="ECF4FB"/>
    <a:srgbClr val="043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pos="204"/>
        <p:guide pos="3470"/>
        <p:guide pos="3198"/>
        <p:guide orient="horz" pos="2614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552" y="-1552"/>
      </p:cViewPr>
      <p:guideLst>
        <p:guide orient="horz" pos="2928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7EB5-2971-424E-A29F-EDDE4D18392D}" type="datetimeFigureOut">
              <a:rPr lang="es-ES" smtClean="0"/>
              <a:pPr/>
              <a:t>07/02/2024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353E-6852-4E82-86D3-C8985EC6AEC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59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765" y="0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91BC7-D3D6-4F53-88A4-79556D8EED24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018" y="4416311"/>
            <a:ext cx="5505778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765" y="8829648"/>
            <a:ext cx="2981409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0A59-04CD-4DD9-ADD2-945F8BAF6CA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454FD-CA04-475D-B3C1-D4B78E0F09C7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0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A59-04CD-4DD9-ADD2-945F8BAF6CA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52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340293EA-65D7-41AF-8C73-8085F2DAF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167727A-97DC-4284-878D-80CE6A9E41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 userDrawn="1"/>
        </p:nvCxnSpPr>
        <p:spPr>
          <a:xfrm>
            <a:off x="3830" y="692696"/>
            <a:ext cx="91401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" y="188641"/>
            <a:ext cx="9144000" cy="85506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defRPr sz="2400" b="1" cap="all" baseline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s-E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Título</a:t>
            </a:r>
          </a:p>
        </p:txBody>
      </p:sp>
      <p:sp>
        <p:nvSpPr>
          <p:cNvPr id="17" name="13 Marcador de texto"/>
          <p:cNvSpPr txBox="1">
            <a:spLocks/>
          </p:cNvSpPr>
          <p:nvPr userDrawn="1"/>
        </p:nvSpPr>
        <p:spPr>
          <a:xfrm>
            <a:off x="35497" y="774231"/>
            <a:ext cx="9049417" cy="710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sz="24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>
              <a:defRPr/>
            </a:pPr>
            <a:endParaRPr lang="es-ES" sz="1500" i="1" dirty="0">
              <a:solidFill>
                <a:srgbClr val="323C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563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8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20333" y="1032487"/>
            <a:ext cx="8685796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Courier New" pitchFamily="49" charset="0"/>
              <a:buChar char="o"/>
              <a:defRPr sz="1800"/>
            </a:lvl5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269489-8033-4D5F-B26B-BC64E9AC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00965" y="6390482"/>
            <a:ext cx="1473188" cy="2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44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E0D883-CBB3-4938-879E-3469C0F062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6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E2A725-5E85-4102-8CA3-9F04BDDE2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168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4" name="Objeto 23" hidden="1">
                        <a:extLst>
                          <a:ext uri="{FF2B5EF4-FFF2-40B4-BE49-F238E27FC236}">
                            <a16:creationId xmlns:a16="http://schemas.microsoft.com/office/drawing/2014/main" id="{81D7397D-C91D-41A4-A686-41955D1D9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>
              <a:solidFill>
                <a:schemeClr val="bg1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chemeClr val="bg1">
                    <a:lumMod val="50000"/>
                  </a:scheme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DAAB30-FED5-425F-A786-124479237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 userDrawn="1"/>
        </p:nvCxnSpPr>
        <p:spPr>
          <a:xfrm>
            <a:off x="3830" y="692696"/>
            <a:ext cx="91401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1" y="188641"/>
            <a:ext cx="9144000" cy="85506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tabLst>
                <a:tab pos="2066244" algn="l"/>
              </a:tabLst>
              <a:defRPr sz="2215" b="1" cap="all" baseline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tabLst>
                <a:tab pos="2238375" algn="l"/>
              </a:tabLst>
            </a:pPr>
            <a:r>
              <a:rPr lang="es-ES" sz="1846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Título</a:t>
            </a:r>
          </a:p>
        </p:txBody>
      </p:sp>
      <p:sp>
        <p:nvSpPr>
          <p:cNvPr id="17" name="13 Marcador de texto"/>
          <p:cNvSpPr txBox="1">
            <a:spLocks/>
          </p:cNvSpPr>
          <p:nvPr userDrawn="1"/>
        </p:nvSpPr>
        <p:spPr>
          <a:xfrm>
            <a:off x="35497" y="774231"/>
            <a:ext cx="9049417" cy="710555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>
            <a:lvl1pPr marL="0" indent="0">
              <a:buNone/>
              <a:defRPr sz="240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Ø"/>
              <a:defRPr sz="1800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Font typeface="Courier New" pitchFamily="49" charset="0"/>
              <a:buChar char="o"/>
              <a:defRPr sz="1800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algn="just">
              <a:defRPr/>
            </a:pPr>
            <a:endParaRPr lang="es-ES" sz="1385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5635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20333" y="1032487"/>
            <a:ext cx="8685796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585"/>
            </a:lvl2pPr>
            <a:lvl3pPr>
              <a:buFont typeface="Wingdings" pitchFamily="2" charset="2"/>
              <a:buChar char="Ø"/>
              <a:defRPr sz="2215"/>
            </a:lvl3pPr>
            <a:lvl4pPr>
              <a:buFont typeface="Arial" pitchFamily="34" charset="0"/>
              <a:buChar char="•"/>
              <a:defRPr sz="1846"/>
            </a:lvl4pPr>
            <a:lvl5pPr>
              <a:buFont typeface="Courier New" pitchFamily="49" charset="0"/>
              <a:buChar char="o"/>
              <a:defRPr sz="1662"/>
            </a:lvl5pPr>
          </a:lstStyle>
          <a:p>
            <a:pPr lvl="0"/>
            <a:r>
              <a:rPr lang="es-ES" dirty="0"/>
              <a:t>Texto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28" y="6325478"/>
            <a:ext cx="192543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340293EA-65D7-41AF-8C73-8085F2DAF0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2662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340293EA-65D7-41AF-8C73-8085F2DAF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 descr="Un reloj en la fachada de un edificio de ladrillo&#10;&#10;Descripción generada automáticamente">
            <a:extLst>
              <a:ext uri="{FF2B5EF4-FFF2-40B4-BE49-F238E27FC236}">
                <a16:creationId xmlns:a16="http://schemas.microsoft.com/office/drawing/2014/main" id="{CF60F82E-EE72-4FCF-9CE4-A848E1ED4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013A9F5B-41A0-4BCC-805E-538DF23EAF55}"/>
              </a:ext>
            </a:extLst>
          </p:cNvPr>
          <p:cNvSpPr/>
          <p:nvPr userDrawn="1"/>
        </p:nvSpPr>
        <p:spPr>
          <a:xfrm rot="738492">
            <a:off x="-442574" y="3025343"/>
            <a:ext cx="8368685" cy="3249959"/>
          </a:xfrm>
          <a:custGeom>
            <a:avLst/>
            <a:gdLst>
              <a:gd name="connsiteX0" fmla="*/ 462155 w 8368685"/>
              <a:gd name="connsiteY0" fmla="*/ 2118176 h 3249959"/>
              <a:gd name="connsiteX1" fmla="*/ 709093 w 8368685"/>
              <a:gd name="connsiteY1" fmla="*/ 3249959 h 3249959"/>
              <a:gd name="connsiteX2" fmla="*/ 709093 w 8368685"/>
              <a:gd name="connsiteY2" fmla="*/ 3249959 h 3249959"/>
              <a:gd name="connsiteX3" fmla="*/ 0 w 8368685"/>
              <a:gd name="connsiteY3" fmla="*/ 0 h 3249959"/>
              <a:gd name="connsiteX4" fmla="*/ 8368685 w 8368685"/>
              <a:gd name="connsiteY4" fmla="*/ 0 h 3249959"/>
              <a:gd name="connsiteX5" fmla="*/ 111668 w 8368685"/>
              <a:gd name="connsiteY5" fmla="*/ 511803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8685" h="3249959">
                <a:moveTo>
                  <a:pt x="462155" y="2118176"/>
                </a:moveTo>
                <a:lnTo>
                  <a:pt x="709093" y="3249959"/>
                </a:lnTo>
                <a:lnTo>
                  <a:pt x="709093" y="3249959"/>
                </a:lnTo>
                <a:close/>
                <a:moveTo>
                  <a:pt x="0" y="0"/>
                </a:moveTo>
                <a:lnTo>
                  <a:pt x="8368685" y="0"/>
                </a:lnTo>
                <a:lnTo>
                  <a:pt x="111668" y="51180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366CA665-854E-4CC1-BE3E-AEA1D573D914}"/>
              </a:ext>
            </a:extLst>
          </p:cNvPr>
          <p:cNvSpPr/>
          <p:nvPr userDrawn="1"/>
        </p:nvSpPr>
        <p:spPr>
          <a:xfrm rot="618331">
            <a:off x="-97817" y="3246983"/>
            <a:ext cx="9199428" cy="263993"/>
          </a:xfrm>
          <a:custGeom>
            <a:avLst/>
            <a:gdLst>
              <a:gd name="connsiteX0" fmla="*/ 0 w 9199428"/>
              <a:gd name="connsiteY0" fmla="*/ 0 h 263993"/>
              <a:gd name="connsiteX1" fmla="*/ 9196763 w 9199428"/>
              <a:gd name="connsiteY1" fmla="*/ 0 h 263993"/>
              <a:gd name="connsiteX2" fmla="*/ 9199428 w 9199428"/>
              <a:gd name="connsiteY2" fmla="*/ 17290 h 263993"/>
              <a:gd name="connsiteX3" fmla="*/ 48002 w 9199428"/>
              <a:gd name="connsiteY3" fmla="*/ 263993 h 26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9428" h="263993">
                <a:moveTo>
                  <a:pt x="0" y="0"/>
                </a:moveTo>
                <a:lnTo>
                  <a:pt x="9196763" y="0"/>
                </a:lnTo>
                <a:lnTo>
                  <a:pt x="9199428" y="17290"/>
                </a:lnTo>
                <a:lnTo>
                  <a:pt x="48002" y="263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FDBDE62-8E4E-4C72-A6F5-E6C1A362D933}"/>
              </a:ext>
            </a:extLst>
          </p:cNvPr>
          <p:cNvSpPr/>
          <p:nvPr userDrawn="1"/>
        </p:nvSpPr>
        <p:spPr>
          <a:xfrm rot="525679">
            <a:off x="-301913" y="3385694"/>
            <a:ext cx="9323828" cy="3249959"/>
          </a:xfrm>
          <a:custGeom>
            <a:avLst/>
            <a:gdLst>
              <a:gd name="connsiteX0" fmla="*/ 0 w 9323828"/>
              <a:gd name="connsiteY0" fmla="*/ 0 h 3249959"/>
              <a:gd name="connsiteX1" fmla="*/ 9226661 w 9323828"/>
              <a:gd name="connsiteY1" fmla="*/ 0 h 3249959"/>
              <a:gd name="connsiteX2" fmla="*/ 9323828 w 9323828"/>
              <a:gd name="connsiteY2" fmla="*/ 630475 h 3249959"/>
              <a:gd name="connsiteX3" fmla="*/ 6123942 w 9323828"/>
              <a:gd name="connsiteY3" fmla="*/ 3249959 h 3249959"/>
              <a:gd name="connsiteX4" fmla="*/ 500874 w 9323828"/>
              <a:gd name="connsiteY4" fmla="*/ 3249959 h 324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828" h="3249959">
                <a:moveTo>
                  <a:pt x="0" y="0"/>
                </a:moveTo>
                <a:lnTo>
                  <a:pt x="9226661" y="0"/>
                </a:lnTo>
                <a:lnTo>
                  <a:pt x="9323828" y="630475"/>
                </a:lnTo>
                <a:lnTo>
                  <a:pt x="6123942" y="3249959"/>
                </a:lnTo>
                <a:lnTo>
                  <a:pt x="500874" y="3249959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10418CF9-8860-4EA6-8FA8-1A06B1F83942}"/>
              </a:ext>
            </a:extLst>
          </p:cNvPr>
          <p:cNvSpPr/>
          <p:nvPr userDrawn="1"/>
        </p:nvSpPr>
        <p:spPr>
          <a:xfrm rot="525679">
            <a:off x="-89355" y="4416977"/>
            <a:ext cx="8514049" cy="2195260"/>
          </a:xfrm>
          <a:custGeom>
            <a:avLst/>
            <a:gdLst>
              <a:gd name="connsiteX0" fmla="*/ 0 w 8514049"/>
              <a:gd name="connsiteY0" fmla="*/ 837109 h 2195260"/>
              <a:gd name="connsiteX1" fmla="*/ 6240843 w 8514049"/>
              <a:gd name="connsiteY1" fmla="*/ 352487 h 2195260"/>
              <a:gd name="connsiteX2" fmla="*/ 6421651 w 8514049"/>
              <a:gd name="connsiteY2" fmla="*/ 196645 h 2195260"/>
              <a:gd name="connsiteX3" fmla="*/ 8514049 w 8514049"/>
              <a:gd name="connsiteY3" fmla="*/ 0 h 2195260"/>
              <a:gd name="connsiteX4" fmla="*/ 5832382 w 8514049"/>
              <a:gd name="connsiteY4" fmla="*/ 2195260 h 2195260"/>
              <a:gd name="connsiteX5" fmla="*/ 209314 w 8514049"/>
              <a:gd name="connsiteY5" fmla="*/ 2195260 h 219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4049" h="2195260">
                <a:moveTo>
                  <a:pt x="0" y="837109"/>
                </a:moveTo>
                <a:lnTo>
                  <a:pt x="6240843" y="352487"/>
                </a:lnTo>
                <a:lnTo>
                  <a:pt x="6421651" y="196645"/>
                </a:lnTo>
                <a:lnTo>
                  <a:pt x="8514049" y="0"/>
                </a:lnTo>
                <a:lnTo>
                  <a:pt x="5832382" y="2195260"/>
                </a:lnTo>
                <a:lnTo>
                  <a:pt x="209314" y="2195260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4460" y="4738207"/>
            <a:ext cx="4763604" cy="576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/>
              <a:t>Subtítulo de la presentación</a:t>
            </a:r>
          </a:p>
        </p:txBody>
      </p:sp>
      <p:sp>
        <p:nvSpPr>
          <p:cNvPr id="18" name="21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84460" y="5454129"/>
            <a:ext cx="4763468" cy="432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84460" y="3645023"/>
            <a:ext cx="4763604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7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s-ES" dirty="0"/>
              <a:t>Título de la presentación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5337176-BD36-4C18-8450-3A72C0339CB4}"/>
              </a:ext>
            </a:extLst>
          </p:cNvPr>
          <p:cNvCxnSpPr>
            <a:cxnSpLocks/>
          </p:cNvCxnSpPr>
          <p:nvPr userDrawn="1"/>
        </p:nvCxnSpPr>
        <p:spPr>
          <a:xfrm>
            <a:off x="375658" y="4653136"/>
            <a:ext cx="478523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F60A80F9-AB66-444B-9F10-03F73C21F701}"/>
              </a:ext>
            </a:extLst>
          </p:cNvPr>
          <p:cNvSpPr/>
          <p:nvPr userDrawn="1"/>
        </p:nvSpPr>
        <p:spPr>
          <a:xfrm rot="14536795">
            <a:off x="5470462" y="2152845"/>
            <a:ext cx="3059500" cy="6451098"/>
          </a:xfrm>
          <a:custGeom>
            <a:avLst/>
            <a:gdLst>
              <a:gd name="connsiteX0" fmla="*/ 3059500 w 3059500"/>
              <a:gd name="connsiteY0" fmla="*/ 6451098 h 6451098"/>
              <a:gd name="connsiteX1" fmla="*/ 0 w 3059500"/>
              <a:gd name="connsiteY1" fmla="*/ 4843457 h 6451098"/>
              <a:gd name="connsiteX2" fmla="*/ 793198 w 3059500"/>
              <a:gd name="connsiteY2" fmla="*/ 1446374 h 6451098"/>
              <a:gd name="connsiteX3" fmla="*/ 1553208 w 3059500"/>
              <a:gd name="connsiteY3" fmla="*/ 0 h 645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500" h="6451098">
                <a:moveTo>
                  <a:pt x="3059500" y="6451098"/>
                </a:moveTo>
                <a:lnTo>
                  <a:pt x="0" y="4843457"/>
                </a:lnTo>
                <a:lnTo>
                  <a:pt x="793198" y="1446374"/>
                </a:lnTo>
                <a:lnTo>
                  <a:pt x="155320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D7DE510-7852-4BE7-A1C2-E1FFC1F1A402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F6D5D86C-B75D-488A-8835-60821F6661A7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167727A-97DC-4284-878D-80CE6A9E41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6697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F6F07A7-7B1F-4991-8CB9-A3234572F24D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D757F954-3FA8-4895-94D3-2A3BF7120129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8AACA53-106B-4472-9D00-ECA91BC25551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5145C93-3CB9-42B5-AB02-012CAD888E4C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852021-F90F-422A-B58C-81A3D08D2C09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F782F7-818F-41CB-9698-E011E26EB501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8AB4082F-01B3-4293-A708-AF3349C61ED5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E0D883-CBB3-4938-879E-3469C0F062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84E62079-D18D-4018-A12B-BDD165DE82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9012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84E62079-D18D-4018-A12B-BDD165DE8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 hidden="1">
            <a:extLst>
              <a:ext uri="{FF2B5EF4-FFF2-40B4-BE49-F238E27FC236}">
                <a16:creationId xmlns:a16="http://schemas.microsoft.com/office/drawing/2014/main" id="{53F74CFE-774D-43F8-BCA3-F1244456F2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2000" b="1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846D9-1D55-4859-BFE1-A59DBB33D6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619" y="1916832"/>
            <a:ext cx="8335179" cy="43891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5C72D9-F988-4AB8-B723-B34FC7EEF5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51620" y="935464"/>
            <a:ext cx="8335179" cy="738664"/>
          </a:xfrm>
        </p:spPr>
        <p:txBody>
          <a:bodyPr/>
          <a:lstStyle>
            <a:lvl1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E2E73D8F-5D29-447B-9E76-6B659A3C6A41}"/>
              </a:ext>
            </a:extLst>
          </p:cNvPr>
          <p:cNvSpPr/>
          <p:nvPr userDrawn="1"/>
        </p:nvSpPr>
        <p:spPr>
          <a:xfrm rot="10680000" flipH="1">
            <a:off x="-28046" y="-153277"/>
            <a:ext cx="8826860" cy="821599"/>
          </a:xfrm>
          <a:custGeom>
            <a:avLst/>
            <a:gdLst>
              <a:gd name="connsiteX0" fmla="*/ 28691 w 8826860"/>
              <a:gd name="connsiteY0" fmla="*/ 821599 h 821599"/>
              <a:gd name="connsiteX1" fmla="*/ 8826860 w 8826860"/>
              <a:gd name="connsiteY1" fmla="*/ 514360 h 821599"/>
              <a:gd name="connsiteX2" fmla="*/ 8826860 w 8826860"/>
              <a:gd name="connsiteY2" fmla="*/ 514359 h 821599"/>
              <a:gd name="connsiteX3" fmla="*/ 28691 w 8826860"/>
              <a:gd name="connsiteY3" fmla="*/ 821598 h 821599"/>
              <a:gd name="connsiteX4" fmla="*/ 8844 w 8826860"/>
              <a:gd name="connsiteY4" fmla="*/ 253241 h 821599"/>
              <a:gd name="connsiteX5" fmla="*/ 8292744 w 8826860"/>
              <a:gd name="connsiteY5" fmla="*/ 0 h 821599"/>
              <a:gd name="connsiteX6" fmla="*/ 0 w 8826860"/>
              <a:gd name="connsiteY6" fmla="*/ 0 h 8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860" h="821599">
                <a:moveTo>
                  <a:pt x="28691" y="821599"/>
                </a:moveTo>
                <a:lnTo>
                  <a:pt x="8826860" y="514360"/>
                </a:lnTo>
                <a:lnTo>
                  <a:pt x="8826860" y="514359"/>
                </a:lnTo>
                <a:lnTo>
                  <a:pt x="28691" y="821598"/>
                </a:lnTo>
                <a:lnTo>
                  <a:pt x="8844" y="253241"/>
                </a:lnTo>
                <a:lnTo>
                  <a:pt x="82927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D1C8F31-B638-4D58-8796-826FB0893EF8}"/>
              </a:ext>
            </a:extLst>
          </p:cNvPr>
          <p:cNvSpPr/>
          <p:nvPr userDrawn="1"/>
        </p:nvSpPr>
        <p:spPr>
          <a:xfrm rot="10680000" flipH="1">
            <a:off x="-26293" y="-155366"/>
            <a:ext cx="8941223" cy="719153"/>
          </a:xfrm>
          <a:custGeom>
            <a:avLst/>
            <a:gdLst>
              <a:gd name="connsiteX0" fmla="*/ 4938008 w 8941223"/>
              <a:gd name="connsiteY0" fmla="*/ 0 h 719153"/>
              <a:gd name="connsiteX1" fmla="*/ 0 w 8941223"/>
              <a:gd name="connsiteY1" fmla="*/ 0 h 719153"/>
              <a:gd name="connsiteX2" fmla="*/ 5266 w 8941223"/>
              <a:gd name="connsiteY2" fmla="*/ 150795 h 719153"/>
              <a:gd name="connsiteX3" fmla="*/ 25113 w 8941223"/>
              <a:gd name="connsiteY3" fmla="*/ 719153 h 719153"/>
              <a:gd name="connsiteX4" fmla="*/ 8941223 w 8941223"/>
              <a:gd name="connsiteY4" fmla="*/ 407795 h 719153"/>
              <a:gd name="connsiteX5" fmla="*/ 8941223 w 8941223"/>
              <a:gd name="connsiteY5" fmla="*/ 407795 h 719153"/>
              <a:gd name="connsiteX6" fmla="*/ 25114 w 8941223"/>
              <a:gd name="connsiteY6" fmla="*/ 719152 h 719153"/>
              <a:gd name="connsiteX7" fmla="*/ 6637 w 8941223"/>
              <a:gd name="connsiteY7" fmla="*/ 190049 h 71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1223" h="719153">
                <a:moveTo>
                  <a:pt x="4938008" y="0"/>
                </a:moveTo>
                <a:lnTo>
                  <a:pt x="0" y="0"/>
                </a:lnTo>
                <a:lnTo>
                  <a:pt x="5266" y="150795"/>
                </a:lnTo>
                <a:close/>
                <a:moveTo>
                  <a:pt x="25113" y="719153"/>
                </a:moveTo>
                <a:lnTo>
                  <a:pt x="8941223" y="407795"/>
                </a:lnTo>
                <a:lnTo>
                  <a:pt x="8941223" y="407795"/>
                </a:lnTo>
                <a:lnTo>
                  <a:pt x="25114" y="719152"/>
                </a:lnTo>
                <a:lnTo>
                  <a:pt x="6637" y="1900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B6F5AAA1-BF41-4371-8E80-30F5317E26FF}"/>
              </a:ext>
            </a:extLst>
          </p:cNvPr>
          <p:cNvSpPr/>
          <p:nvPr userDrawn="1"/>
        </p:nvSpPr>
        <p:spPr>
          <a:xfrm rot="10785060" flipH="1">
            <a:off x="-12299" y="-19580"/>
            <a:ext cx="9014457" cy="568698"/>
          </a:xfrm>
          <a:custGeom>
            <a:avLst/>
            <a:gdLst>
              <a:gd name="connsiteX0" fmla="*/ 2472 w 9014457"/>
              <a:gd name="connsiteY0" fmla="*/ 568698 h 568698"/>
              <a:gd name="connsiteX1" fmla="*/ 9014457 w 9014457"/>
              <a:gd name="connsiteY1" fmla="*/ 529533 h 568698"/>
              <a:gd name="connsiteX2" fmla="*/ 8927788 w 9014457"/>
              <a:gd name="connsiteY2" fmla="*/ 0 h 568698"/>
              <a:gd name="connsiteX3" fmla="*/ 0 w 9014457"/>
              <a:gd name="connsiteY3" fmla="*/ 0 h 5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4457" h="568698">
                <a:moveTo>
                  <a:pt x="2472" y="568698"/>
                </a:moveTo>
                <a:lnTo>
                  <a:pt x="9014457" y="529533"/>
                </a:lnTo>
                <a:lnTo>
                  <a:pt x="892778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A256426E-39C1-480F-8893-51511B7F7BB6}"/>
              </a:ext>
            </a:extLst>
          </p:cNvPr>
          <p:cNvSpPr/>
          <p:nvPr userDrawn="1"/>
        </p:nvSpPr>
        <p:spPr>
          <a:xfrm rot="10785060" flipH="1">
            <a:off x="-11545" y="-19581"/>
            <a:ext cx="9013118" cy="299631"/>
          </a:xfrm>
          <a:custGeom>
            <a:avLst/>
            <a:gdLst>
              <a:gd name="connsiteX0" fmla="*/ 9013118 w 9013118"/>
              <a:gd name="connsiteY0" fmla="*/ 260466 h 299631"/>
              <a:gd name="connsiteX1" fmla="*/ 8970488 w 9013118"/>
              <a:gd name="connsiteY1" fmla="*/ 0 h 299631"/>
              <a:gd name="connsiteX2" fmla="*/ 0 w 9013118"/>
              <a:gd name="connsiteY2" fmla="*/ 38985 h 299631"/>
              <a:gd name="connsiteX3" fmla="*/ 1133 w 9013118"/>
              <a:gd name="connsiteY3" fmla="*/ 299631 h 2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118" h="299631">
                <a:moveTo>
                  <a:pt x="9013118" y="260466"/>
                </a:moveTo>
                <a:lnTo>
                  <a:pt x="8970488" y="0"/>
                </a:lnTo>
                <a:lnTo>
                  <a:pt x="0" y="38985"/>
                </a:lnTo>
                <a:lnTo>
                  <a:pt x="1133" y="299631"/>
                </a:lnTo>
                <a:close/>
              </a:path>
            </a:pathLst>
          </a:cu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2D43060D-A98B-464D-A050-76EB4A80CBC5}"/>
              </a:ext>
            </a:extLst>
          </p:cNvPr>
          <p:cNvSpPr/>
          <p:nvPr userDrawn="1"/>
        </p:nvSpPr>
        <p:spPr>
          <a:xfrm rot="17863205" flipH="1">
            <a:off x="7875333" y="-681248"/>
            <a:ext cx="1250632" cy="2102819"/>
          </a:xfrm>
          <a:custGeom>
            <a:avLst/>
            <a:gdLst>
              <a:gd name="connsiteX0" fmla="*/ 759637 w 1250632"/>
              <a:gd name="connsiteY0" fmla="*/ 0 h 2102819"/>
              <a:gd name="connsiteX1" fmla="*/ 0 w 1250632"/>
              <a:gd name="connsiteY1" fmla="*/ 1445663 h 2102819"/>
              <a:gd name="connsiteX2" fmla="*/ 1250632 w 1250632"/>
              <a:gd name="connsiteY2" fmla="*/ 2102819 h 21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632" h="2102819">
                <a:moveTo>
                  <a:pt x="759637" y="0"/>
                </a:moveTo>
                <a:lnTo>
                  <a:pt x="0" y="1445663"/>
                </a:lnTo>
                <a:lnTo>
                  <a:pt x="1250632" y="210281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E6A21A6-EB96-426D-9233-3E6A43A13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DF893BE7-590E-4A33-B8B8-FD3D8B23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139" y="6356353"/>
            <a:ext cx="2311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51B0031-1CD9-45F0-8E7E-8961853A66F6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D88EF1E2-F16C-477C-9669-008681EB6099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E2A725-5E85-4102-8CA3-9F04BDDE285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 por su aten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 hidden="1">
            <a:extLst>
              <a:ext uri="{FF2B5EF4-FFF2-40B4-BE49-F238E27FC236}">
                <a16:creationId xmlns:a16="http://schemas.microsoft.com/office/drawing/2014/main" id="{81D7397D-C91D-41A4-A686-41955D1D97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546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4" name="Objeto 23" hidden="1">
                        <a:extLst>
                          <a:ext uri="{FF2B5EF4-FFF2-40B4-BE49-F238E27FC236}">
                            <a16:creationId xmlns:a16="http://schemas.microsoft.com/office/drawing/2014/main" id="{81D7397D-C91D-41A4-A686-41955D1D9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2A35B54A-82A2-4A6F-9F50-93AD981FF25F}"/>
              </a:ext>
            </a:extLst>
          </p:cNvPr>
          <p:cNvSpPr/>
          <p:nvPr userDrawn="1"/>
        </p:nvSpPr>
        <p:spPr>
          <a:xfrm rot="2653743">
            <a:off x="5292922" y="1458956"/>
            <a:ext cx="4593994" cy="263354"/>
          </a:xfrm>
          <a:custGeom>
            <a:avLst/>
            <a:gdLst>
              <a:gd name="connsiteX0" fmla="*/ 1281653 w 4593994"/>
              <a:gd name="connsiteY0" fmla="*/ 0 h 263354"/>
              <a:gd name="connsiteX1" fmla="*/ 4337634 w 4593994"/>
              <a:gd name="connsiteY1" fmla="*/ 0 h 263354"/>
              <a:gd name="connsiteX2" fmla="*/ 4426355 w 4593994"/>
              <a:gd name="connsiteY2" fmla="*/ 91142 h 263354"/>
              <a:gd name="connsiteX3" fmla="*/ 0 w 4593994"/>
              <a:gd name="connsiteY3" fmla="*/ 0 h 263354"/>
              <a:gd name="connsiteX4" fmla="*/ 16 w 4593994"/>
              <a:gd name="connsiteY4" fmla="*/ 0 h 263354"/>
              <a:gd name="connsiteX5" fmla="*/ 4593994 w 4593994"/>
              <a:gd name="connsiteY5" fmla="*/ 263353 h 263354"/>
              <a:gd name="connsiteX6" fmla="*/ 4593994 w 4593994"/>
              <a:gd name="connsiteY6" fmla="*/ 263354 h 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994" h="263354">
                <a:moveTo>
                  <a:pt x="1281653" y="0"/>
                </a:moveTo>
                <a:lnTo>
                  <a:pt x="4337634" y="0"/>
                </a:lnTo>
                <a:lnTo>
                  <a:pt x="4426355" y="91142"/>
                </a:lnTo>
                <a:close/>
                <a:moveTo>
                  <a:pt x="0" y="0"/>
                </a:moveTo>
                <a:lnTo>
                  <a:pt x="16" y="0"/>
                </a:lnTo>
                <a:lnTo>
                  <a:pt x="4593994" y="263353"/>
                </a:lnTo>
                <a:lnTo>
                  <a:pt x="4593994" y="26335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735770AD-F899-4F63-9F59-3C47D5BFE539}"/>
              </a:ext>
            </a:extLst>
          </p:cNvPr>
          <p:cNvSpPr/>
          <p:nvPr userDrawn="1"/>
        </p:nvSpPr>
        <p:spPr>
          <a:xfrm rot="2753350">
            <a:off x="5425189" y="1545628"/>
            <a:ext cx="4456081" cy="167283"/>
          </a:xfrm>
          <a:custGeom>
            <a:avLst/>
            <a:gdLst>
              <a:gd name="connsiteX0" fmla="*/ 39933 w 4456081"/>
              <a:gd name="connsiteY0" fmla="*/ 0 h 167283"/>
              <a:gd name="connsiteX1" fmla="*/ 4283524 w 4456081"/>
              <a:gd name="connsiteY1" fmla="*/ 1 h 167283"/>
              <a:gd name="connsiteX2" fmla="*/ 4456081 w 4456081"/>
              <a:gd name="connsiteY2" fmla="*/ 167283 h 167283"/>
              <a:gd name="connsiteX3" fmla="*/ 0 w 4456081"/>
              <a:gd name="connsiteY3" fmla="*/ 41193 h 16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6081" h="167283">
                <a:moveTo>
                  <a:pt x="39933" y="0"/>
                </a:moveTo>
                <a:lnTo>
                  <a:pt x="4283524" y="1"/>
                </a:lnTo>
                <a:lnTo>
                  <a:pt x="4456081" y="167283"/>
                </a:lnTo>
                <a:lnTo>
                  <a:pt x="0" y="41193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188B82AC-2450-4084-8C3C-2B90D1710E50}"/>
              </a:ext>
            </a:extLst>
          </p:cNvPr>
          <p:cNvSpPr/>
          <p:nvPr userDrawn="1"/>
        </p:nvSpPr>
        <p:spPr>
          <a:xfrm rot="2850599">
            <a:off x="-1172268" y="-94272"/>
            <a:ext cx="11248272" cy="7246564"/>
          </a:xfrm>
          <a:custGeom>
            <a:avLst/>
            <a:gdLst>
              <a:gd name="connsiteX0" fmla="*/ 0 w 11248272"/>
              <a:gd name="connsiteY0" fmla="*/ 4538508 h 7246564"/>
              <a:gd name="connsiteX1" fmla="*/ 4157322 w 11248272"/>
              <a:gd name="connsiteY1" fmla="*/ 0 h 7246564"/>
              <a:gd name="connsiteX2" fmla="*/ 8615189 w 11248272"/>
              <a:gd name="connsiteY2" fmla="*/ 0 h 7246564"/>
              <a:gd name="connsiteX3" fmla="*/ 11248272 w 11248272"/>
              <a:gd name="connsiteY3" fmla="*/ 2411933 h 7246564"/>
              <a:gd name="connsiteX4" fmla="*/ 6819699 w 11248272"/>
              <a:gd name="connsiteY4" fmla="*/ 7246564 h 7246564"/>
              <a:gd name="connsiteX5" fmla="*/ 2956357 w 11248272"/>
              <a:gd name="connsiteY5" fmla="*/ 7246564 h 72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8272" h="7246564">
                <a:moveTo>
                  <a:pt x="0" y="4538508"/>
                </a:moveTo>
                <a:lnTo>
                  <a:pt x="4157322" y="0"/>
                </a:lnTo>
                <a:lnTo>
                  <a:pt x="8615189" y="0"/>
                </a:lnTo>
                <a:lnTo>
                  <a:pt x="11248272" y="2411933"/>
                </a:lnTo>
                <a:lnTo>
                  <a:pt x="6819699" y="7246564"/>
                </a:lnTo>
                <a:lnTo>
                  <a:pt x="2956357" y="7246564"/>
                </a:lnTo>
                <a:close/>
              </a:path>
            </a:pathLst>
          </a:cu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BF9DB07-1B7F-40C9-BB65-CA527B8E08D8}"/>
              </a:ext>
            </a:extLst>
          </p:cNvPr>
          <p:cNvSpPr/>
          <p:nvPr userDrawn="1"/>
        </p:nvSpPr>
        <p:spPr>
          <a:xfrm rot="2850599">
            <a:off x="-2432127" y="2796095"/>
            <a:ext cx="9663014" cy="3076225"/>
          </a:xfrm>
          <a:custGeom>
            <a:avLst/>
            <a:gdLst>
              <a:gd name="connsiteX0" fmla="*/ 0 w 9663014"/>
              <a:gd name="connsiteY0" fmla="*/ 395965 h 3076225"/>
              <a:gd name="connsiteX1" fmla="*/ 34391 w 9663014"/>
              <a:gd name="connsiteY1" fmla="*/ 358421 h 3076225"/>
              <a:gd name="connsiteX2" fmla="*/ 9663014 w 9663014"/>
              <a:gd name="connsiteY2" fmla="*/ 0 h 3076225"/>
              <a:gd name="connsiteX3" fmla="*/ 6845160 w 9663014"/>
              <a:gd name="connsiteY3" fmla="*/ 3076224 h 3076225"/>
              <a:gd name="connsiteX4" fmla="*/ 2926014 w 9663014"/>
              <a:gd name="connsiteY4" fmla="*/ 3076225 h 30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014" h="3076225">
                <a:moveTo>
                  <a:pt x="0" y="395965"/>
                </a:moveTo>
                <a:lnTo>
                  <a:pt x="34391" y="358421"/>
                </a:lnTo>
                <a:lnTo>
                  <a:pt x="9663014" y="0"/>
                </a:lnTo>
                <a:lnTo>
                  <a:pt x="6845160" y="3076224"/>
                </a:lnTo>
                <a:lnTo>
                  <a:pt x="2926014" y="3076225"/>
                </a:lnTo>
                <a:close/>
              </a:path>
            </a:pathLst>
          </a:custGeom>
          <a:solidFill>
            <a:schemeClr val="tx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id="{4B31578C-2837-45C4-B575-B7C58CDB8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4716" y="6309320"/>
            <a:ext cx="3600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ECDAE5-3B81-401B-AAD2-D1C88E068655}" type="slidenum">
              <a:rPr lang="es-ES" smtClean="0">
                <a:solidFill>
                  <a:srgbClr val="323C47"/>
                </a:solidFill>
              </a:rPr>
              <a:pPr/>
              <a:t>‹Nº›</a:t>
            </a:fld>
            <a:endParaRPr lang="es-ES" dirty="0">
              <a:solidFill>
                <a:srgbClr val="323C47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6C803D-0EF7-4A92-A207-A532513869B9}"/>
              </a:ext>
            </a:extLst>
          </p:cNvPr>
          <p:cNvSpPr/>
          <p:nvPr userDrawn="1"/>
        </p:nvSpPr>
        <p:spPr>
          <a:xfrm>
            <a:off x="0" y="6509540"/>
            <a:ext cx="1199456" cy="15369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13" name="CuadroTexto 15">
            <a:extLst>
              <a:ext uri="{FF2B5EF4-FFF2-40B4-BE49-F238E27FC236}">
                <a16:creationId xmlns:a16="http://schemas.microsoft.com/office/drawing/2014/main" id="{3271879A-03EE-4E26-A2C8-F2D14DEFB96B}"/>
              </a:ext>
            </a:extLst>
          </p:cNvPr>
          <p:cNvSpPr txBox="1"/>
          <p:nvPr userDrawn="1"/>
        </p:nvSpPr>
        <p:spPr>
          <a:xfrm>
            <a:off x="-1" y="6463275"/>
            <a:ext cx="1199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>
                <a:solidFill>
                  <a:srgbClr val="FFFFFF">
                    <a:lumMod val="50000"/>
                  </a:srgbClr>
                </a:solidFill>
              </a:rPr>
              <a:t>TLP: WHITE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DAAB30-FED5-425F-A786-124479237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6" y="6270695"/>
            <a:ext cx="2829629" cy="4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76092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9" imgW="395" imgH="394" progId="TCLayout.ActiveDocument.1">
                  <p:embed/>
                </p:oleObj>
              </mc:Choice>
              <mc:Fallback>
                <p:oleObj name="Diapositiva de think-cell" r:id="rId9" imgW="395" imgH="394" progId="TCLayout.ActiveDocument.1">
                  <p:embed/>
                  <p:pic>
                    <p:nvPicPr>
                      <p:cNvPr id="10" name="Objeto 9" hidden="1">
                        <a:extLst>
                          <a:ext uri="{FF2B5EF4-FFF2-40B4-BE49-F238E27FC236}">
                            <a16:creationId xmlns:a16="http://schemas.microsoft.com/office/drawing/2014/main" id="{F5E6567F-0C9E-42E7-BABA-57C9D2BA5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s-ES" sz="33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8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1" r:id="rId3"/>
    <p:sldLayoutId id="2147483716" r:id="rId4"/>
    <p:sldLayoutId id="2147483722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>
            <a:extLst>
              <a:ext uri="{FF2B5EF4-FFF2-40B4-BE49-F238E27FC236}">
                <a16:creationId xmlns:a16="http://schemas.microsoft.com/office/drawing/2014/main" id="{F5E6567F-0C9E-42E7-BABA-57C9D2BA5D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39762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9" imgW="395" imgH="394" progId="TCLayout.ActiveDocument.1">
                  <p:embed/>
                </p:oleObj>
              </mc:Choice>
              <mc:Fallback>
                <p:oleObj name="Diapositiva de think-cell" r:id="rId9" imgW="395" imgH="394" progId="TCLayout.ActiveDocument.1">
                  <p:embed/>
                  <p:pic>
                    <p:nvPicPr>
                      <p:cNvPr id="10" name="Objeto 9" hidden="1">
                        <a:extLst>
                          <a:ext uri="{FF2B5EF4-FFF2-40B4-BE49-F238E27FC236}">
                            <a16:creationId xmlns:a16="http://schemas.microsoft.com/office/drawing/2014/main" id="{F5E6567F-0C9E-42E7-BABA-57C9D2BA5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 hidden="1">
            <a:extLst>
              <a:ext uri="{FF2B5EF4-FFF2-40B4-BE49-F238E27FC236}">
                <a16:creationId xmlns:a16="http://schemas.microsoft.com/office/drawing/2014/main" id="{0B5F7854-A00E-4016-B4D9-6304EBD6AAC5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s-ES" sz="3300" dirty="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FCD6-C37F-4D4F-B6AD-71D3A36D527F}" type="slidenum">
              <a:rPr lang="es-ES" smtClean="0">
                <a:solidFill>
                  <a:srgbClr val="323C47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323C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0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94EAE70F-436E-4BC8-AA7D-2767AF495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s-ES" dirty="0"/>
              <a:t>GTI Territorio Ministerio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98CA1C1F-04A5-4F94-9B57-A702BCE57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xx</a:t>
            </a:r>
            <a:r>
              <a:rPr lang="es-ES" dirty="0"/>
              <a:t> DE NOVIEMBRE DE 2023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6CE4209-A8CA-429E-B772-06AA35B61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460" y="3645023"/>
            <a:ext cx="6851836" cy="1008113"/>
          </a:xfrm>
        </p:spPr>
        <p:txBody>
          <a:bodyPr>
            <a:normAutofit fontScale="92500"/>
          </a:bodyPr>
          <a:lstStyle/>
          <a:p>
            <a:pPr algn="ctr"/>
            <a:r>
              <a:rPr lang="es-ES" dirty="0"/>
              <a:t>Gestión Sistematizada y Digitalizada de los Efectos Judiciales, Depósitos y Piezas de Convicción (GEJ)</a:t>
            </a:r>
          </a:p>
        </p:txBody>
      </p:sp>
    </p:spTree>
    <p:extLst>
      <p:ext uri="{BB962C8B-B14F-4D97-AF65-F5344CB8AC3E}">
        <p14:creationId xmlns:p14="http://schemas.microsoft.com/office/powerpoint/2010/main" val="66710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Ciclo de Alta/Archivado (I)</a:t>
            </a:r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5A3D12B3-9CCE-4A4D-9D78-85B5B81912AE}"/>
              </a:ext>
            </a:extLst>
          </p:cNvPr>
          <p:cNvGrpSpPr/>
          <p:nvPr/>
        </p:nvGrpSpPr>
        <p:grpSpPr>
          <a:xfrm>
            <a:off x="5487714" y="3876501"/>
            <a:ext cx="3293498" cy="1770618"/>
            <a:chOff x="5547934" y="1067544"/>
            <a:chExt cx="3293498" cy="1770618"/>
          </a:xfrm>
        </p:grpSpPr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id="{6DB5ECDA-1654-4D8B-9C4C-BEE885E18B0F}"/>
                </a:ext>
              </a:extLst>
            </p:cNvPr>
            <p:cNvSpPr/>
            <p:nvPr/>
          </p:nvSpPr>
          <p:spPr>
            <a:xfrm>
              <a:off x="5547934" y="1067544"/>
              <a:ext cx="3293498" cy="177061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Si la caja es de nueva creación se deben rellenar los campos obligatorios relativos a la caja y pulsar en “Dar de Alta”. 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Se ha creado la caja para poder introducir las piezas/objetos posteriormente.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es-ES" sz="1000" dirty="0">
                <a:solidFill>
                  <a:srgbClr val="000000"/>
                </a:solidFill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1EFCD195-B285-4EC9-8869-C3045362F67C}"/>
                </a:ext>
              </a:extLst>
            </p:cNvPr>
            <p:cNvSpPr/>
            <p:nvPr/>
          </p:nvSpPr>
          <p:spPr>
            <a:xfrm>
              <a:off x="5619942" y="1100081"/>
              <a:ext cx="165771" cy="163626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2</a:t>
              </a:r>
            </a:p>
          </p:txBody>
        </p:sp>
      </p:grpSp>
      <p:cxnSp>
        <p:nvCxnSpPr>
          <p:cNvPr id="109" name="Conector recto de flecha 108">
            <a:extLst>
              <a:ext uri="{FF2B5EF4-FFF2-40B4-BE49-F238E27FC236}">
                <a16:creationId xmlns:a16="http://schemas.microsoft.com/office/drawing/2014/main" id="{BC308AB4-00AD-423E-A1B6-96945458034E}"/>
              </a:ext>
            </a:extLst>
          </p:cNvPr>
          <p:cNvCxnSpPr>
            <a:cxnSpLocks/>
          </p:cNvCxnSpPr>
          <p:nvPr/>
        </p:nvCxnSpPr>
        <p:spPr>
          <a:xfrm>
            <a:off x="2771800" y="3573016"/>
            <a:ext cx="0" cy="285269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024A67D5-0AF3-6450-2A32-CE00CAF9725D}"/>
              </a:ext>
            </a:extLst>
          </p:cNvPr>
          <p:cNvSpPr txBox="1"/>
          <p:nvPr/>
        </p:nvSpPr>
        <p:spPr>
          <a:xfrm>
            <a:off x="251520" y="1080917"/>
            <a:ext cx="44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ADMINISTRAR/ CAJA EXTERNA: Generar código de caja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55189D0-11EB-8748-B4D2-0380232CD21B}"/>
              </a:ext>
            </a:extLst>
          </p:cNvPr>
          <p:cNvGrpSpPr/>
          <p:nvPr/>
        </p:nvGrpSpPr>
        <p:grpSpPr>
          <a:xfrm>
            <a:off x="5487714" y="1556792"/>
            <a:ext cx="3276921" cy="677570"/>
            <a:chOff x="5547934" y="1067545"/>
            <a:chExt cx="3276921" cy="67757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24756F-4956-9CE3-3011-97B9896908D2}"/>
                </a:ext>
              </a:extLst>
            </p:cNvPr>
            <p:cNvSpPr/>
            <p:nvPr/>
          </p:nvSpPr>
          <p:spPr>
            <a:xfrm>
              <a:off x="5547934" y="1067545"/>
              <a:ext cx="3276921" cy="67757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es-ES" sz="9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es-ES" sz="9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Escanear o introducir un código de caja válido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También se puede generar un código automático por la aplicación.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5B5214C-19D1-894B-F7A9-13B3218DE52B}"/>
                </a:ext>
              </a:extLst>
            </p:cNvPr>
            <p:cNvSpPr/>
            <p:nvPr/>
          </p:nvSpPr>
          <p:spPr>
            <a:xfrm>
              <a:off x="5619942" y="1100081"/>
              <a:ext cx="165771" cy="163626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1</a:t>
              </a:r>
            </a:p>
          </p:txBody>
        </p:sp>
      </p:grpSp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B729A5E-E8D4-E8A1-0E99-0442D76FD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332574"/>
            <a:ext cx="4752975" cy="20743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657182C-7E89-52DA-71F3-CA8971962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30" y="4003999"/>
            <a:ext cx="4788195" cy="12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Ciclo de Alta/Archivado (II)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7E88890-F976-09BB-C107-FA1D33CA2CC0}"/>
              </a:ext>
            </a:extLst>
          </p:cNvPr>
          <p:cNvGrpSpPr/>
          <p:nvPr/>
        </p:nvGrpSpPr>
        <p:grpSpPr>
          <a:xfrm>
            <a:off x="6151153" y="1578074"/>
            <a:ext cx="2808312" cy="1418878"/>
            <a:chOff x="6151153" y="1760954"/>
            <a:chExt cx="2808312" cy="141887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08B99C02-0DEF-2D38-5977-581FCFD2A86B}"/>
                </a:ext>
              </a:extLst>
            </p:cNvPr>
            <p:cNvSpPr/>
            <p:nvPr/>
          </p:nvSpPr>
          <p:spPr>
            <a:xfrm>
              <a:off x="6151153" y="1760954"/>
              <a:ext cx="2808312" cy="141887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9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Al pulsar en “Dar de Alta”, se presenta la caja, con los datos de las piezas asociadas a la misma, si existieran previamente.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Seguidamente se pulsa en el botón “Nuevo”  y se muestra el formulario del alta de la pieza, en el que se tendrán que cumplimentar al menos sus datos obligatorios.</a:t>
              </a: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BB1F83FA-F63D-83A8-BDAF-E6190215315B}"/>
                </a:ext>
              </a:extLst>
            </p:cNvPr>
            <p:cNvSpPr/>
            <p:nvPr/>
          </p:nvSpPr>
          <p:spPr>
            <a:xfrm>
              <a:off x="6273414" y="1887248"/>
              <a:ext cx="165771" cy="163626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A9DECB7-D58D-248E-C26E-3ADA46C5E383}"/>
              </a:ext>
            </a:extLst>
          </p:cNvPr>
          <p:cNvSpPr txBox="1"/>
          <p:nvPr/>
        </p:nvSpPr>
        <p:spPr>
          <a:xfrm>
            <a:off x="297602" y="89629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 / Alta Pieza: Nuevo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CCA1D6C-5544-3D31-1444-7DA3FE68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02" y="1268760"/>
            <a:ext cx="5211023" cy="12837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97253F7-5A9B-E096-921F-F76CBDA74D98}"/>
              </a:ext>
            </a:extLst>
          </p:cNvPr>
          <p:cNvSpPr txBox="1"/>
          <p:nvPr/>
        </p:nvSpPr>
        <p:spPr>
          <a:xfrm>
            <a:off x="217675" y="2996952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 / Alta Pieza: Formulario de alta de la pieza/objeto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ABD49C1-A39A-2CAC-66DF-9D390087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38" y="3472449"/>
            <a:ext cx="5742630" cy="282856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308A503-CAEA-D7F3-45D3-1FFAE22B2CDF}"/>
              </a:ext>
            </a:extLst>
          </p:cNvPr>
          <p:cNvSpPr/>
          <p:nvPr/>
        </p:nvSpPr>
        <p:spPr>
          <a:xfrm>
            <a:off x="6228184" y="3706062"/>
            <a:ext cx="2808312" cy="1863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Una vez se ha cumplimentado, se pulsará en el botón “Dar de alta” y se generará una nueva pieza, asociada a la caja, con su Código de Barras.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podrán anexar imágenes en el alta de la pieza.  En la ficha asociada a la pieza se mostrará la primera imagen adjuntada en la pieza/objeto.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7E41DA7-D405-5637-773C-C75F12D0F12F}"/>
              </a:ext>
            </a:extLst>
          </p:cNvPr>
          <p:cNvSpPr/>
          <p:nvPr/>
        </p:nvSpPr>
        <p:spPr>
          <a:xfrm>
            <a:off x="6306194" y="3789040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228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Ciclo de Alta/Archivado(III)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ACD25E-94B5-03B9-115C-87EB5C05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0" y="1196752"/>
            <a:ext cx="5174755" cy="18144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AF561E-4BE3-6F66-7C01-60250688AF27}"/>
              </a:ext>
            </a:extLst>
          </p:cNvPr>
          <p:cNvSpPr txBox="1"/>
          <p:nvPr/>
        </p:nvSpPr>
        <p:spPr>
          <a:xfrm>
            <a:off x="292328" y="86896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 / Alta Pieza: Cerrar Caja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79B234-7E66-2CD3-588C-1A0018B08FEA}"/>
              </a:ext>
            </a:extLst>
          </p:cNvPr>
          <p:cNvSpPr txBox="1"/>
          <p:nvPr/>
        </p:nvSpPr>
        <p:spPr>
          <a:xfrm>
            <a:off x="292328" y="3290500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 / Envío de Cajas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DAB9900-A521-8B11-ACDF-1579D11EE2E0}"/>
              </a:ext>
            </a:extLst>
          </p:cNvPr>
          <p:cNvGrpSpPr/>
          <p:nvPr/>
        </p:nvGrpSpPr>
        <p:grpSpPr>
          <a:xfrm>
            <a:off x="5742998" y="3861048"/>
            <a:ext cx="3293498" cy="1713384"/>
            <a:chOff x="5913477" y="1567869"/>
            <a:chExt cx="3293498" cy="171338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09E24DD-4889-9F47-13F7-7343ED7F872F}"/>
                </a:ext>
              </a:extLst>
            </p:cNvPr>
            <p:cNvSpPr/>
            <p:nvPr/>
          </p:nvSpPr>
          <p:spPr>
            <a:xfrm>
              <a:off x="5913477" y="1567869"/>
              <a:ext cx="3293498" cy="171338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000" dirty="0">
                  <a:solidFill>
                    <a:srgbClr val="000000"/>
                  </a:solidFill>
                </a:rPr>
                <a:t>Después de cerrar la caja es necesario enviarla al archivo de Custodia Externa para finalizar el proceso de archivado.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Se selecciona la caja/s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Pulsar en “Enviar Cajas”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Caja es enviada a CE y queda depositada.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Envío de correo a la empresa de CE con las piezas/objetos.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78E368D-0D9B-62C6-14FB-AABB34DF418A}"/>
                </a:ext>
              </a:extLst>
            </p:cNvPr>
            <p:cNvSpPr/>
            <p:nvPr/>
          </p:nvSpPr>
          <p:spPr>
            <a:xfrm>
              <a:off x="5996362" y="1599282"/>
              <a:ext cx="165771" cy="163626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6</a:t>
              </a: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7BB7638-CCD3-88F0-0866-1DCCB9CC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2" y="3621220"/>
            <a:ext cx="5174755" cy="1748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2653F37-AE13-04FC-4473-FD8B44361363}"/>
              </a:ext>
            </a:extLst>
          </p:cNvPr>
          <p:cNvSpPr/>
          <p:nvPr/>
        </p:nvSpPr>
        <p:spPr>
          <a:xfrm>
            <a:off x="5771901" y="1145962"/>
            <a:ext cx="3293498" cy="24752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 La pieza generada anteriormente se presentará en un listado con las piezas/objetos registrados para dicha caja y permitirá realizar diferentes acciones sobre las mismas.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Editar la pieza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Generar ficha </a:t>
            </a:r>
            <a:r>
              <a:rPr lang="es-ES" sz="1000" dirty="0" err="1">
                <a:solidFill>
                  <a:srgbClr val="000000"/>
                </a:solidFill>
              </a:rPr>
              <a:t>pdf</a:t>
            </a:r>
            <a:endParaRPr lang="es-ES" sz="1000" dirty="0">
              <a:solidFill>
                <a:srgbClr val="000000"/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Imprimir su código de barras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Eliminar la pieza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Mediante el botón de “Incorporar Piezas/Objetos”, se podrán adjuntar las piezas/objetos procedentes de la migración.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Mediante el botón “Cerrar caja” se podrá cerrar la caja con sus piezas asociadas.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4D0EC1E-AA42-0357-D39B-CA6A562CF33A}"/>
              </a:ext>
            </a:extLst>
          </p:cNvPr>
          <p:cNvSpPr/>
          <p:nvPr/>
        </p:nvSpPr>
        <p:spPr>
          <a:xfrm>
            <a:off x="5854786" y="1201755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5050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texto">
            <a:extLst>
              <a:ext uri="{FF2B5EF4-FFF2-40B4-BE49-F238E27FC236}">
                <a16:creationId xmlns:a16="http://schemas.microsoft.com/office/drawing/2014/main" id="{C9F6FE61-BC91-E9EF-D80C-25BF9B60FD58}"/>
              </a:ext>
            </a:extLst>
          </p:cNvPr>
          <p:cNvSpPr txBox="1">
            <a:spLocks/>
          </p:cNvSpPr>
          <p:nvPr/>
        </p:nvSpPr>
        <p:spPr>
          <a:xfrm>
            <a:off x="467544" y="840104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BEC4005-F17A-F36D-A704-DFDCF635C778}"/>
              </a:ext>
            </a:extLst>
          </p:cNvPr>
          <p:cNvGrpSpPr/>
          <p:nvPr/>
        </p:nvGrpSpPr>
        <p:grpSpPr>
          <a:xfrm>
            <a:off x="179512" y="1916832"/>
            <a:ext cx="8833837" cy="3620806"/>
            <a:chOff x="1004270" y="2112449"/>
            <a:chExt cx="8833837" cy="3620806"/>
          </a:xfrm>
        </p:grpSpPr>
        <p:sp>
          <p:nvSpPr>
            <p:cNvPr id="22" name="17 CuadroTexto">
              <a:extLst>
                <a:ext uri="{FF2B5EF4-FFF2-40B4-BE49-F238E27FC236}">
                  <a16:creationId xmlns:a16="http://schemas.microsoft.com/office/drawing/2014/main" id="{121B4C34-559D-1AE4-FC12-CC57F5E876E3}"/>
                </a:ext>
              </a:extLst>
            </p:cNvPr>
            <p:cNvSpPr txBox="1"/>
            <p:nvPr/>
          </p:nvSpPr>
          <p:spPr>
            <a:xfrm>
              <a:off x="1004270" y="4152472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23" name="16 CuadroTexto">
              <a:extLst>
                <a:ext uri="{FF2B5EF4-FFF2-40B4-BE49-F238E27FC236}">
                  <a16:creationId xmlns:a16="http://schemas.microsoft.com/office/drawing/2014/main" id="{9665E173-45AF-3732-4BC1-233A7FD349E5}"/>
                </a:ext>
              </a:extLst>
            </p:cNvPr>
            <p:cNvSpPr txBox="1"/>
            <p:nvPr/>
          </p:nvSpPr>
          <p:spPr>
            <a:xfrm>
              <a:off x="1004784" y="4700185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7C4E137-6B83-3B3C-50F9-6A6319BAAC2F}"/>
                </a:ext>
              </a:extLst>
            </p:cNvPr>
            <p:cNvGrpSpPr/>
            <p:nvPr/>
          </p:nvGrpSpPr>
          <p:grpSpPr>
            <a:xfrm>
              <a:off x="1017934" y="2112449"/>
              <a:ext cx="8820173" cy="3620806"/>
              <a:chOff x="1017934" y="2112449"/>
              <a:chExt cx="8820173" cy="3620806"/>
            </a:xfrm>
          </p:grpSpPr>
          <p:sp>
            <p:nvSpPr>
              <p:cNvPr id="25" name="5 Marcador de texto">
                <a:extLst>
                  <a:ext uri="{FF2B5EF4-FFF2-40B4-BE49-F238E27FC236}">
                    <a16:creationId xmlns:a16="http://schemas.microsoft.com/office/drawing/2014/main" id="{A9572558-9B84-02F9-613F-439E676A14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2103" y="2136242"/>
                <a:ext cx="7236004" cy="359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ES"/>
                </a:defPPr>
                <a:lvl1pPr marL="266700" indent="-266700">
                  <a:spcBef>
                    <a:spcPct val="20000"/>
                  </a:spcBef>
                  <a:buFont typeface="Wingdings" pitchFamily="2" charset="2"/>
                  <a:buChar char="§"/>
                  <a:defRPr sz="2800" b="1">
                    <a:solidFill>
                      <a:schemeClr val="accent1"/>
                    </a:solidFill>
                  </a:defRPr>
                </a:lvl1pPr>
                <a:lvl2pPr marL="0" marR="0" lvl="1" indent="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 sz="3200" b="0">
                    <a:solidFill>
                      <a:schemeClr val="accent1"/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4pPr>
                <a:lvl5pPr marL="2057400" indent="-228600">
                  <a:spcBef>
                    <a:spcPct val="20000"/>
                  </a:spcBef>
                  <a:buFont typeface="Courier New" pitchFamily="49" charset="0"/>
                  <a:buChar char="o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Visión General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Alta/Archivado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Préstamo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Devolución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Cambio de Órgano/Procedimiento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Baja de Piezas / Registro de Otros Piezas/Otros Efectos</a:t>
                </a:r>
              </a:p>
            </p:txBody>
          </p:sp>
          <p:cxnSp>
            <p:nvCxnSpPr>
              <p:cNvPr id="26" name="15 Conector recto">
                <a:extLst>
                  <a:ext uri="{FF2B5EF4-FFF2-40B4-BE49-F238E27FC236}">
                    <a16:creationId xmlns:a16="http://schemas.microsoft.com/office/drawing/2014/main" id="{77A51527-91BE-4BEF-A203-DA2E48A0E7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195" y="2112449"/>
                <a:ext cx="0" cy="29523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16 CuadroTexto">
                <a:extLst>
                  <a:ext uri="{FF2B5EF4-FFF2-40B4-BE49-F238E27FC236}">
                    <a16:creationId xmlns:a16="http://schemas.microsoft.com/office/drawing/2014/main" id="{1A1CCE90-4C5C-1E88-9B7B-8C1D573CA510}"/>
                  </a:ext>
                </a:extLst>
              </p:cNvPr>
              <p:cNvSpPr txBox="1"/>
              <p:nvPr/>
            </p:nvSpPr>
            <p:spPr>
              <a:xfrm>
                <a:off x="1017934" y="2131825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28" name="17 CuadroTexto">
                <a:extLst>
                  <a:ext uri="{FF2B5EF4-FFF2-40B4-BE49-F238E27FC236}">
                    <a16:creationId xmlns:a16="http://schemas.microsoft.com/office/drawing/2014/main" id="{42B13609-260C-7EE4-F2C7-EDC128D124E4}"/>
                  </a:ext>
                </a:extLst>
              </p:cNvPr>
              <p:cNvSpPr txBox="1"/>
              <p:nvPr/>
            </p:nvSpPr>
            <p:spPr>
              <a:xfrm>
                <a:off x="1017934" y="263135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29" name="3 Conector recto">
                <a:extLst>
                  <a:ext uri="{FF2B5EF4-FFF2-40B4-BE49-F238E27FC236}">
                    <a16:creationId xmlns:a16="http://schemas.microsoft.com/office/drawing/2014/main" id="{C94A8C70-6C75-04FC-156A-B649093268E7}"/>
                  </a:ext>
                </a:extLst>
              </p:cNvPr>
              <p:cNvCxnSpPr/>
              <p:nvPr/>
            </p:nvCxnSpPr>
            <p:spPr>
              <a:xfrm>
                <a:off x="2434941" y="237404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9 Conector recto">
                <a:extLst>
                  <a:ext uri="{FF2B5EF4-FFF2-40B4-BE49-F238E27FC236}">
                    <a16:creationId xmlns:a16="http://schemas.microsoft.com/office/drawing/2014/main" id="{44899802-B9C4-0627-27AB-01B15A8B1D5E}"/>
                  </a:ext>
                </a:extLst>
              </p:cNvPr>
              <p:cNvCxnSpPr/>
              <p:nvPr/>
            </p:nvCxnSpPr>
            <p:spPr>
              <a:xfrm>
                <a:off x="2434941" y="2885357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17 CuadroTexto">
                <a:extLst>
                  <a:ext uri="{FF2B5EF4-FFF2-40B4-BE49-F238E27FC236}">
                    <a16:creationId xmlns:a16="http://schemas.microsoft.com/office/drawing/2014/main" id="{29C2B31F-C43D-7336-5A71-156872B96769}"/>
                  </a:ext>
                </a:extLst>
              </p:cNvPr>
              <p:cNvSpPr txBox="1"/>
              <p:nvPr/>
            </p:nvSpPr>
            <p:spPr>
              <a:xfrm>
                <a:off x="1017934" y="3130883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32" name="17 CuadroTexto">
                <a:extLst>
                  <a:ext uri="{FF2B5EF4-FFF2-40B4-BE49-F238E27FC236}">
                    <a16:creationId xmlns:a16="http://schemas.microsoft.com/office/drawing/2014/main" id="{E784752C-F353-E457-CD13-20780F9E971E}"/>
                  </a:ext>
                </a:extLst>
              </p:cNvPr>
              <p:cNvSpPr txBox="1"/>
              <p:nvPr/>
            </p:nvSpPr>
            <p:spPr>
              <a:xfrm>
                <a:off x="1017934" y="364637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cxnSp>
            <p:nvCxnSpPr>
              <p:cNvPr id="33" name="19 Conector recto">
                <a:extLst>
                  <a:ext uri="{FF2B5EF4-FFF2-40B4-BE49-F238E27FC236}">
                    <a16:creationId xmlns:a16="http://schemas.microsoft.com/office/drawing/2014/main" id="{78E55AA3-CF36-0E57-C1E5-19C476A434A7}"/>
                  </a:ext>
                </a:extLst>
              </p:cNvPr>
              <p:cNvCxnSpPr/>
              <p:nvPr/>
            </p:nvCxnSpPr>
            <p:spPr>
              <a:xfrm>
                <a:off x="2434941" y="3396670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19 Conector recto">
                <a:extLst>
                  <a:ext uri="{FF2B5EF4-FFF2-40B4-BE49-F238E27FC236}">
                    <a16:creationId xmlns:a16="http://schemas.microsoft.com/office/drawing/2014/main" id="{AD71D8B6-A892-8C1E-73C1-C8764129E53D}"/>
                  </a:ext>
                </a:extLst>
              </p:cNvPr>
              <p:cNvCxnSpPr/>
              <p:nvPr/>
            </p:nvCxnSpPr>
            <p:spPr>
              <a:xfrm>
                <a:off x="2434941" y="390798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19 Conector recto">
                <a:extLst>
                  <a:ext uri="{FF2B5EF4-FFF2-40B4-BE49-F238E27FC236}">
                    <a16:creationId xmlns:a16="http://schemas.microsoft.com/office/drawing/2014/main" id="{F94342BA-E105-2EFE-A5B1-3DF47F18BC05}"/>
                  </a:ext>
                </a:extLst>
              </p:cNvPr>
              <p:cNvCxnSpPr/>
              <p:nvPr/>
            </p:nvCxnSpPr>
            <p:spPr>
              <a:xfrm>
                <a:off x="2444430" y="444050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19 Conector recto">
                <a:extLst>
                  <a:ext uri="{FF2B5EF4-FFF2-40B4-BE49-F238E27FC236}">
                    <a16:creationId xmlns:a16="http://schemas.microsoft.com/office/drawing/2014/main" id="{231FF035-0398-34B4-8974-C39D183E5629}"/>
                  </a:ext>
                </a:extLst>
              </p:cNvPr>
              <p:cNvCxnSpPr/>
              <p:nvPr/>
            </p:nvCxnSpPr>
            <p:spPr>
              <a:xfrm>
                <a:off x="2444430" y="4969499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202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Ciclo de Préstamo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6B388-9C56-14DC-8A51-B568E7D16760}"/>
              </a:ext>
            </a:extLst>
          </p:cNvPr>
          <p:cNvSpPr txBox="1"/>
          <p:nvPr/>
        </p:nvSpPr>
        <p:spPr>
          <a:xfrm>
            <a:off x="357560" y="1258223"/>
            <a:ext cx="8318896" cy="2508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apartado engloba todo el proceso necesario para gestionar las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peticiones de préstamo 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las piezas de convicción y objetos judiciales, desde su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solicitud inicial 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 el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Órgano competente 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hasta toda la gestión necesaria para que esas piezas/objetos solicitados puedan llegar finalmente al destinatario solicitante.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Desde todas las gestiones internas, hasta las diferentes comunicaciones y envíos de información entre todos los interesados.</a:t>
            </a:r>
          </a:p>
        </p:txBody>
      </p:sp>
    </p:spTree>
    <p:extLst>
      <p:ext uri="{BB962C8B-B14F-4D97-AF65-F5344CB8AC3E}">
        <p14:creationId xmlns:p14="http://schemas.microsoft.com/office/powerpoint/2010/main" val="403192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Ciclo de Préstamo (I)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D02A7F-ABB0-4E45-9EBF-A58CE73F8E9A}"/>
              </a:ext>
            </a:extLst>
          </p:cNvPr>
          <p:cNvSpPr txBox="1"/>
          <p:nvPr/>
        </p:nvSpPr>
        <p:spPr>
          <a:xfrm>
            <a:off x="272480" y="836712"/>
            <a:ext cx="339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SOLICITUD DE PRÉSTAMO Y DEVOLUCIÓN: Solicitar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D9954A4-5451-440E-BBEA-CE956EF9D2A4}"/>
              </a:ext>
            </a:extLst>
          </p:cNvPr>
          <p:cNvGrpSpPr/>
          <p:nvPr/>
        </p:nvGrpSpPr>
        <p:grpSpPr>
          <a:xfrm>
            <a:off x="2376026" y="4542847"/>
            <a:ext cx="3300017" cy="1446191"/>
            <a:chOff x="5408715" y="3510898"/>
            <a:chExt cx="3300017" cy="113914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BAD2884-9B6B-45CC-AD31-F11731DC3820}"/>
                </a:ext>
              </a:extLst>
            </p:cNvPr>
            <p:cNvSpPr/>
            <p:nvPr/>
          </p:nvSpPr>
          <p:spPr>
            <a:xfrm>
              <a:off x="5436096" y="3541143"/>
              <a:ext cx="3272636" cy="110889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Desde esta opción el órgano judicial solicita la gestión de un préstamo de las piezas/objetos que se encuentren archivadas pertenecientes a su Órgano.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Deberá marcar entre las piezas archivadas las que quiera solicitar y pulsar en “Solicitar”.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El estado cambiará a “Solicitud de préstamo” y le llegará el código de solicitud al personal del Archivo.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E46C145-B0BB-462C-98C2-C5B2F3F997EE}"/>
                </a:ext>
              </a:extLst>
            </p:cNvPr>
            <p:cNvSpPr/>
            <p:nvPr/>
          </p:nvSpPr>
          <p:spPr>
            <a:xfrm>
              <a:off x="5408715" y="3510898"/>
              <a:ext cx="179750" cy="143593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>
                  <a:latin typeface="Arial Narrow" panose="020B0606020202030204" pitchFamily="34" charset="0"/>
                </a:rPr>
                <a:t>1</a:t>
              </a: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C8410A1-5F23-4522-B2BD-C20E9E85DE7E}"/>
              </a:ext>
            </a:extLst>
          </p:cNvPr>
          <p:cNvCxnSpPr>
            <a:cxnSpLocks/>
          </p:cNvCxnSpPr>
          <p:nvPr/>
        </p:nvCxnSpPr>
        <p:spPr>
          <a:xfrm flipH="1">
            <a:off x="5128713" y="4011277"/>
            <a:ext cx="450918" cy="383808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301F31A5-1CC0-DEF2-64DC-4144AD88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1" y="1267598"/>
            <a:ext cx="7524328" cy="32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2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Ciclo de Préstamo (II)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D02A7F-ABB0-4E45-9EBF-A58CE73F8E9A}"/>
              </a:ext>
            </a:extLst>
          </p:cNvPr>
          <p:cNvSpPr txBox="1"/>
          <p:nvPr/>
        </p:nvSpPr>
        <p:spPr>
          <a:xfrm>
            <a:off x="272480" y="836712"/>
            <a:ext cx="2508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SALIDAS/ SALIDAS: Enviar Peticiones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D9954A4-5451-440E-BBEA-CE956EF9D2A4}"/>
              </a:ext>
            </a:extLst>
          </p:cNvPr>
          <p:cNvGrpSpPr/>
          <p:nvPr/>
        </p:nvGrpSpPr>
        <p:grpSpPr>
          <a:xfrm>
            <a:off x="5580112" y="1122100"/>
            <a:ext cx="3300017" cy="1515642"/>
            <a:chOff x="5408715" y="3541143"/>
            <a:chExt cx="3300017" cy="134758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BAD2884-9B6B-45CC-AD31-F11731DC3820}"/>
                </a:ext>
              </a:extLst>
            </p:cNvPr>
            <p:cNvSpPr/>
            <p:nvPr/>
          </p:nvSpPr>
          <p:spPr>
            <a:xfrm>
              <a:off x="5436096" y="3541143"/>
              <a:ext cx="3272636" cy="13475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1000" dirty="0">
                <a:solidFill>
                  <a:srgbClr val="000000"/>
                </a:solidFill>
              </a:endParaRPr>
            </a:p>
            <a:p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El personal del Archivo desde la aplicación verificará los datos que se presentan de las solicitudes con el id petición asociado.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Se seleccionan las solicitudes que interesen y se pulsa en “Enviar Peticiones”.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Se podrían “Rechazar”, por lo que los documentos quedarían liberados y se podrían volver a solicitar en préstamo.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E46C145-B0BB-462C-98C2-C5B2F3F997EE}"/>
                </a:ext>
              </a:extLst>
            </p:cNvPr>
            <p:cNvSpPr/>
            <p:nvPr/>
          </p:nvSpPr>
          <p:spPr>
            <a:xfrm>
              <a:off x="5408715" y="3571938"/>
              <a:ext cx="165771" cy="163626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/>
                <a:t>2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07D5292-1CD2-4078-AA23-5B44115D7C05}"/>
              </a:ext>
            </a:extLst>
          </p:cNvPr>
          <p:cNvGrpSpPr/>
          <p:nvPr/>
        </p:nvGrpSpPr>
        <p:grpSpPr>
          <a:xfrm>
            <a:off x="5652120" y="3012392"/>
            <a:ext cx="3293498" cy="1064680"/>
            <a:chOff x="5879106" y="3592908"/>
            <a:chExt cx="3293498" cy="106468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9775D15-04D7-4C42-BEB6-F8FA57A4CC06}"/>
                </a:ext>
              </a:extLst>
            </p:cNvPr>
            <p:cNvSpPr/>
            <p:nvPr/>
          </p:nvSpPr>
          <p:spPr>
            <a:xfrm>
              <a:off x="5879106" y="3697716"/>
              <a:ext cx="3293498" cy="95987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Se pulsa en “Enviar Solicitudes”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Correo automático con fichero de solicitudes a la empresa de Custodia Externa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Cambio de estados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Solicitudes ya no se muestran en el listado de salidas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3BEE27-1885-47B8-B763-267B41A2E97C}"/>
                </a:ext>
              </a:extLst>
            </p:cNvPr>
            <p:cNvSpPr/>
            <p:nvPr/>
          </p:nvSpPr>
          <p:spPr>
            <a:xfrm>
              <a:off x="5973736" y="3592908"/>
              <a:ext cx="165771" cy="163626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3</a:t>
              </a:r>
            </a:p>
          </p:txBody>
        </p:sp>
      </p:grp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C8410A1-5F23-4522-B2BD-C20E9E85DE7E}"/>
              </a:ext>
            </a:extLst>
          </p:cNvPr>
          <p:cNvCxnSpPr>
            <a:cxnSpLocks/>
          </p:cNvCxnSpPr>
          <p:nvPr/>
        </p:nvCxnSpPr>
        <p:spPr>
          <a:xfrm flipH="1">
            <a:off x="5508625" y="4220259"/>
            <a:ext cx="287550" cy="111629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BA95450-DCB8-44D0-9F7A-7677FEB66B7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060826" y="1879921"/>
            <a:ext cx="546667" cy="93624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893CC93-5318-3833-51F4-F5153BE6503B}"/>
              </a:ext>
            </a:extLst>
          </p:cNvPr>
          <p:cNvSpPr txBox="1"/>
          <p:nvPr/>
        </p:nvSpPr>
        <p:spPr>
          <a:xfrm>
            <a:off x="306700" y="2927200"/>
            <a:ext cx="3771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SALIDAS/ SALIDAS: Enviar Solicitudes a Custodia Externa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34038B-B210-9D52-D313-85652FBA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4" y="1067545"/>
            <a:ext cx="5076825" cy="18463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067DC34-C846-B85B-5705-231A1F67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199720"/>
            <a:ext cx="5067259" cy="17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6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3">
            <a:extLst>
              <a:ext uri="{FF2B5EF4-FFF2-40B4-BE49-F238E27FC236}">
                <a16:creationId xmlns:a16="http://schemas.microsoft.com/office/drawing/2014/main" id="{C810F4FD-37C6-4267-845C-BA415D14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Ciclo de Préstamo (III)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113EE6-F222-94EA-6A17-23D101DC558C}"/>
              </a:ext>
            </a:extLst>
          </p:cNvPr>
          <p:cNvSpPr txBox="1"/>
          <p:nvPr/>
        </p:nvSpPr>
        <p:spPr>
          <a:xfrm>
            <a:off x="251520" y="868964"/>
            <a:ext cx="2511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SALIDAS / VALIDAR PIEZAS/OBJETOS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DD3F6F2-E242-B10B-9CC6-BCAB5088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81411"/>
            <a:ext cx="5184775" cy="828221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25BD147-6B2C-3496-5874-648C2477421A}"/>
              </a:ext>
            </a:extLst>
          </p:cNvPr>
          <p:cNvSpPr/>
          <p:nvPr/>
        </p:nvSpPr>
        <p:spPr>
          <a:xfrm>
            <a:off x="5554672" y="1337340"/>
            <a:ext cx="3370084" cy="12018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La empresa de Custodia Externa suministra dos ficheros Excel para cotejar las piezas/objetos solicitados con los que realmente se entregan y el sistema lo validará. Si la validación es correcta: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Finalización del préstamo “Prestado”.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BDD4C60-CC8A-5E13-2AD5-3EE9D3FCBFA9}"/>
              </a:ext>
            </a:extLst>
          </p:cNvPr>
          <p:cNvSpPr/>
          <p:nvPr/>
        </p:nvSpPr>
        <p:spPr>
          <a:xfrm>
            <a:off x="5580112" y="1337340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555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texto">
            <a:extLst>
              <a:ext uri="{FF2B5EF4-FFF2-40B4-BE49-F238E27FC236}">
                <a16:creationId xmlns:a16="http://schemas.microsoft.com/office/drawing/2014/main" id="{C9F6FE61-BC91-E9EF-D80C-25BF9B60FD58}"/>
              </a:ext>
            </a:extLst>
          </p:cNvPr>
          <p:cNvSpPr txBox="1">
            <a:spLocks/>
          </p:cNvSpPr>
          <p:nvPr/>
        </p:nvSpPr>
        <p:spPr>
          <a:xfrm>
            <a:off x="467544" y="840104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3297395-A1FE-5E49-5633-B29EA81214AB}"/>
              </a:ext>
            </a:extLst>
          </p:cNvPr>
          <p:cNvGrpSpPr/>
          <p:nvPr/>
        </p:nvGrpSpPr>
        <p:grpSpPr>
          <a:xfrm>
            <a:off x="179512" y="1916832"/>
            <a:ext cx="8833837" cy="3620806"/>
            <a:chOff x="1004270" y="2112449"/>
            <a:chExt cx="8833837" cy="3620806"/>
          </a:xfrm>
        </p:grpSpPr>
        <p:sp>
          <p:nvSpPr>
            <p:cNvPr id="22" name="17 CuadroTexto">
              <a:extLst>
                <a:ext uri="{FF2B5EF4-FFF2-40B4-BE49-F238E27FC236}">
                  <a16:creationId xmlns:a16="http://schemas.microsoft.com/office/drawing/2014/main" id="{EEFDC93E-90ED-2B0C-083B-F266578A6234}"/>
                </a:ext>
              </a:extLst>
            </p:cNvPr>
            <p:cNvSpPr txBox="1"/>
            <p:nvPr/>
          </p:nvSpPr>
          <p:spPr>
            <a:xfrm>
              <a:off x="1004270" y="4152472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23" name="16 CuadroTexto">
              <a:extLst>
                <a:ext uri="{FF2B5EF4-FFF2-40B4-BE49-F238E27FC236}">
                  <a16:creationId xmlns:a16="http://schemas.microsoft.com/office/drawing/2014/main" id="{04FAF205-FD4F-062F-1DC4-D5B4D72F712D}"/>
                </a:ext>
              </a:extLst>
            </p:cNvPr>
            <p:cNvSpPr txBox="1"/>
            <p:nvPr/>
          </p:nvSpPr>
          <p:spPr>
            <a:xfrm>
              <a:off x="1004784" y="4700185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CFDDF615-E73B-623E-7720-0081270937BD}"/>
                </a:ext>
              </a:extLst>
            </p:cNvPr>
            <p:cNvGrpSpPr/>
            <p:nvPr/>
          </p:nvGrpSpPr>
          <p:grpSpPr>
            <a:xfrm>
              <a:off x="1017934" y="2112449"/>
              <a:ext cx="8820173" cy="3620806"/>
              <a:chOff x="1017934" y="2112449"/>
              <a:chExt cx="8820173" cy="3620806"/>
            </a:xfrm>
          </p:grpSpPr>
          <p:sp>
            <p:nvSpPr>
              <p:cNvPr id="25" name="5 Marcador de texto">
                <a:extLst>
                  <a:ext uri="{FF2B5EF4-FFF2-40B4-BE49-F238E27FC236}">
                    <a16:creationId xmlns:a16="http://schemas.microsoft.com/office/drawing/2014/main" id="{75A3887F-F9F1-8529-7285-F9CBECC6A8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2103" y="2136242"/>
                <a:ext cx="7236004" cy="359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ES"/>
                </a:defPPr>
                <a:lvl1pPr marL="266700" indent="-266700">
                  <a:spcBef>
                    <a:spcPct val="20000"/>
                  </a:spcBef>
                  <a:buFont typeface="Wingdings" pitchFamily="2" charset="2"/>
                  <a:buChar char="§"/>
                  <a:defRPr sz="2800" b="1">
                    <a:solidFill>
                      <a:schemeClr val="accent1"/>
                    </a:solidFill>
                  </a:defRPr>
                </a:lvl1pPr>
                <a:lvl2pPr marL="0" marR="0" lvl="1" indent="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 sz="3200" b="0">
                    <a:solidFill>
                      <a:schemeClr val="accent1"/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4pPr>
                <a:lvl5pPr marL="2057400" indent="-228600">
                  <a:spcBef>
                    <a:spcPct val="20000"/>
                  </a:spcBef>
                  <a:buFont typeface="Courier New" pitchFamily="49" charset="0"/>
                  <a:buChar char="o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Visión General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Alta/Archivado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Préstamo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Devolución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Cambio de Órgano/Procedimiento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Baja de Piezas / Registro de Otros Piezas/Otros Efectos</a:t>
                </a:r>
              </a:p>
            </p:txBody>
          </p:sp>
          <p:cxnSp>
            <p:nvCxnSpPr>
              <p:cNvPr id="26" name="15 Conector recto">
                <a:extLst>
                  <a:ext uri="{FF2B5EF4-FFF2-40B4-BE49-F238E27FC236}">
                    <a16:creationId xmlns:a16="http://schemas.microsoft.com/office/drawing/2014/main" id="{E740602E-EFAC-369F-CD53-B9A6F3232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195" y="2112449"/>
                <a:ext cx="0" cy="29523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16 CuadroTexto">
                <a:extLst>
                  <a:ext uri="{FF2B5EF4-FFF2-40B4-BE49-F238E27FC236}">
                    <a16:creationId xmlns:a16="http://schemas.microsoft.com/office/drawing/2014/main" id="{3AFCA73C-5D66-D1AA-277E-655254767CE7}"/>
                  </a:ext>
                </a:extLst>
              </p:cNvPr>
              <p:cNvSpPr txBox="1"/>
              <p:nvPr/>
            </p:nvSpPr>
            <p:spPr>
              <a:xfrm>
                <a:off x="1017934" y="2131825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28" name="17 CuadroTexto">
                <a:extLst>
                  <a:ext uri="{FF2B5EF4-FFF2-40B4-BE49-F238E27FC236}">
                    <a16:creationId xmlns:a16="http://schemas.microsoft.com/office/drawing/2014/main" id="{50A8F645-B30B-CF54-9625-6774360F1598}"/>
                  </a:ext>
                </a:extLst>
              </p:cNvPr>
              <p:cNvSpPr txBox="1"/>
              <p:nvPr/>
            </p:nvSpPr>
            <p:spPr>
              <a:xfrm>
                <a:off x="1017934" y="263135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29" name="3 Conector recto">
                <a:extLst>
                  <a:ext uri="{FF2B5EF4-FFF2-40B4-BE49-F238E27FC236}">
                    <a16:creationId xmlns:a16="http://schemas.microsoft.com/office/drawing/2014/main" id="{2291B671-047A-4273-1ABC-3F47D3D1E1FD}"/>
                  </a:ext>
                </a:extLst>
              </p:cNvPr>
              <p:cNvCxnSpPr/>
              <p:nvPr/>
            </p:nvCxnSpPr>
            <p:spPr>
              <a:xfrm>
                <a:off x="2434941" y="237404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9 Conector recto">
                <a:extLst>
                  <a:ext uri="{FF2B5EF4-FFF2-40B4-BE49-F238E27FC236}">
                    <a16:creationId xmlns:a16="http://schemas.microsoft.com/office/drawing/2014/main" id="{5AEC6EBA-A071-90DB-C349-6A5AEACE99F1}"/>
                  </a:ext>
                </a:extLst>
              </p:cNvPr>
              <p:cNvCxnSpPr/>
              <p:nvPr/>
            </p:nvCxnSpPr>
            <p:spPr>
              <a:xfrm>
                <a:off x="2434941" y="2885357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17 CuadroTexto">
                <a:extLst>
                  <a:ext uri="{FF2B5EF4-FFF2-40B4-BE49-F238E27FC236}">
                    <a16:creationId xmlns:a16="http://schemas.microsoft.com/office/drawing/2014/main" id="{3DDD16DD-35C7-ADD3-899A-FE7E4A569234}"/>
                  </a:ext>
                </a:extLst>
              </p:cNvPr>
              <p:cNvSpPr txBox="1"/>
              <p:nvPr/>
            </p:nvSpPr>
            <p:spPr>
              <a:xfrm>
                <a:off x="1017934" y="3130883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32" name="17 CuadroTexto">
                <a:extLst>
                  <a:ext uri="{FF2B5EF4-FFF2-40B4-BE49-F238E27FC236}">
                    <a16:creationId xmlns:a16="http://schemas.microsoft.com/office/drawing/2014/main" id="{37A46178-01B7-E29F-1F23-62207D244404}"/>
                  </a:ext>
                </a:extLst>
              </p:cNvPr>
              <p:cNvSpPr txBox="1"/>
              <p:nvPr/>
            </p:nvSpPr>
            <p:spPr>
              <a:xfrm>
                <a:off x="1017934" y="364637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cxnSp>
            <p:nvCxnSpPr>
              <p:cNvPr id="33" name="19 Conector recto">
                <a:extLst>
                  <a:ext uri="{FF2B5EF4-FFF2-40B4-BE49-F238E27FC236}">
                    <a16:creationId xmlns:a16="http://schemas.microsoft.com/office/drawing/2014/main" id="{05567E01-E3BC-BB42-C2AD-5CE272323205}"/>
                  </a:ext>
                </a:extLst>
              </p:cNvPr>
              <p:cNvCxnSpPr/>
              <p:nvPr/>
            </p:nvCxnSpPr>
            <p:spPr>
              <a:xfrm>
                <a:off x="2434941" y="3396670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19 Conector recto">
                <a:extLst>
                  <a:ext uri="{FF2B5EF4-FFF2-40B4-BE49-F238E27FC236}">
                    <a16:creationId xmlns:a16="http://schemas.microsoft.com/office/drawing/2014/main" id="{10398B71-5387-0AD1-E8FF-694F36FF7637}"/>
                  </a:ext>
                </a:extLst>
              </p:cNvPr>
              <p:cNvCxnSpPr/>
              <p:nvPr/>
            </p:nvCxnSpPr>
            <p:spPr>
              <a:xfrm>
                <a:off x="2434941" y="390798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19 Conector recto">
                <a:extLst>
                  <a:ext uri="{FF2B5EF4-FFF2-40B4-BE49-F238E27FC236}">
                    <a16:creationId xmlns:a16="http://schemas.microsoft.com/office/drawing/2014/main" id="{0E64554A-C520-8CB2-061F-A78EBBE82722}"/>
                  </a:ext>
                </a:extLst>
              </p:cNvPr>
              <p:cNvCxnSpPr/>
              <p:nvPr/>
            </p:nvCxnSpPr>
            <p:spPr>
              <a:xfrm>
                <a:off x="2444430" y="444050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19 Conector recto">
                <a:extLst>
                  <a:ext uri="{FF2B5EF4-FFF2-40B4-BE49-F238E27FC236}">
                    <a16:creationId xmlns:a16="http://schemas.microsoft.com/office/drawing/2014/main" id="{580CD884-F42D-53EB-C3D6-45F15E02C6B0}"/>
                  </a:ext>
                </a:extLst>
              </p:cNvPr>
              <p:cNvCxnSpPr/>
              <p:nvPr/>
            </p:nvCxnSpPr>
            <p:spPr>
              <a:xfrm>
                <a:off x="2444430" y="4969499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0746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Ciclo de Devolución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C3DDB4-219A-C30D-C977-B305C1E14442}"/>
              </a:ext>
            </a:extLst>
          </p:cNvPr>
          <p:cNvSpPr txBox="1"/>
          <p:nvPr/>
        </p:nvSpPr>
        <p:spPr>
          <a:xfrm>
            <a:off x="501576" y="1404743"/>
            <a:ext cx="7670824" cy="335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apartado engloba todo el proceso necesario para gestionar las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devoluciones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piezas/objetos 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 se encuentran en 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posesión del Órgano Judicial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rgano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s-E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udicial 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le presentarán en la aplicación todas las piezas que tenga en posesión, desde donde podrá iniciar la devolución de las mismas.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E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personal del archivo </a:t>
            </a: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se encargará de validar dichas devoluciones enviándolas a la empresa externa para su custodia.</a:t>
            </a: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1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texto">
            <a:extLst>
              <a:ext uri="{FF2B5EF4-FFF2-40B4-BE49-F238E27FC236}">
                <a16:creationId xmlns:a16="http://schemas.microsoft.com/office/drawing/2014/main" id="{C9F6FE61-BC91-E9EF-D80C-25BF9B60FD58}"/>
              </a:ext>
            </a:extLst>
          </p:cNvPr>
          <p:cNvSpPr txBox="1">
            <a:spLocks/>
          </p:cNvSpPr>
          <p:nvPr/>
        </p:nvSpPr>
        <p:spPr>
          <a:xfrm>
            <a:off x="467544" y="840104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F64BBD9-5802-CA61-D5D7-D6CD548DFA8D}"/>
              </a:ext>
            </a:extLst>
          </p:cNvPr>
          <p:cNvGrpSpPr/>
          <p:nvPr/>
        </p:nvGrpSpPr>
        <p:grpSpPr>
          <a:xfrm>
            <a:off x="179512" y="1916832"/>
            <a:ext cx="8833837" cy="3620806"/>
            <a:chOff x="1004270" y="2112449"/>
            <a:chExt cx="8833837" cy="3620806"/>
          </a:xfrm>
        </p:grpSpPr>
        <p:sp>
          <p:nvSpPr>
            <p:cNvPr id="13" name="17 CuadroTexto">
              <a:extLst>
                <a:ext uri="{FF2B5EF4-FFF2-40B4-BE49-F238E27FC236}">
                  <a16:creationId xmlns:a16="http://schemas.microsoft.com/office/drawing/2014/main" id="{8419C29C-00D1-D543-B31A-1CF086BD9E58}"/>
                </a:ext>
              </a:extLst>
            </p:cNvPr>
            <p:cNvSpPr txBox="1"/>
            <p:nvPr/>
          </p:nvSpPr>
          <p:spPr>
            <a:xfrm>
              <a:off x="1004270" y="4152472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15" name="16 CuadroTexto">
              <a:extLst>
                <a:ext uri="{FF2B5EF4-FFF2-40B4-BE49-F238E27FC236}">
                  <a16:creationId xmlns:a16="http://schemas.microsoft.com/office/drawing/2014/main" id="{B1BD2225-B801-D783-53F8-F5AB9802DDA9}"/>
                </a:ext>
              </a:extLst>
            </p:cNvPr>
            <p:cNvSpPr txBox="1"/>
            <p:nvPr/>
          </p:nvSpPr>
          <p:spPr>
            <a:xfrm>
              <a:off x="1004784" y="4700185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6889344-939A-AA1F-CB0A-96320FBEEAD1}"/>
                </a:ext>
              </a:extLst>
            </p:cNvPr>
            <p:cNvGrpSpPr/>
            <p:nvPr/>
          </p:nvGrpSpPr>
          <p:grpSpPr>
            <a:xfrm>
              <a:off x="1017934" y="2112449"/>
              <a:ext cx="8820173" cy="3620806"/>
              <a:chOff x="1017934" y="2112449"/>
              <a:chExt cx="8820173" cy="3620806"/>
            </a:xfrm>
          </p:grpSpPr>
          <p:sp>
            <p:nvSpPr>
              <p:cNvPr id="2" name="5 Marcador de texto">
                <a:extLst>
                  <a:ext uri="{FF2B5EF4-FFF2-40B4-BE49-F238E27FC236}">
                    <a16:creationId xmlns:a16="http://schemas.microsoft.com/office/drawing/2014/main" id="{FB1829FB-8A5A-000A-6E01-5F0224322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2103" y="2136242"/>
                <a:ext cx="7236004" cy="359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ES"/>
                </a:defPPr>
                <a:lvl1pPr marL="266700" indent="-266700">
                  <a:spcBef>
                    <a:spcPct val="20000"/>
                  </a:spcBef>
                  <a:buFont typeface="Wingdings" pitchFamily="2" charset="2"/>
                  <a:buChar char="§"/>
                  <a:defRPr sz="2800" b="1">
                    <a:solidFill>
                      <a:schemeClr val="accent1"/>
                    </a:solidFill>
                  </a:defRPr>
                </a:lvl1pPr>
                <a:lvl2pPr marL="0" marR="0" lvl="1" indent="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 sz="3200" b="0">
                    <a:solidFill>
                      <a:schemeClr val="accent1"/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4pPr>
                <a:lvl5pPr marL="2057400" indent="-228600">
                  <a:spcBef>
                    <a:spcPct val="20000"/>
                  </a:spcBef>
                  <a:buFont typeface="Courier New" pitchFamily="49" charset="0"/>
                  <a:buChar char="o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Visión General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Alta/Archivado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Préstamo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Devolución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Cambio de Órgano/Procedimiento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Baja de Piezas / Registro de Otros Piezas/Otros Efectos</a:t>
                </a:r>
              </a:p>
            </p:txBody>
          </p:sp>
          <p:cxnSp>
            <p:nvCxnSpPr>
              <p:cNvPr id="3" name="15 Conector recto">
                <a:extLst>
                  <a:ext uri="{FF2B5EF4-FFF2-40B4-BE49-F238E27FC236}">
                    <a16:creationId xmlns:a16="http://schemas.microsoft.com/office/drawing/2014/main" id="{2BCD4F9E-1DCB-0210-8B13-89E6A4D4E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195" y="2112449"/>
                <a:ext cx="0" cy="29523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16 CuadroTexto">
                <a:extLst>
                  <a:ext uri="{FF2B5EF4-FFF2-40B4-BE49-F238E27FC236}">
                    <a16:creationId xmlns:a16="http://schemas.microsoft.com/office/drawing/2014/main" id="{E15DF7F8-020A-F9E2-8FF2-DC62EB32CCC0}"/>
                  </a:ext>
                </a:extLst>
              </p:cNvPr>
              <p:cNvSpPr txBox="1"/>
              <p:nvPr/>
            </p:nvSpPr>
            <p:spPr>
              <a:xfrm>
                <a:off x="1017934" y="2131825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5" name="17 CuadroTexto">
                <a:extLst>
                  <a:ext uri="{FF2B5EF4-FFF2-40B4-BE49-F238E27FC236}">
                    <a16:creationId xmlns:a16="http://schemas.microsoft.com/office/drawing/2014/main" id="{F6B28BBF-7676-2D9D-447F-1E4117AF44A5}"/>
                  </a:ext>
                </a:extLst>
              </p:cNvPr>
              <p:cNvSpPr txBox="1"/>
              <p:nvPr/>
            </p:nvSpPr>
            <p:spPr>
              <a:xfrm>
                <a:off x="1017934" y="263135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6" name="3 Conector recto">
                <a:extLst>
                  <a:ext uri="{FF2B5EF4-FFF2-40B4-BE49-F238E27FC236}">
                    <a16:creationId xmlns:a16="http://schemas.microsoft.com/office/drawing/2014/main" id="{9DDFDD3B-FA9E-A1CA-F119-4A39AB673793}"/>
                  </a:ext>
                </a:extLst>
              </p:cNvPr>
              <p:cNvCxnSpPr/>
              <p:nvPr/>
            </p:nvCxnSpPr>
            <p:spPr>
              <a:xfrm>
                <a:off x="2434941" y="237404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19 Conector recto">
                <a:extLst>
                  <a:ext uri="{FF2B5EF4-FFF2-40B4-BE49-F238E27FC236}">
                    <a16:creationId xmlns:a16="http://schemas.microsoft.com/office/drawing/2014/main" id="{E8A0BE04-2A6F-D8F9-C636-1F55611A4D41}"/>
                  </a:ext>
                </a:extLst>
              </p:cNvPr>
              <p:cNvCxnSpPr/>
              <p:nvPr/>
            </p:nvCxnSpPr>
            <p:spPr>
              <a:xfrm>
                <a:off x="2434941" y="2885357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17 CuadroTexto">
                <a:extLst>
                  <a:ext uri="{FF2B5EF4-FFF2-40B4-BE49-F238E27FC236}">
                    <a16:creationId xmlns:a16="http://schemas.microsoft.com/office/drawing/2014/main" id="{40BFD6F9-074C-5861-0051-23F99BBB3E48}"/>
                  </a:ext>
                </a:extLst>
              </p:cNvPr>
              <p:cNvSpPr txBox="1"/>
              <p:nvPr/>
            </p:nvSpPr>
            <p:spPr>
              <a:xfrm>
                <a:off x="1017934" y="3130883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10" name="17 CuadroTexto">
                <a:extLst>
                  <a:ext uri="{FF2B5EF4-FFF2-40B4-BE49-F238E27FC236}">
                    <a16:creationId xmlns:a16="http://schemas.microsoft.com/office/drawing/2014/main" id="{D6AD31D2-AF81-ADD7-7CE5-2B312587ECAF}"/>
                  </a:ext>
                </a:extLst>
              </p:cNvPr>
              <p:cNvSpPr txBox="1"/>
              <p:nvPr/>
            </p:nvSpPr>
            <p:spPr>
              <a:xfrm>
                <a:off x="1017934" y="364637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cxnSp>
            <p:nvCxnSpPr>
              <p:cNvPr id="11" name="19 Conector recto">
                <a:extLst>
                  <a:ext uri="{FF2B5EF4-FFF2-40B4-BE49-F238E27FC236}">
                    <a16:creationId xmlns:a16="http://schemas.microsoft.com/office/drawing/2014/main" id="{1AA0129C-6FCC-105E-5A0B-F43E78F3408B}"/>
                  </a:ext>
                </a:extLst>
              </p:cNvPr>
              <p:cNvCxnSpPr/>
              <p:nvPr/>
            </p:nvCxnSpPr>
            <p:spPr>
              <a:xfrm>
                <a:off x="2434941" y="3396670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9 Conector recto">
                <a:extLst>
                  <a:ext uri="{FF2B5EF4-FFF2-40B4-BE49-F238E27FC236}">
                    <a16:creationId xmlns:a16="http://schemas.microsoft.com/office/drawing/2014/main" id="{CBF94F15-1689-DE3B-BE16-A47AF05BFBE4}"/>
                  </a:ext>
                </a:extLst>
              </p:cNvPr>
              <p:cNvCxnSpPr/>
              <p:nvPr/>
            </p:nvCxnSpPr>
            <p:spPr>
              <a:xfrm>
                <a:off x="2434941" y="390798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9 Conector recto">
                <a:extLst>
                  <a:ext uri="{FF2B5EF4-FFF2-40B4-BE49-F238E27FC236}">
                    <a16:creationId xmlns:a16="http://schemas.microsoft.com/office/drawing/2014/main" id="{0FE8F722-D5EB-1B81-B293-96470CF684C7}"/>
                  </a:ext>
                </a:extLst>
              </p:cNvPr>
              <p:cNvCxnSpPr/>
              <p:nvPr/>
            </p:nvCxnSpPr>
            <p:spPr>
              <a:xfrm>
                <a:off x="2444430" y="444050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9 Conector recto">
                <a:extLst>
                  <a:ext uri="{FF2B5EF4-FFF2-40B4-BE49-F238E27FC236}">
                    <a16:creationId xmlns:a16="http://schemas.microsoft.com/office/drawing/2014/main" id="{615D44B3-9BEA-7794-D7EA-30B01F32B903}"/>
                  </a:ext>
                </a:extLst>
              </p:cNvPr>
              <p:cNvCxnSpPr/>
              <p:nvPr/>
            </p:nvCxnSpPr>
            <p:spPr>
              <a:xfrm>
                <a:off x="2444430" y="4969499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605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Ciclo de Devolución (I)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B47714-F6F8-CD55-EAB6-DB7DBD7F314F}"/>
              </a:ext>
            </a:extLst>
          </p:cNvPr>
          <p:cNvSpPr txBox="1"/>
          <p:nvPr/>
        </p:nvSpPr>
        <p:spPr>
          <a:xfrm>
            <a:off x="272480" y="836712"/>
            <a:ext cx="347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SOLICITUD DE PRÉSTAMO Y DEVOLUCIÓN: Devolver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55EDD2-2DEF-639C-3B00-47E4CDB39C4E}"/>
              </a:ext>
            </a:extLst>
          </p:cNvPr>
          <p:cNvSpPr/>
          <p:nvPr/>
        </p:nvSpPr>
        <p:spPr>
          <a:xfrm>
            <a:off x="2531550" y="4797152"/>
            <a:ext cx="3696633" cy="14401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Desde esta opción el órgano judicial solicita la devolución de las piezas/objetos que se encuentren actualmente en su poder.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Deberá marcar entre las piezas prestadas (Estado Prestado) que quiera devolver y pulsar en “Devolver”.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El estado cambiará a “devolución pendiente” y le llegará la solicitud de devolución al personal del Archivo.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69EEC89-E60B-6AF2-A6F1-FFA9EF25D102}"/>
              </a:ext>
            </a:extLst>
          </p:cNvPr>
          <p:cNvCxnSpPr>
            <a:cxnSpLocks/>
          </p:cNvCxnSpPr>
          <p:nvPr/>
        </p:nvCxnSpPr>
        <p:spPr>
          <a:xfrm flipH="1">
            <a:off x="5128713" y="4011277"/>
            <a:ext cx="450918" cy="383808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2D3C3D6D-FB2F-8B95-886E-5099B3A39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4" b="1"/>
          <a:stretch/>
        </p:blipFill>
        <p:spPr>
          <a:xfrm>
            <a:off x="1115615" y="1340768"/>
            <a:ext cx="6363805" cy="348772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8E891CA0-6351-2604-0C79-438F79705DF0}"/>
              </a:ext>
            </a:extLst>
          </p:cNvPr>
          <p:cNvSpPr/>
          <p:nvPr/>
        </p:nvSpPr>
        <p:spPr>
          <a:xfrm>
            <a:off x="2531551" y="4875387"/>
            <a:ext cx="179709" cy="208592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756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Ciclo de Devolución (II)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CB81C03-992E-4EAF-9652-5C4114061FBE}"/>
              </a:ext>
            </a:extLst>
          </p:cNvPr>
          <p:cNvSpPr txBox="1"/>
          <p:nvPr/>
        </p:nvSpPr>
        <p:spPr>
          <a:xfrm>
            <a:off x="272480" y="836712"/>
            <a:ext cx="264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 / VALIDAR DEVOLUCIONES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6ABC4F-35D5-074F-F28C-368D10CBE45A}"/>
              </a:ext>
            </a:extLst>
          </p:cNvPr>
          <p:cNvSpPr/>
          <p:nvPr/>
        </p:nvSpPr>
        <p:spPr>
          <a:xfrm>
            <a:off x="5645796" y="1340768"/>
            <a:ext cx="3293498" cy="1474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presentan todas las solicitudes pendientes de validar al personal de Archivo.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selecciona la pieza/objeto que se quiere devolver a la empresa de Custodia Externa y se pulsa en “Validar y Enviar”: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Correo automático con los datos de la devolución.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Cambio de estados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0000"/>
                </a:solidFill>
              </a:rPr>
              <a:t>La pieza/objeto queda libre para volver a ser solicitada en préstamo por el órgano judicial.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69B91D0-F1F0-5B1C-BD18-3E1106E2881E}"/>
              </a:ext>
            </a:extLst>
          </p:cNvPr>
          <p:cNvSpPr/>
          <p:nvPr/>
        </p:nvSpPr>
        <p:spPr>
          <a:xfrm>
            <a:off x="5645796" y="1183088"/>
            <a:ext cx="165771" cy="157680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422C915-5049-3253-F5C2-78F944CE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4" y="1096030"/>
            <a:ext cx="5172251" cy="14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0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texto">
            <a:extLst>
              <a:ext uri="{FF2B5EF4-FFF2-40B4-BE49-F238E27FC236}">
                <a16:creationId xmlns:a16="http://schemas.microsoft.com/office/drawing/2014/main" id="{C9F6FE61-BC91-E9EF-D80C-25BF9B60FD58}"/>
              </a:ext>
            </a:extLst>
          </p:cNvPr>
          <p:cNvSpPr txBox="1">
            <a:spLocks/>
          </p:cNvSpPr>
          <p:nvPr/>
        </p:nvSpPr>
        <p:spPr>
          <a:xfrm>
            <a:off x="467544" y="840104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EB7D44F-B551-3999-5143-93F667551BDF}"/>
              </a:ext>
            </a:extLst>
          </p:cNvPr>
          <p:cNvGrpSpPr/>
          <p:nvPr/>
        </p:nvGrpSpPr>
        <p:grpSpPr>
          <a:xfrm>
            <a:off x="179512" y="1916832"/>
            <a:ext cx="8833837" cy="3620806"/>
            <a:chOff x="1004270" y="2112449"/>
            <a:chExt cx="8833837" cy="3620806"/>
          </a:xfrm>
        </p:grpSpPr>
        <p:sp>
          <p:nvSpPr>
            <p:cNvPr id="22" name="17 CuadroTexto">
              <a:extLst>
                <a:ext uri="{FF2B5EF4-FFF2-40B4-BE49-F238E27FC236}">
                  <a16:creationId xmlns:a16="http://schemas.microsoft.com/office/drawing/2014/main" id="{9F812952-C987-9706-D65B-A69E3842CC6A}"/>
                </a:ext>
              </a:extLst>
            </p:cNvPr>
            <p:cNvSpPr txBox="1"/>
            <p:nvPr/>
          </p:nvSpPr>
          <p:spPr>
            <a:xfrm>
              <a:off x="1004270" y="4152472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23" name="16 CuadroTexto">
              <a:extLst>
                <a:ext uri="{FF2B5EF4-FFF2-40B4-BE49-F238E27FC236}">
                  <a16:creationId xmlns:a16="http://schemas.microsoft.com/office/drawing/2014/main" id="{5156E022-9667-7174-BB76-D3D3F7B538F8}"/>
                </a:ext>
              </a:extLst>
            </p:cNvPr>
            <p:cNvSpPr txBox="1"/>
            <p:nvPr/>
          </p:nvSpPr>
          <p:spPr>
            <a:xfrm>
              <a:off x="1004784" y="4700185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6268A44E-37DB-EEF0-0BBA-445E0228191A}"/>
                </a:ext>
              </a:extLst>
            </p:cNvPr>
            <p:cNvGrpSpPr/>
            <p:nvPr/>
          </p:nvGrpSpPr>
          <p:grpSpPr>
            <a:xfrm>
              <a:off x="1017934" y="2112449"/>
              <a:ext cx="8820173" cy="3620806"/>
              <a:chOff x="1017934" y="2112449"/>
              <a:chExt cx="8820173" cy="3620806"/>
            </a:xfrm>
          </p:grpSpPr>
          <p:sp>
            <p:nvSpPr>
              <p:cNvPr id="25" name="5 Marcador de texto">
                <a:extLst>
                  <a:ext uri="{FF2B5EF4-FFF2-40B4-BE49-F238E27FC236}">
                    <a16:creationId xmlns:a16="http://schemas.microsoft.com/office/drawing/2014/main" id="{DAF40BB2-8A55-B743-0654-1CCB4E4368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2103" y="2136242"/>
                <a:ext cx="7236004" cy="359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ES"/>
                </a:defPPr>
                <a:lvl1pPr marL="266700" indent="-266700">
                  <a:spcBef>
                    <a:spcPct val="20000"/>
                  </a:spcBef>
                  <a:buFont typeface="Wingdings" pitchFamily="2" charset="2"/>
                  <a:buChar char="§"/>
                  <a:defRPr sz="2800" b="1">
                    <a:solidFill>
                      <a:schemeClr val="accent1"/>
                    </a:solidFill>
                  </a:defRPr>
                </a:lvl1pPr>
                <a:lvl2pPr marL="0" marR="0" lvl="1" indent="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 sz="3200" b="0">
                    <a:solidFill>
                      <a:schemeClr val="accent1"/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4pPr>
                <a:lvl5pPr marL="2057400" indent="-228600">
                  <a:spcBef>
                    <a:spcPct val="20000"/>
                  </a:spcBef>
                  <a:buFont typeface="Courier New" pitchFamily="49" charset="0"/>
                  <a:buChar char="o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Visión General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Alta/Archivado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Préstamo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Devolución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Cambio de Órgano/Procedimiento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Baja de Piezas / Registro de Otros Piezas/Otros Efectos</a:t>
                </a:r>
              </a:p>
            </p:txBody>
          </p:sp>
          <p:cxnSp>
            <p:nvCxnSpPr>
              <p:cNvPr id="26" name="15 Conector recto">
                <a:extLst>
                  <a:ext uri="{FF2B5EF4-FFF2-40B4-BE49-F238E27FC236}">
                    <a16:creationId xmlns:a16="http://schemas.microsoft.com/office/drawing/2014/main" id="{47BCB980-B51F-D09C-1765-93438CE4A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195" y="2112449"/>
                <a:ext cx="0" cy="29523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16 CuadroTexto">
                <a:extLst>
                  <a:ext uri="{FF2B5EF4-FFF2-40B4-BE49-F238E27FC236}">
                    <a16:creationId xmlns:a16="http://schemas.microsoft.com/office/drawing/2014/main" id="{D951ECFF-7CCF-C586-50CB-F7350CEB150F}"/>
                  </a:ext>
                </a:extLst>
              </p:cNvPr>
              <p:cNvSpPr txBox="1"/>
              <p:nvPr/>
            </p:nvSpPr>
            <p:spPr>
              <a:xfrm>
                <a:off x="1017934" y="2131825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28" name="17 CuadroTexto">
                <a:extLst>
                  <a:ext uri="{FF2B5EF4-FFF2-40B4-BE49-F238E27FC236}">
                    <a16:creationId xmlns:a16="http://schemas.microsoft.com/office/drawing/2014/main" id="{4F7E449E-B093-7DAC-5275-DA88A6CD43ED}"/>
                  </a:ext>
                </a:extLst>
              </p:cNvPr>
              <p:cNvSpPr txBox="1"/>
              <p:nvPr/>
            </p:nvSpPr>
            <p:spPr>
              <a:xfrm>
                <a:off x="1017934" y="263135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29" name="3 Conector recto">
                <a:extLst>
                  <a:ext uri="{FF2B5EF4-FFF2-40B4-BE49-F238E27FC236}">
                    <a16:creationId xmlns:a16="http://schemas.microsoft.com/office/drawing/2014/main" id="{9D618447-3884-6EB5-F5CE-7AA89573F543}"/>
                  </a:ext>
                </a:extLst>
              </p:cNvPr>
              <p:cNvCxnSpPr/>
              <p:nvPr/>
            </p:nvCxnSpPr>
            <p:spPr>
              <a:xfrm>
                <a:off x="2434941" y="237404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9 Conector recto">
                <a:extLst>
                  <a:ext uri="{FF2B5EF4-FFF2-40B4-BE49-F238E27FC236}">
                    <a16:creationId xmlns:a16="http://schemas.microsoft.com/office/drawing/2014/main" id="{8F61A5AC-E5E8-E5EF-06A6-84A6B153C7FE}"/>
                  </a:ext>
                </a:extLst>
              </p:cNvPr>
              <p:cNvCxnSpPr/>
              <p:nvPr/>
            </p:nvCxnSpPr>
            <p:spPr>
              <a:xfrm>
                <a:off x="2434941" y="2885357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17 CuadroTexto">
                <a:extLst>
                  <a:ext uri="{FF2B5EF4-FFF2-40B4-BE49-F238E27FC236}">
                    <a16:creationId xmlns:a16="http://schemas.microsoft.com/office/drawing/2014/main" id="{872C32ED-E413-D90D-960C-4A5639D37C5A}"/>
                  </a:ext>
                </a:extLst>
              </p:cNvPr>
              <p:cNvSpPr txBox="1"/>
              <p:nvPr/>
            </p:nvSpPr>
            <p:spPr>
              <a:xfrm>
                <a:off x="1017934" y="3130883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32" name="17 CuadroTexto">
                <a:extLst>
                  <a:ext uri="{FF2B5EF4-FFF2-40B4-BE49-F238E27FC236}">
                    <a16:creationId xmlns:a16="http://schemas.microsoft.com/office/drawing/2014/main" id="{7543CF47-463E-2C03-8C1F-0B028042B454}"/>
                  </a:ext>
                </a:extLst>
              </p:cNvPr>
              <p:cNvSpPr txBox="1"/>
              <p:nvPr/>
            </p:nvSpPr>
            <p:spPr>
              <a:xfrm>
                <a:off x="1017934" y="364637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cxnSp>
            <p:nvCxnSpPr>
              <p:cNvPr id="33" name="19 Conector recto">
                <a:extLst>
                  <a:ext uri="{FF2B5EF4-FFF2-40B4-BE49-F238E27FC236}">
                    <a16:creationId xmlns:a16="http://schemas.microsoft.com/office/drawing/2014/main" id="{7AF16BE1-6456-F30C-6830-C02B7B689C9F}"/>
                  </a:ext>
                </a:extLst>
              </p:cNvPr>
              <p:cNvCxnSpPr/>
              <p:nvPr/>
            </p:nvCxnSpPr>
            <p:spPr>
              <a:xfrm>
                <a:off x="2434941" y="3396670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19 Conector recto">
                <a:extLst>
                  <a:ext uri="{FF2B5EF4-FFF2-40B4-BE49-F238E27FC236}">
                    <a16:creationId xmlns:a16="http://schemas.microsoft.com/office/drawing/2014/main" id="{A4FE20DB-91EC-735B-4648-FE395CFB69CC}"/>
                  </a:ext>
                </a:extLst>
              </p:cNvPr>
              <p:cNvCxnSpPr/>
              <p:nvPr/>
            </p:nvCxnSpPr>
            <p:spPr>
              <a:xfrm>
                <a:off x="2434941" y="390798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19 Conector recto">
                <a:extLst>
                  <a:ext uri="{FF2B5EF4-FFF2-40B4-BE49-F238E27FC236}">
                    <a16:creationId xmlns:a16="http://schemas.microsoft.com/office/drawing/2014/main" id="{38884BA0-4924-CA90-8E22-BDC8686C868B}"/>
                  </a:ext>
                </a:extLst>
              </p:cNvPr>
              <p:cNvCxnSpPr/>
              <p:nvPr/>
            </p:nvCxnSpPr>
            <p:spPr>
              <a:xfrm>
                <a:off x="2444430" y="444050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19 Conector recto">
                <a:extLst>
                  <a:ext uri="{FF2B5EF4-FFF2-40B4-BE49-F238E27FC236}">
                    <a16:creationId xmlns:a16="http://schemas.microsoft.com/office/drawing/2014/main" id="{3A576B2D-FE62-7381-8F29-BA248F171A4C}"/>
                  </a:ext>
                </a:extLst>
              </p:cNvPr>
              <p:cNvCxnSpPr/>
              <p:nvPr/>
            </p:nvCxnSpPr>
            <p:spPr>
              <a:xfrm>
                <a:off x="2444430" y="4969499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572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Cambio de Órgano/Procedimiento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EE032-3E56-4CA2-817B-31F4598FC77F}"/>
              </a:ext>
            </a:extLst>
          </p:cNvPr>
          <p:cNvSpPr txBox="1"/>
          <p:nvPr/>
        </p:nvSpPr>
        <p:spPr>
          <a:xfrm>
            <a:off x="264298" y="1772816"/>
            <a:ext cx="3778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ADMINISTRAR / CAMBIO DE ÓRGANO/PROCEDIMIENTO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EA9E5B-AA89-48EE-BFB7-06E96AA929C5}"/>
              </a:ext>
            </a:extLst>
          </p:cNvPr>
          <p:cNvSpPr/>
          <p:nvPr/>
        </p:nvSpPr>
        <p:spPr>
          <a:xfrm>
            <a:off x="5436250" y="1772816"/>
            <a:ext cx="357042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En primer lugar, se seleccionará el órgano de origen y en el siguiente desplegable se deberá seleccionar entre los procedimientos existentes para el Órgano Judicial seleccionado en el campo anterior.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pulsa en “Buscar”.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9D6A1F0-14C3-405E-AC9E-1B361B3B74D9}"/>
              </a:ext>
            </a:extLst>
          </p:cNvPr>
          <p:cNvSpPr/>
          <p:nvPr/>
        </p:nvSpPr>
        <p:spPr>
          <a:xfrm>
            <a:off x="5508104" y="1819004"/>
            <a:ext cx="179709" cy="208592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1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4C87E82-A311-4859-8599-B2664CFD8424}"/>
              </a:ext>
            </a:extLst>
          </p:cNvPr>
          <p:cNvCxnSpPr>
            <a:cxnSpLocks/>
          </p:cNvCxnSpPr>
          <p:nvPr/>
        </p:nvCxnSpPr>
        <p:spPr>
          <a:xfrm>
            <a:off x="2597392" y="2800074"/>
            <a:ext cx="0" cy="268886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EC427099-C3F3-C0EA-2F5D-51B00E179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60848"/>
            <a:ext cx="4752975" cy="7810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02B367-8453-A04C-FB82-491F17A9FB46}"/>
              </a:ext>
            </a:extLst>
          </p:cNvPr>
          <p:cNvSpPr txBox="1"/>
          <p:nvPr/>
        </p:nvSpPr>
        <p:spPr>
          <a:xfrm>
            <a:off x="272480" y="766835"/>
            <a:ext cx="8657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Mediante esta funcionalidad se permitirá  cambiar una pieza/objeto/otras piezas/efectos de un órgano judicial a otro y/o en un procedimiento judicial a otro.</a:t>
            </a:r>
          </a:p>
          <a:p>
            <a:r>
              <a:rPr lang="es-ES" sz="1200" dirty="0"/>
              <a:t>El cambio se podrá realizar siempre y cuando la pieza/objeto/otras piezas/efectos no estén en estado CREADA ni BAJA, y la caja no se encuentre en estado ABIERTA o VACÍA</a:t>
            </a:r>
            <a:r>
              <a:rPr lang="es-ES" sz="1400" dirty="0"/>
              <a:t>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B983FBD4-E0D8-D200-FA99-EF66B5F9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20" y="3068960"/>
            <a:ext cx="4757005" cy="145433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AB2010C-F383-BEA2-E5BB-2DF24E55F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3" y="4653136"/>
            <a:ext cx="1839172" cy="1509554"/>
          </a:xfrm>
          <a:prstGeom prst="rect">
            <a:avLst/>
          </a:prstGeom>
        </p:spPr>
      </p:pic>
      <p:sp>
        <p:nvSpPr>
          <p:cNvPr id="31" name="Flecha: doblada 30">
            <a:extLst>
              <a:ext uri="{FF2B5EF4-FFF2-40B4-BE49-F238E27FC236}">
                <a16:creationId xmlns:a16="http://schemas.microsoft.com/office/drawing/2014/main" id="{E25CDCC1-0AC0-28DF-231A-2CAD3CEAA92E}"/>
              </a:ext>
            </a:extLst>
          </p:cNvPr>
          <p:cNvSpPr/>
          <p:nvPr/>
        </p:nvSpPr>
        <p:spPr>
          <a:xfrm rot="10800000">
            <a:off x="2396415" y="4437112"/>
            <a:ext cx="230898" cy="360040"/>
          </a:xfrm>
          <a:prstGeom prst="bentArrow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F84F96D-1964-B432-8414-83ECCA557325}"/>
              </a:ext>
            </a:extLst>
          </p:cNvPr>
          <p:cNvSpPr/>
          <p:nvPr/>
        </p:nvSpPr>
        <p:spPr>
          <a:xfrm>
            <a:off x="5436096" y="3195702"/>
            <a:ext cx="3570422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00" dirty="0">
              <a:solidFill>
                <a:srgbClr val="000000"/>
              </a:solidFill>
            </a:endParaRPr>
          </a:p>
          <a:p>
            <a:pPr algn="just"/>
            <a:endParaRPr lang="es-ES" sz="9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Desde la selección anterior se mostrará el listado de las piezas/objetos.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deberán seleccionar todas las piezas/objetos que se quieran cambiar de órgano y/o procedimiento.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pulsa en el botón “Cambiar”.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6EDB02-456A-FD45-B080-27139F78B3BC}"/>
              </a:ext>
            </a:extLst>
          </p:cNvPr>
          <p:cNvSpPr/>
          <p:nvPr/>
        </p:nvSpPr>
        <p:spPr>
          <a:xfrm>
            <a:off x="5508104" y="3220408"/>
            <a:ext cx="179709" cy="208592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2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5F6705D-33DE-0F6C-10B5-091539B4896A}"/>
              </a:ext>
            </a:extLst>
          </p:cNvPr>
          <p:cNvSpPr/>
          <p:nvPr/>
        </p:nvSpPr>
        <p:spPr>
          <a:xfrm>
            <a:off x="5436096" y="4762893"/>
            <a:ext cx="3570422" cy="13997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mostrará una pantalla emergente con los campos órgano y procedimiento de origen cumplimentados.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selecciona el órgano (</a:t>
            </a:r>
            <a:r>
              <a:rPr lang="es-ES" sz="1000" dirty="0" err="1">
                <a:solidFill>
                  <a:srgbClr val="000000"/>
                </a:solidFill>
              </a:rPr>
              <a:t>org</a:t>
            </a:r>
            <a:r>
              <a:rPr lang="es-ES" sz="1000" dirty="0">
                <a:solidFill>
                  <a:srgbClr val="000000"/>
                </a:solidFill>
              </a:rPr>
              <a:t>. </a:t>
            </a:r>
            <a:r>
              <a:rPr lang="es-ES" sz="1000" dirty="0" err="1">
                <a:solidFill>
                  <a:srgbClr val="000000"/>
                </a:solidFill>
              </a:rPr>
              <a:t>Jud</a:t>
            </a:r>
            <a:r>
              <a:rPr lang="es-ES" sz="1000" dirty="0">
                <a:solidFill>
                  <a:srgbClr val="000000"/>
                </a:solidFill>
              </a:rPr>
              <a:t>. pertenecientes a la sede del usuario) y procedimiento de destino (procedimientos en función de la selección anterior) del desplegable.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Al pulsar en “Guardar” se grabarán los nuevos datos del órgano y/o procedimiento para la pieza/objeto.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7D8A495-E709-216C-FDA6-AEA3A0AE4487}"/>
              </a:ext>
            </a:extLst>
          </p:cNvPr>
          <p:cNvSpPr/>
          <p:nvPr/>
        </p:nvSpPr>
        <p:spPr>
          <a:xfrm>
            <a:off x="5508104" y="4787600"/>
            <a:ext cx="179709" cy="208592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0585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texto">
            <a:extLst>
              <a:ext uri="{FF2B5EF4-FFF2-40B4-BE49-F238E27FC236}">
                <a16:creationId xmlns:a16="http://schemas.microsoft.com/office/drawing/2014/main" id="{C9F6FE61-BC91-E9EF-D80C-25BF9B60FD58}"/>
              </a:ext>
            </a:extLst>
          </p:cNvPr>
          <p:cNvSpPr txBox="1">
            <a:spLocks/>
          </p:cNvSpPr>
          <p:nvPr/>
        </p:nvSpPr>
        <p:spPr>
          <a:xfrm>
            <a:off x="467544" y="840104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8D4C929-6E97-BB09-47AD-D4E2A43B3596}"/>
              </a:ext>
            </a:extLst>
          </p:cNvPr>
          <p:cNvGrpSpPr/>
          <p:nvPr/>
        </p:nvGrpSpPr>
        <p:grpSpPr>
          <a:xfrm>
            <a:off x="179512" y="1916832"/>
            <a:ext cx="8833837" cy="3620806"/>
            <a:chOff x="1004270" y="2112449"/>
            <a:chExt cx="8833837" cy="3620806"/>
          </a:xfrm>
        </p:grpSpPr>
        <p:sp>
          <p:nvSpPr>
            <p:cNvPr id="22" name="17 CuadroTexto">
              <a:extLst>
                <a:ext uri="{FF2B5EF4-FFF2-40B4-BE49-F238E27FC236}">
                  <a16:creationId xmlns:a16="http://schemas.microsoft.com/office/drawing/2014/main" id="{B7893742-9D7D-AF13-BA6A-F34476461320}"/>
                </a:ext>
              </a:extLst>
            </p:cNvPr>
            <p:cNvSpPr txBox="1"/>
            <p:nvPr/>
          </p:nvSpPr>
          <p:spPr>
            <a:xfrm>
              <a:off x="1004270" y="4152472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23" name="16 CuadroTexto">
              <a:extLst>
                <a:ext uri="{FF2B5EF4-FFF2-40B4-BE49-F238E27FC236}">
                  <a16:creationId xmlns:a16="http://schemas.microsoft.com/office/drawing/2014/main" id="{FA6174CE-5E5E-2D0B-18C8-A40DC43F568E}"/>
                </a:ext>
              </a:extLst>
            </p:cNvPr>
            <p:cNvSpPr txBox="1"/>
            <p:nvPr/>
          </p:nvSpPr>
          <p:spPr>
            <a:xfrm>
              <a:off x="1004784" y="4700185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33CF608F-5420-B471-6361-7A8BBB08517A}"/>
                </a:ext>
              </a:extLst>
            </p:cNvPr>
            <p:cNvGrpSpPr/>
            <p:nvPr/>
          </p:nvGrpSpPr>
          <p:grpSpPr>
            <a:xfrm>
              <a:off x="1017934" y="2112449"/>
              <a:ext cx="8820173" cy="3620806"/>
              <a:chOff x="1017934" y="2112449"/>
              <a:chExt cx="8820173" cy="3620806"/>
            </a:xfrm>
          </p:grpSpPr>
          <p:sp>
            <p:nvSpPr>
              <p:cNvPr id="25" name="5 Marcador de texto">
                <a:extLst>
                  <a:ext uri="{FF2B5EF4-FFF2-40B4-BE49-F238E27FC236}">
                    <a16:creationId xmlns:a16="http://schemas.microsoft.com/office/drawing/2014/main" id="{78C99115-99B0-71C9-7E77-C64DF82574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2103" y="2136242"/>
                <a:ext cx="7236004" cy="359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ES"/>
                </a:defPPr>
                <a:lvl1pPr marL="266700" indent="-266700">
                  <a:spcBef>
                    <a:spcPct val="20000"/>
                  </a:spcBef>
                  <a:buFont typeface="Wingdings" pitchFamily="2" charset="2"/>
                  <a:buChar char="§"/>
                  <a:defRPr sz="2800" b="1">
                    <a:solidFill>
                      <a:schemeClr val="accent1"/>
                    </a:solidFill>
                  </a:defRPr>
                </a:lvl1pPr>
                <a:lvl2pPr marL="0" marR="0" lvl="1" indent="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 sz="3200" b="0">
                    <a:solidFill>
                      <a:schemeClr val="accent1"/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4pPr>
                <a:lvl5pPr marL="2057400" indent="-228600">
                  <a:spcBef>
                    <a:spcPct val="20000"/>
                  </a:spcBef>
                  <a:buFont typeface="Courier New" pitchFamily="49" charset="0"/>
                  <a:buChar char="o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Visión General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Alta/Archivado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Préstamo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Devolución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Cambio de Órgano/Procedimiento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Baja de Piezas / Registro de Otros Piezas/Otros Efectos</a:t>
                </a:r>
              </a:p>
            </p:txBody>
          </p:sp>
          <p:cxnSp>
            <p:nvCxnSpPr>
              <p:cNvPr id="26" name="15 Conector recto">
                <a:extLst>
                  <a:ext uri="{FF2B5EF4-FFF2-40B4-BE49-F238E27FC236}">
                    <a16:creationId xmlns:a16="http://schemas.microsoft.com/office/drawing/2014/main" id="{F66E4146-61C0-9467-CD8A-8AEC99C27D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195" y="2112449"/>
                <a:ext cx="0" cy="29523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16 CuadroTexto">
                <a:extLst>
                  <a:ext uri="{FF2B5EF4-FFF2-40B4-BE49-F238E27FC236}">
                    <a16:creationId xmlns:a16="http://schemas.microsoft.com/office/drawing/2014/main" id="{F49EE741-DBE7-1437-447C-6CC75E788489}"/>
                  </a:ext>
                </a:extLst>
              </p:cNvPr>
              <p:cNvSpPr txBox="1"/>
              <p:nvPr/>
            </p:nvSpPr>
            <p:spPr>
              <a:xfrm>
                <a:off x="1017934" y="2131825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28" name="17 CuadroTexto">
                <a:extLst>
                  <a:ext uri="{FF2B5EF4-FFF2-40B4-BE49-F238E27FC236}">
                    <a16:creationId xmlns:a16="http://schemas.microsoft.com/office/drawing/2014/main" id="{618CAF87-FEE9-4ED1-EA9E-123C6EE6A5C8}"/>
                  </a:ext>
                </a:extLst>
              </p:cNvPr>
              <p:cNvSpPr txBox="1"/>
              <p:nvPr/>
            </p:nvSpPr>
            <p:spPr>
              <a:xfrm>
                <a:off x="1017934" y="263135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29" name="3 Conector recto">
                <a:extLst>
                  <a:ext uri="{FF2B5EF4-FFF2-40B4-BE49-F238E27FC236}">
                    <a16:creationId xmlns:a16="http://schemas.microsoft.com/office/drawing/2014/main" id="{97441288-BD9B-5AD1-FC70-81A3D783F0A3}"/>
                  </a:ext>
                </a:extLst>
              </p:cNvPr>
              <p:cNvCxnSpPr/>
              <p:nvPr/>
            </p:nvCxnSpPr>
            <p:spPr>
              <a:xfrm>
                <a:off x="2434941" y="237404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9 Conector recto">
                <a:extLst>
                  <a:ext uri="{FF2B5EF4-FFF2-40B4-BE49-F238E27FC236}">
                    <a16:creationId xmlns:a16="http://schemas.microsoft.com/office/drawing/2014/main" id="{0561BF84-1672-7AD9-3778-29360DA23450}"/>
                  </a:ext>
                </a:extLst>
              </p:cNvPr>
              <p:cNvCxnSpPr/>
              <p:nvPr/>
            </p:nvCxnSpPr>
            <p:spPr>
              <a:xfrm>
                <a:off x="2434941" y="2885357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17 CuadroTexto">
                <a:extLst>
                  <a:ext uri="{FF2B5EF4-FFF2-40B4-BE49-F238E27FC236}">
                    <a16:creationId xmlns:a16="http://schemas.microsoft.com/office/drawing/2014/main" id="{4EF81B24-E6D6-7EB2-1700-983401E2A5DD}"/>
                  </a:ext>
                </a:extLst>
              </p:cNvPr>
              <p:cNvSpPr txBox="1"/>
              <p:nvPr/>
            </p:nvSpPr>
            <p:spPr>
              <a:xfrm>
                <a:off x="1017934" y="3130883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32" name="17 CuadroTexto">
                <a:extLst>
                  <a:ext uri="{FF2B5EF4-FFF2-40B4-BE49-F238E27FC236}">
                    <a16:creationId xmlns:a16="http://schemas.microsoft.com/office/drawing/2014/main" id="{1571F745-8E13-C34A-1077-3F8BF1B7B885}"/>
                  </a:ext>
                </a:extLst>
              </p:cNvPr>
              <p:cNvSpPr txBox="1"/>
              <p:nvPr/>
            </p:nvSpPr>
            <p:spPr>
              <a:xfrm>
                <a:off x="1017934" y="364637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cxnSp>
            <p:nvCxnSpPr>
              <p:cNvPr id="33" name="19 Conector recto">
                <a:extLst>
                  <a:ext uri="{FF2B5EF4-FFF2-40B4-BE49-F238E27FC236}">
                    <a16:creationId xmlns:a16="http://schemas.microsoft.com/office/drawing/2014/main" id="{0F1021E4-D13E-688F-E264-8C62E610365C}"/>
                  </a:ext>
                </a:extLst>
              </p:cNvPr>
              <p:cNvCxnSpPr/>
              <p:nvPr/>
            </p:nvCxnSpPr>
            <p:spPr>
              <a:xfrm>
                <a:off x="2434941" y="3396670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19 Conector recto">
                <a:extLst>
                  <a:ext uri="{FF2B5EF4-FFF2-40B4-BE49-F238E27FC236}">
                    <a16:creationId xmlns:a16="http://schemas.microsoft.com/office/drawing/2014/main" id="{3C268FD6-F359-48BF-9CC3-858E18AF7173}"/>
                  </a:ext>
                </a:extLst>
              </p:cNvPr>
              <p:cNvCxnSpPr/>
              <p:nvPr/>
            </p:nvCxnSpPr>
            <p:spPr>
              <a:xfrm>
                <a:off x="2434941" y="390798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19 Conector recto">
                <a:extLst>
                  <a:ext uri="{FF2B5EF4-FFF2-40B4-BE49-F238E27FC236}">
                    <a16:creationId xmlns:a16="http://schemas.microsoft.com/office/drawing/2014/main" id="{6E09B5D0-7600-7447-B725-E00A14617842}"/>
                  </a:ext>
                </a:extLst>
              </p:cNvPr>
              <p:cNvCxnSpPr/>
              <p:nvPr/>
            </p:nvCxnSpPr>
            <p:spPr>
              <a:xfrm>
                <a:off x="2444430" y="444050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19 Conector recto">
                <a:extLst>
                  <a:ext uri="{FF2B5EF4-FFF2-40B4-BE49-F238E27FC236}">
                    <a16:creationId xmlns:a16="http://schemas.microsoft.com/office/drawing/2014/main" id="{8C4CE278-1317-53ED-AE37-47EB81BD3D13}"/>
                  </a:ext>
                </a:extLst>
              </p:cNvPr>
              <p:cNvCxnSpPr/>
              <p:nvPr/>
            </p:nvCxnSpPr>
            <p:spPr>
              <a:xfrm>
                <a:off x="2444430" y="4969499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10070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Baja Piezas (I)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EE032-3E56-4CA2-817B-31F4598FC77F}"/>
              </a:ext>
            </a:extLst>
          </p:cNvPr>
          <p:cNvSpPr txBox="1"/>
          <p:nvPr/>
        </p:nvSpPr>
        <p:spPr>
          <a:xfrm>
            <a:off x="264298" y="764704"/>
            <a:ext cx="2003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SALIDAS / BAJA PIEZAS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4C87E82-A311-4859-8599-B2664CFD8424}"/>
              </a:ext>
            </a:extLst>
          </p:cNvPr>
          <p:cNvCxnSpPr>
            <a:cxnSpLocks/>
          </p:cNvCxnSpPr>
          <p:nvPr/>
        </p:nvCxnSpPr>
        <p:spPr>
          <a:xfrm>
            <a:off x="2690198" y="2807506"/>
            <a:ext cx="0" cy="268886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F84F96D-1964-B432-8414-83ECCA557325}"/>
              </a:ext>
            </a:extLst>
          </p:cNvPr>
          <p:cNvSpPr/>
          <p:nvPr/>
        </p:nvSpPr>
        <p:spPr>
          <a:xfrm>
            <a:off x="5266697" y="3051015"/>
            <a:ext cx="3829932" cy="17883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Pulsamos en “Nueva baja”, para tramitar una nueva baja.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introduce el código barras de la pieza que se quiera dar de baja (deberá estar en el estado registrada o archivada), el motivo de la baja , y finalmente se pulsa en “Aceptar”.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presentará un listado en el que se muestra la pieza que se quiere dar de baja y con su estado como “Solicitada”        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Mediante el botón “Previsualizar”, se visualiza el fichero que se enviará a la empresa de Custodia Externa siempre que la pieza se encuentre archivada y por tanto en posesión de la empresa de CE.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pulsa en el botón “Guardar y Enviar” y la pieza pasará al estado “En curso”.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5F6EDB02-456A-FD45-B080-27139F78B3BC}"/>
              </a:ext>
            </a:extLst>
          </p:cNvPr>
          <p:cNvSpPr/>
          <p:nvPr/>
        </p:nvSpPr>
        <p:spPr>
          <a:xfrm>
            <a:off x="5260940" y="2833603"/>
            <a:ext cx="208110" cy="208592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C02EC8-F39A-2351-F4B1-1250ADD4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1" y="980728"/>
            <a:ext cx="4752975" cy="163646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2E6DBB9-4E02-1C5B-CFF3-1BD2BFB6835E}"/>
              </a:ext>
            </a:extLst>
          </p:cNvPr>
          <p:cNvCxnSpPr>
            <a:cxnSpLocks/>
          </p:cNvCxnSpPr>
          <p:nvPr/>
        </p:nvCxnSpPr>
        <p:spPr>
          <a:xfrm>
            <a:off x="2699792" y="4509120"/>
            <a:ext cx="0" cy="268886"/>
          </a:xfrm>
          <a:prstGeom prst="straightConnector1">
            <a:avLst/>
          </a:prstGeom>
          <a:ln>
            <a:solidFill>
              <a:srgbClr val="FF9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2678A4C-A4E2-423C-ECA0-FD8B9597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8" y="2962169"/>
            <a:ext cx="4734563" cy="157419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B1C862BB-C733-5799-190B-61C1C1B2944E}"/>
              </a:ext>
            </a:extLst>
          </p:cNvPr>
          <p:cNvGrpSpPr/>
          <p:nvPr/>
        </p:nvGrpSpPr>
        <p:grpSpPr>
          <a:xfrm>
            <a:off x="5266697" y="1084989"/>
            <a:ext cx="3658059" cy="1346375"/>
            <a:chOff x="5526207" y="1393410"/>
            <a:chExt cx="3658059" cy="134637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5EA9E5B-AA89-48EE-BFB7-06E96AA929C5}"/>
                </a:ext>
              </a:extLst>
            </p:cNvPr>
            <p:cNvSpPr/>
            <p:nvPr/>
          </p:nvSpPr>
          <p:spPr>
            <a:xfrm>
              <a:off x="5526207" y="1497706"/>
              <a:ext cx="3570422" cy="124207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En primer lugar, se presenta un </a:t>
              </a:r>
              <a:r>
                <a:rPr lang="es-ES_tradnl" sz="1000" dirty="0">
                  <a:solidFill>
                    <a:srgbClr val="000000"/>
                  </a:solidFill>
                </a:rPr>
                <a:t>listado que contendrá las </a:t>
              </a:r>
              <a:r>
                <a:rPr lang="es-ES" sz="1000" dirty="0">
                  <a:solidFill>
                    <a:srgbClr val="000000"/>
                  </a:solidFill>
                </a:rPr>
                <a:t>bajas de las piezas/objetos que están en estado SOLICITADAS o EN CURSO y, por tanto, pendientes de poner en curso o finalizar.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Desde aquí las bajas “Solicitadas” se podrían tramitar     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s-ES" sz="1000" dirty="0">
                  <a:solidFill>
                    <a:srgbClr val="000000"/>
                  </a:solidFill>
                </a:rPr>
                <a:t>Las bajas “En Curso” se podrán finalizar </a:t>
              </a: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9D6A1F0-14C3-405E-AC9E-1B361B3B74D9}"/>
                </a:ext>
              </a:extLst>
            </p:cNvPr>
            <p:cNvSpPr/>
            <p:nvPr/>
          </p:nvSpPr>
          <p:spPr>
            <a:xfrm>
              <a:off x="5526207" y="1393410"/>
              <a:ext cx="249321" cy="208592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1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7F9A6A7E-C4FA-52C6-1520-7804BF0F1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991" y="2279539"/>
              <a:ext cx="175275" cy="152413"/>
            </a:xfrm>
            <a:prstGeom prst="rect">
              <a:avLst/>
            </a:prstGeom>
          </p:spPr>
        </p:pic>
        <p:pic>
          <p:nvPicPr>
            <p:cNvPr id="19" name="Imagen 1">
              <a:extLst>
                <a:ext uri="{FF2B5EF4-FFF2-40B4-BE49-F238E27FC236}">
                  <a16:creationId xmlns:a16="http://schemas.microsoft.com/office/drawing/2014/main" id="{827B82FB-F9A7-7379-2780-03B80923EB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575"/>
            <a:stretch/>
          </p:blipFill>
          <p:spPr bwMode="auto">
            <a:xfrm>
              <a:off x="8287894" y="2431952"/>
              <a:ext cx="194516" cy="21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9CE1A935-DA4C-0C56-1B35-9C20821E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92" y="4776824"/>
            <a:ext cx="4015784" cy="1521463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2E84B66F-87BF-0478-7B3A-2FB9E7867558}"/>
              </a:ext>
            </a:extLst>
          </p:cNvPr>
          <p:cNvGrpSpPr/>
          <p:nvPr/>
        </p:nvGrpSpPr>
        <p:grpSpPr>
          <a:xfrm>
            <a:off x="5289341" y="5006834"/>
            <a:ext cx="3593978" cy="1149849"/>
            <a:chOff x="5289341" y="5006834"/>
            <a:chExt cx="3593978" cy="1149849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5F6705D-33DE-0F6C-10B5-091539B4896A}"/>
                </a:ext>
              </a:extLst>
            </p:cNvPr>
            <p:cNvSpPr/>
            <p:nvPr/>
          </p:nvSpPr>
          <p:spPr>
            <a:xfrm>
              <a:off x="5312897" y="5147232"/>
              <a:ext cx="3570422" cy="100945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" sz="900" dirty="0">
                <a:solidFill>
                  <a:srgbClr val="000000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s-ES" sz="1000" dirty="0">
                <a:solidFill>
                  <a:srgbClr val="000000"/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es-ES" sz="1000" dirty="0">
                  <a:solidFill>
                    <a:srgbClr val="000000"/>
                  </a:solidFill>
                </a:rPr>
                <a:t>Finalmente se debe finalizar     la baja de la pieza pulsando a su icono asociado a la pieza/objeto de baja, que abrirá una ventana emergente en la que habrá que rellenar los campos obligatorios y pulsar en “Finalizar”, dando por terminado el ciclo de baja.  </a:t>
              </a: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67D8A495-E709-216C-FDA6-AEA3A0AE4487}"/>
                </a:ext>
              </a:extLst>
            </p:cNvPr>
            <p:cNvSpPr/>
            <p:nvPr/>
          </p:nvSpPr>
          <p:spPr>
            <a:xfrm>
              <a:off x="5289341" y="5006834"/>
              <a:ext cx="226677" cy="208592"/>
            </a:xfrm>
            <a:prstGeom prst="ellipse">
              <a:avLst/>
            </a:prstGeom>
            <a:solidFill>
              <a:srgbClr val="02284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3</a:t>
              </a:r>
            </a:p>
          </p:txBody>
        </p:sp>
        <p:pic>
          <p:nvPicPr>
            <p:cNvPr id="25" name="Imagen 1">
              <a:extLst>
                <a:ext uri="{FF2B5EF4-FFF2-40B4-BE49-F238E27FC236}">
                  <a16:creationId xmlns:a16="http://schemas.microsoft.com/office/drawing/2014/main" id="{EDC0014D-C630-B69B-D573-6FA8DEB2AF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575"/>
            <a:stretch/>
          </p:blipFill>
          <p:spPr bwMode="auto">
            <a:xfrm>
              <a:off x="7051908" y="5324008"/>
              <a:ext cx="194516" cy="21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28DA7D9-BF5D-D7BD-3056-56DC55159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70" y="3874243"/>
            <a:ext cx="175275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5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Registro Otras Piezas / Efectos (I)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AEE032-3E56-4CA2-817B-31F4598FC77F}"/>
              </a:ext>
            </a:extLst>
          </p:cNvPr>
          <p:cNvSpPr txBox="1"/>
          <p:nvPr/>
        </p:nvSpPr>
        <p:spPr>
          <a:xfrm>
            <a:off x="272480" y="2426309"/>
            <a:ext cx="322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ENTRADAS/ REGISTRO OTRAS PIEZAS/EFECTOS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EE84BF-4A65-E6BB-5149-F10AD964B5F3}"/>
              </a:ext>
            </a:extLst>
          </p:cNvPr>
          <p:cNvSpPr txBox="1"/>
          <p:nvPr/>
        </p:nvSpPr>
        <p:spPr>
          <a:xfrm>
            <a:off x="243426" y="1034733"/>
            <a:ext cx="8657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Mediante esta funcionalidad se podrán registrar otros tipos de piezas o efectos que no se ubicarán físicamente en los depósitos destinados a las piezas ya que  no serán directamente responsabilidad del Archivo o del Órgano Judicial. Pueden ser vehículos, armas, drogas, etc.</a:t>
            </a:r>
          </a:p>
          <a:p>
            <a:pPr algn="just"/>
            <a:r>
              <a:rPr lang="es-ES" sz="1400" dirty="0"/>
              <a:t>El registro de este tipo de piezas podrá hacerse tanto por el personal del archivo como por el órgano judicial.</a:t>
            </a:r>
          </a:p>
          <a:p>
            <a:pPr algn="just"/>
            <a:r>
              <a:rPr lang="es-ES" sz="1400" dirty="0"/>
              <a:t>Sobre estos no se podrán realizar solicitudes de préstamo y devolución.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D1AF983-F1E4-8376-6862-604D49BA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75" y="2858220"/>
            <a:ext cx="5194432" cy="2587004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34B28656-96DD-1CC3-13F9-EFF9E6F0FA86}"/>
              </a:ext>
            </a:extLst>
          </p:cNvPr>
          <p:cNvSpPr/>
          <p:nvPr/>
        </p:nvSpPr>
        <p:spPr>
          <a:xfrm>
            <a:off x="5559381" y="3114311"/>
            <a:ext cx="3537247" cy="1173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En primer lugar, se presenta un </a:t>
            </a:r>
            <a:r>
              <a:rPr lang="es-ES_tradnl" sz="1000" dirty="0">
                <a:solidFill>
                  <a:srgbClr val="000000"/>
                </a:solidFill>
              </a:rPr>
              <a:t>listado que contendrá </a:t>
            </a:r>
            <a:r>
              <a:rPr lang="es-ES" sz="1000" dirty="0">
                <a:solidFill>
                  <a:srgbClr val="000000"/>
                </a:solidFill>
              </a:rPr>
              <a:t>todos los efectos que se hubieren registrado en relación con el órgano logado. Sobre cada uno de ellos se podrán realizar las acciones de modificar, generar ficha y eliminar.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Pulsamos en “Nuevo”.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1A01A48-9F24-CF6A-2314-6D40055FC307}"/>
              </a:ext>
            </a:extLst>
          </p:cNvPr>
          <p:cNvSpPr/>
          <p:nvPr/>
        </p:nvSpPr>
        <p:spPr>
          <a:xfrm>
            <a:off x="5559382" y="3097271"/>
            <a:ext cx="179709" cy="208592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9096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>
            <a:extLst>
              <a:ext uri="{FF2B5EF4-FFF2-40B4-BE49-F238E27FC236}">
                <a16:creationId xmlns:a16="http://schemas.microsoft.com/office/drawing/2014/main" id="{02E60F44-E260-42D9-B12D-63272AE6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Registro Otras Piezas / Efectos (II)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E74A1D8-E144-A948-4A58-333569F6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517761"/>
            <a:ext cx="5184775" cy="278400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B5BB28-79FC-1A70-8534-A2791FD73502}"/>
              </a:ext>
            </a:extLst>
          </p:cNvPr>
          <p:cNvSpPr/>
          <p:nvPr/>
        </p:nvSpPr>
        <p:spPr>
          <a:xfrm>
            <a:off x="5724128" y="1916832"/>
            <a:ext cx="2808312" cy="22322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es-ES" sz="900" dirty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9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Al pulsar el botón “Nuevo” se muestra el formulario del alta de otras piezas/efectos y  se deben cumplimentar, al menos, sus datos obligatorios.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Terminado de cumplimentar se pulsa en “Dar de alta” y ya se podrá acceder a todos sus datos desde el listado general.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0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rgbClr val="000000"/>
                </a:solidFill>
              </a:rPr>
              <a:t>Se podrán anexar imágenes en el alta de otras piezas/efectos. En la ficha asociada a la pieza se mostrará la primera imagen adjuntada en la otra pieza/efecto.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A4C6787-B7ED-FE30-DF6F-6F340866DBC6}"/>
              </a:ext>
            </a:extLst>
          </p:cNvPr>
          <p:cNvSpPr/>
          <p:nvPr/>
        </p:nvSpPr>
        <p:spPr>
          <a:xfrm>
            <a:off x="5796136" y="1988840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FA1F02-2F72-A697-6C69-4703536CE35B}"/>
              </a:ext>
            </a:extLst>
          </p:cNvPr>
          <p:cNvSpPr txBox="1"/>
          <p:nvPr/>
        </p:nvSpPr>
        <p:spPr>
          <a:xfrm>
            <a:off x="251520" y="995352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ENTRADAS/ REGISTRO OTRAS PIEZAS/EFECTOS - Nuevo</a:t>
            </a:r>
          </a:p>
        </p:txBody>
      </p:sp>
    </p:spTree>
    <p:extLst>
      <p:ext uri="{BB962C8B-B14F-4D97-AF65-F5344CB8AC3E}">
        <p14:creationId xmlns:p14="http://schemas.microsoft.com/office/powerpoint/2010/main" val="163825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3 Llamada ovalada">
            <a:extLst>
              <a:ext uri="{FF2B5EF4-FFF2-40B4-BE49-F238E27FC236}">
                <a16:creationId xmlns:a16="http://schemas.microsoft.com/office/drawing/2014/main" id="{F6A25D0D-2099-4F7D-BD83-5B88B2B661B9}"/>
              </a:ext>
            </a:extLst>
          </p:cNvPr>
          <p:cNvSpPr/>
          <p:nvPr/>
        </p:nvSpPr>
        <p:spPr>
          <a:xfrm>
            <a:off x="1294975" y="2625166"/>
            <a:ext cx="3224239" cy="2160240"/>
          </a:xfrm>
          <a:prstGeom prst="wedgeEllipseCallou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4 Llamada ovalada">
            <a:extLst>
              <a:ext uri="{FF2B5EF4-FFF2-40B4-BE49-F238E27FC236}">
                <a16:creationId xmlns:a16="http://schemas.microsoft.com/office/drawing/2014/main" id="{CBD0A988-BBF7-48C7-9BA4-1CBF6AD6766E}"/>
              </a:ext>
            </a:extLst>
          </p:cNvPr>
          <p:cNvSpPr/>
          <p:nvPr/>
        </p:nvSpPr>
        <p:spPr>
          <a:xfrm>
            <a:off x="3491880" y="1196752"/>
            <a:ext cx="4176465" cy="2798231"/>
          </a:xfrm>
          <a:prstGeom prst="wedgeEllipseCallout">
            <a:avLst>
              <a:gd name="adj1" fmla="val 19019"/>
              <a:gd name="adj2" fmla="val 72046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5 Llamada ovalada">
            <a:extLst>
              <a:ext uri="{FF2B5EF4-FFF2-40B4-BE49-F238E27FC236}">
                <a16:creationId xmlns:a16="http://schemas.microsoft.com/office/drawing/2014/main" id="{D02787D9-5E98-44A8-9940-FFC3EBBFC03E}"/>
              </a:ext>
            </a:extLst>
          </p:cNvPr>
          <p:cNvSpPr/>
          <p:nvPr/>
        </p:nvSpPr>
        <p:spPr>
          <a:xfrm>
            <a:off x="3491882" y="3895678"/>
            <a:ext cx="2655912" cy="1779461"/>
          </a:xfrm>
          <a:prstGeom prst="wedgeEllipseCallou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6 CuadroTexto">
            <a:extLst>
              <a:ext uri="{FF2B5EF4-FFF2-40B4-BE49-F238E27FC236}">
                <a16:creationId xmlns:a16="http://schemas.microsoft.com/office/drawing/2014/main" id="{8A952D0C-2DC5-4DE2-ADD3-387F3C3B38BF}"/>
              </a:ext>
            </a:extLst>
          </p:cNvPr>
          <p:cNvSpPr txBox="1"/>
          <p:nvPr/>
        </p:nvSpPr>
        <p:spPr>
          <a:xfrm>
            <a:off x="5076056" y="1214170"/>
            <a:ext cx="20882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600" b="1" dirty="0">
                <a:solidFill>
                  <a:srgbClr val="FFFFFF"/>
                </a:solidFill>
                <a:latin typeface="+mj-lt"/>
              </a:rPr>
              <a:t>?</a:t>
            </a:r>
            <a:endParaRPr lang="en-US" sz="16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7 CuadroTexto">
            <a:extLst>
              <a:ext uri="{FF2B5EF4-FFF2-40B4-BE49-F238E27FC236}">
                <a16:creationId xmlns:a16="http://schemas.microsoft.com/office/drawing/2014/main" id="{5E48878C-5D1F-485E-985C-1A2B95D0D041}"/>
              </a:ext>
            </a:extLst>
          </p:cNvPr>
          <p:cNvSpPr txBox="1"/>
          <p:nvPr/>
        </p:nvSpPr>
        <p:spPr>
          <a:xfrm>
            <a:off x="2483768" y="2791088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1500" b="1" dirty="0">
                <a:solidFill>
                  <a:srgbClr val="FFFFFF"/>
                </a:solidFill>
                <a:latin typeface="+mj-lt"/>
              </a:rPr>
              <a:t>?</a:t>
            </a:r>
            <a:endParaRPr lang="en-US" sz="115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8 CuadroTexto">
            <a:extLst>
              <a:ext uri="{FF2B5EF4-FFF2-40B4-BE49-F238E27FC236}">
                <a16:creationId xmlns:a16="http://schemas.microsoft.com/office/drawing/2014/main" id="{1AD98D97-816B-4FE2-83F4-6B3C94B57355}"/>
              </a:ext>
            </a:extLst>
          </p:cNvPr>
          <p:cNvSpPr txBox="1"/>
          <p:nvPr/>
        </p:nvSpPr>
        <p:spPr>
          <a:xfrm>
            <a:off x="4499992" y="4070680"/>
            <a:ext cx="1296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8800" b="1" dirty="0">
                <a:solidFill>
                  <a:srgbClr val="FFFFFF"/>
                </a:solidFill>
                <a:latin typeface="+mj-lt"/>
              </a:rPr>
              <a:t>?</a:t>
            </a:r>
            <a:endParaRPr lang="en-US" sz="88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0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texto">
            <a:extLst>
              <a:ext uri="{FF2B5EF4-FFF2-40B4-BE49-F238E27FC236}">
                <a16:creationId xmlns:a16="http://schemas.microsoft.com/office/drawing/2014/main" id="{D77EB1B5-E57D-4AED-829B-7FD7BAC2C7B0}"/>
              </a:ext>
            </a:extLst>
          </p:cNvPr>
          <p:cNvSpPr txBox="1">
            <a:spLocks/>
          </p:cNvSpPr>
          <p:nvPr/>
        </p:nvSpPr>
        <p:spPr>
          <a:xfrm>
            <a:off x="1187624" y="1196752"/>
            <a:ext cx="5088136" cy="364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defRPr/>
            </a:pPr>
            <a:r>
              <a:rPr lang="es-ES" sz="7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Gracias por su atención</a:t>
            </a:r>
          </a:p>
        </p:txBody>
      </p:sp>
      <p:sp>
        <p:nvSpPr>
          <p:cNvPr id="3" name="Subtitle 9">
            <a:extLst>
              <a:ext uri="{FF2B5EF4-FFF2-40B4-BE49-F238E27FC236}">
                <a16:creationId xmlns:a16="http://schemas.microsoft.com/office/drawing/2014/main" id="{353DF553-701E-4A90-A766-DE67E6EFD1B0}"/>
              </a:ext>
            </a:extLst>
          </p:cNvPr>
          <p:cNvSpPr txBox="1">
            <a:spLocks/>
          </p:cNvSpPr>
          <p:nvPr/>
        </p:nvSpPr>
        <p:spPr bwMode="auto">
          <a:xfrm>
            <a:off x="1043608" y="3017984"/>
            <a:ext cx="5937890" cy="15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20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2000" b="1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Javier Montejo Cabrero</a:t>
            </a:r>
            <a:endParaRPr lang="es-ES_tradnl" sz="1800" b="1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" sz="1800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Javier.montejo@mju.es </a:t>
            </a:r>
            <a:endParaRPr lang="es-ES_tradnl" sz="18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18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_tradnl" sz="2000" b="1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Laura García Alhambra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es-ES" sz="2000" dirty="0">
                <a:solidFill>
                  <a:schemeClr val="bg1"/>
                </a:solidFill>
                <a:latin typeface="+mj-lt"/>
                <a:cs typeface="Kartika" panose="02020503030404060203" pitchFamily="18" charset="0"/>
              </a:rPr>
              <a:t>Laura.garciaalhambra@empresas.justicia.es</a:t>
            </a:r>
            <a:endParaRPr lang="es-ES_tradnl" sz="20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s-ES" sz="1800" dirty="0">
              <a:solidFill>
                <a:schemeClr val="bg1"/>
              </a:solidFill>
              <a:latin typeface="+mj-lt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9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4" progId="TCLayout.ActiveDocument.1">
                  <p:embed/>
                </p:oleObj>
              </mc:Choice>
              <mc:Fallback>
                <p:oleObj name="Diapositiva de think-cell" r:id="rId3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B7A62177-EBE6-4352-9A1D-498C9E86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Visión General - Introducción</a:t>
            </a:r>
          </a:p>
        </p:txBody>
      </p:sp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2959100" y="2955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1 Rectángulo">
            <a:extLst>
              <a:ext uri="{FF2B5EF4-FFF2-40B4-BE49-F238E27FC236}">
                <a16:creationId xmlns:a16="http://schemas.microsoft.com/office/drawing/2014/main" id="{7358C948-FD5D-4090-B980-05CFACB5DC70}"/>
              </a:ext>
            </a:extLst>
          </p:cNvPr>
          <p:cNvSpPr/>
          <p:nvPr/>
        </p:nvSpPr>
        <p:spPr>
          <a:xfrm>
            <a:off x="608184" y="1268760"/>
            <a:ext cx="77680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800" i="0" dirty="0"/>
              <a:t>Dentro de la actual Siste</a:t>
            </a:r>
            <a:r>
              <a:rPr lang="es-ES" dirty="0"/>
              <a:t>ma de Archivo (</a:t>
            </a:r>
            <a:r>
              <a:rPr lang="es-ES" dirty="0" err="1"/>
              <a:t>SArch</a:t>
            </a:r>
            <a:r>
              <a:rPr lang="es-ES" dirty="0"/>
              <a:t>) se ha implementado un nuevo módulo que </a:t>
            </a:r>
            <a:r>
              <a:rPr lang="es-ES" sz="1800" i="0" dirty="0"/>
              <a:t>permitirá</a:t>
            </a:r>
            <a:r>
              <a:rPr lang="es-ES" i="0" dirty="0">
                <a:solidFill>
                  <a:srgbClr val="074E8E"/>
                </a:solidFill>
                <a:cs typeface="Times New Roman" panose="02020603050405020304" pitchFamily="18" charset="0"/>
              </a:rPr>
              <a:t> </a:t>
            </a:r>
            <a:r>
              <a:rPr lang="es-ES" dirty="0"/>
              <a:t>la </a:t>
            </a:r>
            <a:r>
              <a:rPr lang="es-ES" b="1" dirty="0"/>
              <a:t>Gestión Sistematizada y Digitalizada de los Efectos Judiciales, Depósitos y Piezas de Convicción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b="1" dirty="0"/>
              <a:t>Objetivos Principales:</a:t>
            </a:r>
          </a:p>
          <a:p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Garantizar el correcto tratamiento de los efectos judiciales en todos los órganos judiciales, sean los depósitos internos o externos.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Mejorar el control, organización y gestión de los efectos judiciales.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Garantizar el correcto funcionamiento y la seguridad de los depósitos de los partidos judiciales.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Asegurar que todos los depósitos y efectos judiciales de la Administración de Justicia cuenten con espacios e instalaciones óptimas.</a:t>
            </a:r>
          </a:p>
          <a:p>
            <a:endParaRPr lang="es-ES" dirty="0">
              <a:latin typeface="Arial Narrow" panose="020B0606020202030204" pitchFamily="34" charset="0"/>
            </a:endParaRPr>
          </a:p>
          <a:p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97E804A0-A9B6-4392-AE1C-7179CCBC7E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2962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95" imgH="394" progId="TCLayout.ActiveDocument.1">
                  <p:embed/>
                </p:oleObj>
              </mc:Choice>
              <mc:Fallback>
                <p:oleObj name="Diapositiva de think-cell" r:id="rId4" imgW="395" imgH="394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97E804A0-A9B6-4392-AE1C-7179CCBC7E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B7A62177-EBE6-4352-9A1D-498C9E86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Visión General - Flujo General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96CBECB-F591-231D-DA72-BA1E66F6C597}"/>
              </a:ext>
            </a:extLst>
          </p:cNvPr>
          <p:cNvGrpSpPr/>
          <p:nvPr/>
        </p:nvGrpSpPr>
        <p:grpSpPr>
          <a:xfrm>
            <a:off x="467544" y="1340768"/>
            <a:ext cx="7957506" cy="4413858"/>
            <a:chOff x="646942" y="1792272"/>
            <a:chExt cx="7957506" cy="441385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CDF94AF-BB86-7219-C6BA-AFB0D77B4567}"/>
                </a:ext>
              </a:extLst>
            </p:cNvPr>
            <p:cNvSpPr txBox="1"/>
            <p:nvPr/>
          </p:nvSpPr>
          <p:spPr>
            <a:xfrm>
              <a:off x="7445296" y="1864557"/>
              <a:ext cx="1159152" cy="425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Gestión interna de Ubicaciones Pieza Convicción</a:t>
              </a:r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1FBF8759-8129-9FD7-B269-CFE221396D64}"/>
                </a:ext>
              </a:extLst>
            </p:cNvPr>
            <p:cNvSpPr/>
            <p:nvPr/>
          </p:nvSpPr>
          <p:spPr>
            <a:xfrm rot="18753373">
              <a:off x="1287270" y="3067920"/>
              <a:ext cx="1017562" cy="159947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A04B3DE-DFFC-4D7E-EDFD-8016247A082D}"/>
                </a:ext>
              </a:extLst>
            </p:cNvPr>
            <p:cNvSpPr/>
            <p:nvPr/>
          </p:nvSpPr>
          <p:spPr>
            <a:xfrm>
              <a:off x="647187" y="1991898"/>
              <a:ext cx="180397" cy="153244"/>
            </a:xfrm>
            <a:prstGeom prst="ellipse">
              <a:avLst/>
            </a:prstGeom>
            <a:solidFill>
              <a:srgbClr val="FF9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64B6092-A712-3E03-97D3-A0555E38CF22}"/>
                </a:ext>
              </a:extLst>
            </p:cNvPr>
            <p:cNvSpPr txBox="1"/>
            <p:nvPr/>
          </p:nvSpPr>
          <p:spPr>
            <a:xfrm>
              <a:off x="646942" y="1946534"/>
              <a:ext cx="1548794" cy="222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  Alta Pieza Convicción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3976ED2-8721-8E6C-40D4-EF6546E8BE5D}"/>
                </a:ext>
              </a:extLst>
            </p:cNvPr>
            <p:cNvSpPr/>
            <p:nvPr/>
          </p:nvSpPr>
          <p:spPr>
            <a:xfrm>
              <a:off x="4712822" y="1950682"/>
              <a:ext cx="180397" cy="153244"/>
            </a:xfrm>
            <a:prstGeom prst="ellipse">
              <a:avLst/>
            </a:prstGeom>
            <a:solidFill>
              <a:srgbClr val="FF9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B80BEB0-366F-FDFA-953F-17CD58649765}"/>
                </a:ext>
              </a:extLst>
            </p:cNvPr>
            <p:cNvSpPr txBox="1"/>
            <p:nvPr/>
          </p:nvSpPr>
          <p:spPr>
            <a:xfrm>
              <a:off x="4919394" y="1792272"/>
              <a:ext cx="16688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Gestión del Almacén de Depósitos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0FD13E2-4E48-F8E6-E6B0-F6C39C2452C7}"/>
                </a:ext>
              </a:extLst>
            </p:cNvPr>
            <p:cNvSpPr txBox="1"/>
            <p:nvPr/>
          </p:nvSpPr>
          <p:spPr>
            <a:xfrm>
              <a:off x="1975417" y="5775243"/>
              <a:ext cx="1351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Solicitud Préstamo / Devolución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B2191160-D761-38C5-6036-601D5CAB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9829" y="2520714"/>
              <a:ext cx="1244848" cy="735875"/>
            </a:xfrm>
            <a:prstGeom prst="rect">
              <a:avLst/>
            </a:prstGeom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2F643C6-4276-9077-9886-D2FDC786291A}"/>
                </a:ext>
              </a:extLst>
            </p:cNvPr>
            <p:cNvGrpSpPr/>
            <p:nvPr/>
          </p:nvGrpSpPr>
          <p:grpSpPr>
            <a:xfrm>
              <a:off x="2515180" y="1924605"/>
              <a:ext cx="1420443" cy="425794"/>
              <a:chOff x="5984870" y="1430269"/>
              <a:chExt cx="1700785" cy="600164"/>
            </a:xfrm>
          </p:grpSpPr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1AB57F0D-2630-131F-B0CE-E878B04FB829}"/>
                  </a:ext>
                </a:extLst>
              </p:cNvPr>
              <p:cNvSpPr txBox="1"/>
              <p:nvPr/>
            </p:nvSpPr>
            <p:spPr>
              <a:xfrm>
                <a:off x="5996474" y="1430269"/>
                <a:ext cx="168918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Archivado Pieza Convicción por CB (generación interna)</a:t>
                </a:r>
              </a:p>
            </p:txBody>
          </p:sp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D20C007B-2479-4666-B86E-6E08FEDA36A5}"/>
                  </a:ext>
                </a:extLst>
              </p:cNvPr>
              <p:cNvSpPr/>
              <p:nvPr/>
            </p:nvSpPr>
            <p:spPr>
              <a:xfrm>
                <a:off x="5984870" y="1519788"/>
                <a:ext cx="216000" cy="216000"/>
              </a:xfrm>
              <a:prstGeom prst="ellipse">
                <a:avLst/>
              </a:prstGeom>
              <a:solidFill>
                <a:srgbClr val="FF9F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p:grpSp>
        <p:pic>
          <p:nvPicPr>
            <p:cNvPr id="14" name="Gráfico 13" descr="Caja (archivo) contorno">
              <a:extLst>
                <a:ext uri="{FF2B5EF4-FFF2-40B4-BE49-F238E27FC236}">
                  <a16:creationId xmlns:a16="http://schemas.microsoft.com/office/drawing/2014/main" id="{4C0954D5-B0E7-37AE-FC6F-055A6D669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57279" y="2950236"/>
              <a:ext cx="763679" cy="648733"/>
            </a:xfrm>
            <a:prstGeom prst="rect">
              <a:avLst/>
            </a:prstGeom>
          </p:spPr>
        </p:pic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20325D93-3596-4302-0485-03BBC3217FC8}"/>
                </a:ext>
              </a:extLst>
            </p:cNvPr>
            <p:cNvSpPr/>
            <p:nvPr/>
          </p:nvSpPr>
          <p:spPr>
            <a:xfrm>
              <a:off x="3863138" y="2889302"/>
              <a:ext cx="429325" cy="127703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C4E0313-BDC0-DE1E-5EE9-9B69DC837C1C}"/>
                </a:ext>
              </a:extLst>
            </p:cNvPr>
            <p:cNvSpPr/>
            <p:nvPr/>
          </p:nvSpPr>
          <p:spPr>
            <a:xfrm>
              <a:off x="7277395" y="1956315"/>
              <a:ext cx="180397" cy="153244"/>
            </a:xfrm>
            <a:prstGeom prst="ellipse">
              <a:avLst/>
            </a:prstGeom>
            <a:solidFill>
              <a:srgbClr val="FF9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8316583-ACB6-79FC-95A7-D4D0AEE46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6925"/>
            <a:stretch/>
          </p:blipFill>
          <p:spPr>
            <a:xfrm>
              <a:off x="1010898" y="3889529"/>
              <a:ext cx="964518" cy="653719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2128FE8-BEEA-BCD5-EDEC-F447AE2E4A37}"/>
                </a:ext>
              </a:extLst>
            </p:cNvPr>
            <p:cNvSpPr txBox="1"/>
            <p:nvPr/>
          </p:nvSpPr>
          <p:spPr>
            <a:xfrm>
              <a:off x="916995" y="3638135"/>
              <a:ext cx="1138747" cy="185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Gestión Depósitos</a:t>
              </a:r>
            </a:p>
          </p:txBody>
        </p:sp>
        <p:sp>
          <p:nvSpPr>
            <p:cNvPr id="66" name="Flecha: a la derecha 65">
              <a:extLst>
                <a:ext uri="{FF2B5EF4-FFF2-40B4-BE49-F238E27FC236}">
                  <a16:creationId xmlns:a16="http://schemas.microsoft.com/office/drawing/2014/main" id="{002F550A-E957-2E49-5EFC-71139315BEF3}"/>
                </a:ext>
              </a:extLst>
            </p:cNvPr>
            <p:cNvSpPr/>
            <p:nvPr/>
          </p:nvSpPr>
          <p:spPr>
            <a:xfrm rot="5400000">
              <a:off x="5129642" y="4400445"/>
              <a:ext cx="366191" cy="165398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EE78298E-FCB4-9703-231A-AB4EBFB7BA63}"/>
                </a:ext>
              </a:extLst>
            </p:cNvPr>
            <p:cNvSpPr/>
            <p:nvPr/>
          </p:nvSpPr>
          <p:spPr>
            <a:xfrm rot="10617118" flipH="1" flipV="1">
              <a:off x="1695627" y="5847504"/>
              <a:ext cx="180397" cy="153244"/>
            </a:xfrm>
            <a:prstGeom prst="ellipse">
              <a:avLst/>
            </a:prstGeom>
            <a:solidFill>
              <a:srgbClr val="FF9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8" name="Flecha: a la izquierda y derecha 67">
              <a:extLst>
                <a:ext uri="{FF2B5EF4-FFF2-40B4-BE49-F238E27FC236}">
                  <a16:creationId xmlns:a16="http://schemas.microsoft.com/office/drawing/2014/main" id="{20712A69-54E2-49EB-172C-511E5963F452}"/>
                </a:ext>
              </a:extLst>
            </p:cNvPr>
            <p:cNvSpPr/>
            <p:nvPr/>
          </p:nvSpPr>
          <p:spPr>
            <a:xfrm rot="2519915">
              <a:off x="1274669" y="4865348"/>
              <a:ext cx="841097" cy="146051"/>
            </a:xfrm>
            <a:prstGeom prst="leftRight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lecha: a la izquierda y derecha 68">
              <a:extLst>
                <a:ext uri="{FF2B5EF4-FFF2-40B4-BE49-F238E27FC236}">
                  <a16:creationId xmlns:a16="http://schemas.microsoft.com/office/drawing/2014/main" id="{83844025-C7B7-7FCD-ED30-DE2C16479C9D}"/>
                </a:ext>
              </a:extLst>
            </p:cNvPr>
            <p:cNvSpPr/>
            <p:nvPr/>
          </p:nvSpPr>
          <p:spPr>
            <a:xfrm>
              <a:off x="2851563" y="5162542"/>
              <a:ext cx="1534063" cy="138282"/>
            </a:xfrm>
            <a:prstGeom prst="leftRightArrow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A4146340-8814-7024-B5D6-3380C4C93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75754" y="2230304"/>
              <a:ext cx="1873969" cy="2048290"/>
            </a:xfrm>
            <a:prstGeom prst="rect">
              <a:avLst/>
            </a:prstGeom>
          </p:spPr>
        </p:pic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EDCB728-D0AB-27D9-20C6-97B07DF31E81}"/>
                </a:ext>
              </a:extLst>
            </p:cNvPr>
            <p:cNvSpPr txBox="1"/>
            <p:nvPr/>
          </p:nvSpPr>
          <p:spPr>
            <a:xfrm>
              <a:off x="4586418" y="5787597"/>
              <a:ext cx="1776081" cy="30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Consulta Pieza Convicción existentes en el Depósito</a:t>
              </a: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D3D54EE5-AE6A-00F4-3E6D-A04A6A235C30}"/>
                </a:ext>
              </a:extLst>
            </p:cNvPr>
            <p:cNvSpPr/>
            <p:nvPr/>
          </p:nvSpPr>
          <p:spPr>
            <a:xfrm>
              <a:off x="4532425" y="5863824"/>
              <a:ext cx="180397" cy="153244"/>
            </a:xfrm>
            <a:prstGeom prst="ellipse">
              <a:avLst/>
            </a:prstGeom>
            <a:solidFill>
              <a:srgbClr val="FF9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37447E2E-CDDE-1079-CBC5-FF19030B2B53}"/>
                </a:ext>
              </a:extLst>
            </p:cNvPr>
            <p:cNvSpPr/>
            <p:nvPr/>
          </p:nvSpPr>
          <p:spPr>
            <a:xfrm>
              <a:off x="1010897" y="3614168"/>
              <a:ext cx="922145" cy="917678"/>
            </a:xfrm>
            <a:prstGeom prst="roundRect">
              <a:avLst/>
            </a:prstGeom>
            <a:noFill/>
            <a:ln w="28575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609B5E4F-1AFE-AF64-6F05-5658D42A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61250" y="5022965"/>
              <a:ext cx="622477" cy="586621"/>
            </a:xfrm>
            <a:prstGeom prst="rect">
              <a:avLst/>
            </a:prstGeom>
          </p:spPr>
        </p:pic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B68DF837-0B2D-737F-6850-6E108DE341DC}"/>
                </a:ext>
              </a:extLst>
            </p:cNvPr>
            <p:cNvSpPr/>
            <p:nvPr/>
          </p:nvSpPr>
          <p:spPr>
            <a:xfrm rot="20025524">
              <a:off x="5911718" y="3614356"/>
              <a:ext cx="1556273" cy="13251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8F34DE38-9CAC-B25D-5A02-F0F1C607AE38}"/>
                </a:ext>
              </a:extLst>
            </p:cNvPr>
            <p:cNvSpPr/>
            <p:nvPr/>
          </p:nvSpPr>
          <p:spPr>
            <a:xfrm rot="1393418">
              <a:off x="5906777" y="2868192"/>
              <a:ext cx="1566155" cy="164087"/>
            </a:xfrm>
            <a:prstGeom prst="rightArrow">
              <a:avLst/>
            </a:prstGeom>
            <a:solidFill>
              <a:srgbClr val="4472C4">
                <a:lumMod val="75000"/>
              </a:srgbClr>
            </a:solidFill>
            <a:ln w="25400" cap="flat" cmpd="sng" algn="ctr">
              <a:solidFill>
                <a:srgbClr val="043A6C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95DF07B5-C3EC-BEE7-3D1F-709FE88DC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6925"/>
            <a:stretch/>
          </p:blipFill>
          <p:spPr>
            <a:xfrm>
              <a:off x="4971898" y="5095886"/>
              <a:ext cx="819281" cy="555282"/>
            </a:xfrm>
            <a:prstGeom prst="rect">
              <a:avLst/>
            </a:prstGeom>
          </p:spPr>
        </p:pic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8CBE498-240C-BDA1-0589-E6A38161F542}"/>
                </a:ext>
              </a:extLst>
            </p:cNvPr>
            <p:cNvSpPr txBox="1"/>
            <p:nvPr/>
          </p:nvSpPr>
          <p:spPr>
            <a:xfrm>
              <a:off x="4798255" y="4826875"/>
              <a:ext cx="1010261" cy="30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Gestión Depósitos</a:t>
              </a: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23413814-CCAB-6B32-A393-5D68A00C9AE4}"/>
                </a:ext>
              </a:extLst>
            </p:cNvPr>
            <p:cNvSpPr/>
            <p:nvPr/>
          </p:nvSpPr>
          <p:spPr>
            <a:xfrm>
              <a:off x="4892156" y="4827624"/>
              <a:ext cx="881487" cy="806677"/>
            </a:xfrm>
            <a:prstGeom prst="roundRect">
              <a:avLst/>
            </a:prstGeom>
            <a:noFill/>
            <a:ln w="28575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92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4C0603-1A23-6AE2-F516-F6AEEA92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Visión General - </a:t>
            </a:r>
            <a:r>
              <a:rPr lang="es-ES" sz="2400" dirty="0"/>
              <a:t>Tipos de Custodia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B1AB81-21F7-4634-9B84-91DBA99D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FCD6-C37F-4D4F-B6AD-71D3A36D527F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6F3C4608-44B7-504A-5BE2-0F0D55E32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83" y="1007226"/>
            <a:ext cx="11113572" cy="5436988"/>
          </a:xfrm>
        </p:spPr>
        <p:txBody>
          <a:bodyPr>
            <a:normAutofit/>
          </a:bodyPr>
          <a:lstStyle/>
          <a:p>
            <a:pPr algn="just"/>
            <a:r>
              <a:rPr lang="es-ES" sz="1800" dirty="0"/>
              <a:t>En función de la oficina judicial y del tipo de objeto/pieza de convicción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E837813-BBDE-CCC3-F582-5BEBFB750693}"/>
              </a:ext>
            </a:extLst>
          </p:cNvPr>
          <p:cNvGrpSpPr/>
          <p:nvPr/>
        </p:nvGrpSpPr>
        <p:grpSpPr>
          <a:xfrm>
            <a:off x="251520" y="1907738"/>
            <a:ext cx="8563997" cy="3465478"/>
            <a:chOff x="251520" y="1835730"/>
            <a:chExt cx="8563997" cy="346547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36B9D2E-BDC9-D1B8-6E93-9F4D716C8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835730"/>
              <a:ext cx="2684435" cy="3454034"/>
            </a:xfrm>
            <a:prstGeom prst="rect">
              <a:avLst/>
            </a:prstGeom>
          </p:spPr>
        </p:pic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CF2C194C-ABAF-EFE1-80CF-F84D418D8C6A}"/>
                </a:ext>
              </a:extLst>
            </p:cNvPr>
            <p:cNvSpPr/>
            <p:nvPr/>
          </p:nvSpPr>
          <p:spPr>
            <a:xfrm>
              <a:off x="3395856" y="1835730"/>
              <a:ext cx="5419660" cy="118859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sz="1100" dirty="0">
                  <a:solidFill>
                    <a:srgbClr val="000000"/>
                  </a:solidFill>
                </a:rPr>
                <a:t>Mediante la </a:t>
              </a:r>
              <a:r>
                <a:rPr lang="es-ES" sz="1100" b="1" dirty="0">
                  <a:solidFill>
                    <a:srgbClr val="000000"/>
                  </a:solidFill>
                </a:rPr>
                <a:t>Custodia Interna </a:t>
              </a:r>
              <a:r>
                <a:rPr lang="es-ES" sz="1100" dirty="0">
                  <a:solidFill>
                    <a:srgbClr val="000000"/>
                  </a:solidFill>
                </a:rPr>
                <a:t>la ubicación de las piezas se hará en las propias dependencias u oficinas judiciales.</a:t>
              </a:r>
            </a:p>
            <a:p>
              <a:pPr algn="just"/>
              <a:r>
                <a:rPr lang="es-ES" sz="1100" dirty="0">
                  <a:solidFill>
                    <a:srgbClr val="000000"/>
                  </a:solidFill>
                </a:rPr>
                <a:t>La aplicación permitirá parametrizar las ubicaciones (sedes/salas/pasillos/estanterías/huecos) para posteriormente asignarles las cajas ya cerradas dentro de las ubicaciones que se encuentren disponibles.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4C2568F7-A369-5734-F18B-533DB5B92A66}"/>
                </a:ext>
              </a:extLst>
            </p:cNvPr>
            <p:cNvSpPr/>
            <p:nvPr/>
          </p:nvSpPr>
          <p:spPr>
            <a:xfrm>
              <a:off x="3406033" y="3144658"/>
              <a:ext cx="5409484" cy="10181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sz="1100" dirty="0">
                  <a:solidFill>
                    <a:srgbClr val="000000"/>
                  </a:solidFill>
                </a:rPr>
                <a:t>Mediante la </a:t>
              </a:r>
              <a:r>
                <a:rPr lang="es-ES" sz="1100" b="1" dirty="0">
                  <a:solidFill>
                    <a:srgbClr val="000000"/>
                  </a:solidFill>
                </a:rPr>
                <a:t>Custodia Externa </a:t>
              </a:r>
              <a:r>
                <a:rPr lang="es-ES" sz="1100" dirty="0">
                  <a:solidFill>
                    <a:srgbClr val="000000"/>
                  </a:solidFill>
                </a:rPr>
                <a:t>la ubicación de las piezas se encarga a una empresa externa. Al cerrar la caja en la aplicación se envía a la empresa de Custodia.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4C36BA5E-D49D-E521-CF08-56CD5DFAA858}"/>
                </a:ext>
              </a:extLst>
            </p:cNvPr>
            <p:cNvSpPr/>
            <p:nvPr/>
          </p:nvSpPr>
          <p:spPr>
            <a:xfrm>
              <a:off x="3416892" y="4283099"/>
              <a:ext cx="5398624" cy="10181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ES" sz="1100" dirty="0">
                  <a:solidFill>
                    <a:srgbClr val="000000"/>
                  </a:solidFill>
                </a:rPr>
                <a:t>Mediante la </a:t>
              </a:r>
              <a:r>
                <a:rPr lang="es-ES" sz="1100" b="1" dirty="0">
                  <a:solidFill>
                    <a:srgbClr val="000000"/>
                  </a:solidFill>
                </a:rPr>
                <a:t>Custodia Mixta </a:t>
              </a:r>
              <a:r>
                <a:rPr lang="es-ES" sz="1100" dirty="0">
                  <a:solidFill>
                    <a:srgbClr val="000000"/>
                  </a:solidFill>
                </a:rPr>
                <a:t>que variará en función de la oficina judicial y el tipo de piezas de convicción, se podrá definir depósitos virtuales.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06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Visión General - Perfiles de Usuario</a:t>
            </a:r>
            <a:endParaRPr lang="es-ES" sz="2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F3FC0D-8B2A-FCFF-0138-9CE2875C1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59172"/>
              </p:ext>
            </p:extLst>
          </p:nvPr>
        </p:nvGraphicFramePr>
        <p:xfrm>
          <a:off x="395536" y="980728"/>
          <a:ext cx="7704856" cy="464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866">
                  <a:extLst>
                    <a:ext uri="{9D8B030D-6E8A-4147-A177-3AD203B41FA5}">
                      <a16:colId xmlns:a16="http://schemas.microsoft.com/office/drawing/2014/main" val="109582319"/>
                    </a:ext>
                  </a:extLst>
                </a:gridCol>
                <a:gridCol w="3786990">
                  <a:extLst>
                    <a:ext uri="{9D8B030D-6E8A-4147-A177-3AD203B41FA5}">
                      <a16:colId xmlns:a16="http://schemas.microsoft.com/office/drawing/2014/main" val="3946165826"/>
                    </a:ext>
                  </a:extLst>
                </a:gridCol>
              </a:tblGrid>
              <a:tr h="35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PERMISO</a:t>
                      </a: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s-ES" sz="1100" dirty="0">
                          <a:effectLst/>
                        </a:rPr>
                        <a:t>DESCRIPCIÓN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2447776688"/>
                  </a:ext>
                </a:extLst>
              </a:tr>
              <a:tr h="267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SARCH_PIEZAS_OPERARIO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encarga del movimiento físico de cajas dentro del Depósito, a petición del Administrador de la Sede de Depósito Piezas.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val="375701211"/>
                  </a:ext>
                </a:extLst>
              </a:tr>
              <a:tr h="625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SARCH_PIEZAS_ADM_DEPOSITO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Será el máximo responsable de una Sede del Depósito, siendo responsabilidad suya controlar las piezas/objetos que se incorporan al Depósito, los préstamos que se atienden, las devoluciones que se aceptan, así como las contingencias propias del día a día en el Depósito.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b"/>
                </a:tc>
                <a:extLst>
                  <a:ext uri="{0D108BD9-81ED-4DB2-BD59-A6C34878D82A}">
                    <a16:rowId xmlns:a16="http://schemas.microsoft.com/office/drawing/2014/main" val="653610895"/>
                  </a:ext>
                </a:extLst>
              </a:tr>
              <a:tr h="35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SARCH_PIEZAS_IMPLANTADOR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Es el encargado de implantar la aplicación en una Sede del Depósito, creando el mapa de ubicaciones del mismo y generando las etiquetas correspondientes a éste.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b"/>
                </a:tc>
                <a:extLst>
                  <a:ext uri="{0D108BD9-81ED-4DB2-BD59-A6C34878D82A}">
                    <a16:rowId xmlns:a16="http://schemas.microsoft.com/office/drawing/2014/main" val="1392718285"/>
                  </a:ext>
                </a:extLst>
              </a:tr>
              <a:tr h="343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SARCH_PIEZAS_ADMINISTRADOR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Es el responsable de crear Sedes y Salas dentro del Depósito y asignar a que Órgano Judicial le corresponden.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b"/>
                </a:tc>
                <a:extLst>
                  <a:ext uri="{0D108BD9-81ED-4DB2-BD59-A6C34878D82A}">
                    <a16:rowId xmlns:a16="http://schemas.microsoft.com/office/drawing/2014/main" val="1389319363"/>
                  </a:ext>
                </a:extLst>
              </a:tr>
              <a:tr h="267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SARCH_PIEZAS_OPERARIO_JUDICIAL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Es el encargado de acceder la solución del Depósito de piezas/objetos para solicitar un préstamo o devolverlo al Depósito Judicial.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b"/>
                </a:tc>
                <a:extLst>
                  <a:ext uri="{0D108BD9-81ED-4DB2-BD59-A6C34878D82A}">
                    <a16:rowId xmlns:a16="http://schemas.microsoft.com/office/drawing/2014/main" val="1439260364"/>
                  </a:ext>
                </a:extLst>
              </a:tr>
              <a:tr h="446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SARCH_PIEZAS_OPERARIO_JUDICIAL_REGISTRO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Es el encargado de registrar, como usuario del órgano judicial, Otras Piezas/Efectos que pasan primero por el órgano judicial y que van a quedar custodiadas fuera del depósito 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 Archivo.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b"/>
                </a:tc>
                <a:extLst>
                  <a:ext uri="{0D108BD9-81ED-4DB2-BD59-A6C34878D82A}">
                    <a16:rowId xmlns:a16="http://schemas.microsoft.com/office/drawing/2014/main" val="1364364520"/>
                  </a:ext>
                </a:extLst>
              </a:tr>
              <a:tr h="356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SARCH_PIEZAS_ADMINISTRADOR_SEDE_EXTERNA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Es el responsable de la tramitación de entrega de piezas/objetos al usuario del órgano judicial solicitante y recogida de piezas/objetos del Depósito de la empresa de Custodia Externa.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3867" marB="0" anchor="ctr"/>
                </a:tc>
                <a:extLst>
                  <a:ext uri="{0D108BD9-81ED-4DB2-BD59-A6C34878D82A}">
                    <a16:rowId xmlns:a16="http://schemas.microsoft.com/office/drawing/2014/main" val="39191876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59E917C-C5BE-69B0-447B-E0A2A205B26F}"/>
              </a:ext>
            </a:extLst>
          </p:cNvPr>
          <p:cNvSpPr txBox="1"/>
          <p:nvPr/>
        </p:nvSpPr>
        <p:spPr>
          <a:xfrm>
            <a:off x="395536" y="5738241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/>
              <a:t>En función del permiso que se tenga asignado se visualizarán unas opciones del menú u otras</a:t>
            </a:r>
          </a:p>
        </p:txBody>
      </p:sp>
    </p:spTree>
    <p:extLst>
      <p:ext uri="{BB962C8B-B14F-4D97-AF65-F5344CB8AC3E}">
        <p14:creationId xmlns:p14="http://schemas.microsoft.com/office/powerpoint/2010/main" val="238331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cs typeface="Arial" panose="020B0604020202020204" pitchFamily="34" charset="0"/>
              </a:rPr>
              <a:t>Visión General - Flujo de Entrada/Salida</a:t>
            </a:r>
            <a:endParaRPr lang="es-ES" sz="24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BBCA63C-00D2-FBAE-4CF9-505183FBC1BC}"/>
              </a:ext>
            </a:extLst>
          </p:cNvPr>
          <p:cNvCxnSpPr>
            <a:cxnSpLocks/>
            <a:stCxn id="19" idx="5"/>
            <a:endCxn id="98" idx="1"/>
          </p:cNvCxnSpPr>
          <p:nvPr/>
        </p:nvCxnSpPr>
        <p:spPr>
          <a:xfrm>
            <a:off x="1733092" y="3616935"/>
            <a:ext cx="229336" cy="17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 descr="Cancha">
            <a:extLst>
              <a:ext uri="{FF2B5EF4-FFF2-40B4-BE49-F238E27FC236}">
                <a16:creationId xmlns:a16="http://schemas.microsoft.com/office/drawing/2014/main" id="{17CB39D8-6810-9A09-DCC9-B2F9E75F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464" y="4054440"/>
            <a:ext cx="914400" cy="9144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C40C7B4-8535-4F91-E5F5-6F0F7F8C13FE}"/>
              </a:ext>
            </a:extLst>
          </p:cNvPr>
          <p:cNvSpPr/>
          <p:nvPr/>
        </p:nvSpPr>
        <p:spPr>
          <a:xfrm>
            <a:off x="45604" y="4077072"/>
            <a:ext cx="1080120" cy="1008112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1AEF785-666B-2831-11F8-E10C627DB57F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993500" y="3623630"/>
            <a:ext cx="723428" cy="63926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D0BA51-FAA3-2786-0A5D-02F8C403EED8}"/>
              </a:ext>
            </a:extLst>
          </p:cNvPr>
          <p:cNvSpPr txBox="1"/>
          <p:nvPr/>
        </p:nvSpPr>
        <p:spPr>
          <a:xfrm>
            <a:off x="96316" y="2213576"/>
            <a:ext cx="26164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u="sng" dirty="0"/>
              <a:t>“</a:t>
            </a:r>
            <a:r>
              <a:rPr lang="es-ES" sz="1000" b="1" u="sng" dirty="0"/>
              <a:t>Solicitar piezas al Depósito</a:t>
            </a:r>
            <a:r>
              <a:rPr lang="es-ES" sz="1000" u="sng" dirty="0"/>
              <a:t>”</a:t>
            </a:r>
          </a:p>
          <a:p>
            <a:r>
              <a:rPr lang="es-ES" sz="1000" dirty="0"/>
              <a:t>Al solicitarlo se genera un id de</a:t>
            </a:r>
          </a:p>
          <a:p>
            <a:r>
              <a:rPr lang="es-ES" sz="1000" dirty="0"/>
              <a:t>Petición de la solicitud “Solicitud de Préstamo”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AE443E9-8F78-3DC8-729C-E3B930F27526}"/>
              </a:ext>
            </a:extLst>
          </p:cNvPr>
          <p:cNvSpPr/>
          <p:nvPr/>
        </p:nvSpPr>
        <p:spPr>
          <a:xfrm>
            <a:off x="1694068" y="357791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pic>
        <p:nvPicPr>
          <p:cNvPr id="98" name="Gráfico 97" descr="Nube de sincronización">
            <a:extLst>
              <a:ext uri="{FF2B5EF4-FFF2-40B4-BE49-F238E27FC236}">
                <a16:creationId xmlns:a16="http://schemas.microsoft.com/office/drawing/2014/main" id="{D28455FC-656C-B016-A2CA-1214B189F1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2428" y="3210441"/>
            <a:ext cx="816538" cy="816538"/>
          </a:xfrm>
          <a:prstGeom prst="rect">
            <a:avLst/>
          </a:prstGeom>
        </p:spPr>
      </p:pic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D6AF4774-9713-BC00-230E-56BF04B9DA4F}"/>
              </a:ext>
            </a:extLst>
          </p:cNvPr>
          <p:cNvCxnSpPr>
            <a:cxnSpLocks/>
          </p:cNvCxnSpPr>
          <p:nvPr/>
        </p:nvCxnSpPr>
        <p:spPr>
          <a:xfrm flipV="1">
            <a:off x="2648744" y="3604762"/>
            <a:ext cx="5019600" cy="1887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D4081AE1-ADF5-51AD-C1CF-690C5167C2F1}"/>
              </a:ext>
            </a:extLst>
          </p:cNvPr>
          <p:cNvSpPr txBox="1"/>
          <p:nvPr/>
        </p:nvSpPr>
        <p:spPr>
          <a:xfrm>
            <a:off x="2987824" y="2204864"/>
            <a:ext cx="229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Salidas / Salidas</a:t>
            </a:r>
          </a:p>
          <a:p>
            <a:r>
              <a:rPr lang="es-ES" sz="1000" dirty="0"/>
              <a:t>Se presentan las </a:t>
            </a:r>
            <a:r>
              <a:rPr lang="es-ES" sz="1000" dirty="0" err="1"/>
              <a:t>solic.de</a:t>
            </a:r>
            <a:r>
              <a:rPr lang="es-ES" sz="1000" dirty="0"/>
              <a:t> préstamo</a:t>
            </a:r>
          </a:p>
          <a:p>
            <a:r>
              <a:rPr lang="es-ES" sz="1000" dirty="0"/>
              <a:t>El préstamo pasará a estado “Solicitado”</a:t>
            </a:r>
          </a:p>
          <a:p>
            <a:r>
              <a:rPr lang="es-ES" sz="1000" dirty="0"/>
              <a:t>y su objeto a “Archivado”.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F616C5AA-0741-388D-A65B-12A0C803D6D9}"/>
              </a:ext>
            </a:extLst>
          </p:cNvPr>
          <p:cNvSpPr txBox="1"/>
          <p:nvPr/>
        </p:nvSpPr>
        <p:spPr>
          <a:xfrm>
            <a:off x="5211383" y="2276872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Salidas / Salidas</a:t>
            </a:r>
            <a:r>
              <a:rPr lang="es-ES" sz="1000" b="1" dirty="0"/>
              <a:t> – Enviar Solicitudes</a:t>
            </a:r>
            <a:endParaRPr lang="es-ES" sz="1000" b="1" u="sng" dirty="0"/>
          </a:p>
          <a:p>
            <a:r>
              <a:rPr lang="es-ES" sz="1000" dirty="0"/>
              <a:t>Se envían las solicitudes a CE.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AC9A9EAB-D73A-2ABB-E36C-C1D1F9F0DA39}"/>
              </a:ext>
            </a:extLst>
          </p:cNvPr>
          <p:cNvSpPr txBox="1"/>
          <p:nvPr/>
        </p:nvSpPr>
        <p:spPr>
          <a:xfrm>
            <a:off x="7179075" y="2285754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Salidas / Validar Piezas/Objetos</a:t>
            </a:r>
          </a:p>
          <a:p>
            <a:r>
              <a:rPr lang="es-ES" sz="1000" dirty="0"/>
              <a:t>Se validan mediante las hojas </a:t>
            </a:r>
            <a:r>
              <a:rPr lang="es-ES" sz="1000" dirty="0" err="1"/>
              <a:t>excel</a:t>
            </a:r>
            <a:r>
              <a:rPr lang="es-ES" sz="1000" dirty="0"/>
              <a:t>, </a:t>
            </a:r>
          </a:p>
          <a:p>
            <a:r>
              <a:rPr lang="es-ES" sz="1000" dirty="0"/>
              <a:t>finalizando el ciclo de préstamo</a:t>
            </a:r>
          </a:p>
          <a:p>
            <a:endParaRPr lang="es-ES" sz="1000" dirty="0"/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2BD1397E-8FBF-9D35-B09C-9E0711AF1FDA}"/>
              </a:ext>
            </a:extLst>
          </p:cNvPr>
          <p:cNvCxnSpPr/>
          <p:nvPr/>
        </p:nvCxnSpPr>
        <p:spPr>
          <a:xfrm flipV="1">
            <a:off x="3266550" y="2997538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ipse 103">
            <a:extLst>
              <a:ext uri="{FF2B5EF4-FFF2-40B4-BE49-F238E27FC236}">
                <a16:creationId xmlns:a16="http://schemas.microsoft.com/office/drawing/2014/main" id="{A8DF0CEF-13C5-8E93-6E10-8AB7FF432F5D}"/>
              </a:ext>
            </a:extLst>
          </p:cNvPr>
          <p:cNvSpPr/>
          <p:nvPr/>
        </p:nvSpPr>
        <p:spPr>
          <a:xfrm>
            <a:off x="3184857" y="2851212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2</a:t>
            </a: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F15BB3AC-6775-3481-7358-800CDFD3FF8C}"/>
              </a:ext>
            </a:extLst>
          </p:cNvPr>
          <p:cNvSpPr/>
          <p:nvPr/>
        </p:nvSpPr>
        <p:spPr>
          <a:xfrm>
            <a:off x="1634041" y="2855704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1</a:t>
            </a:r>
          </a:p>
        </p:txBody>
      </p: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0DAEC2BE-321B-6E96-BFAB-098D2F0921D7}"/>
              </a:ext>
            </a:extLst>
          </p:cNvPr>
          <p:cNvCxnSpPr/>
          <p:nvPr/>
        </p:nvCxnSpPr>
        <p:spPr>
          <a:xfrm flipV="1">
            <a:off x="1716926" y="3007464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ipse 106">
            <a:extLst>
              <a:ext uri="{FF2B5EF4-FFF2-40B4-BE49-F238E27FC236}">
                <a16:creationId xmlns:a16="http://schemas.microsoft.com/office/drawing/2014/main" id="{26BD0F09-18B2-EDA6-63B6-72F504982C97}"/>
              </a:ext>
            </a:extLst>
          </p:cNvPr>
          <p:cNvSpPr/>
          <p:nvPr/>
        </p:nvSpPr>
        <p:spPr>
          <a:xfrm>
            <a:off x="5292080" y="2821444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3</a:t>
            </a: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36D3050C-2AAE-71A7-401E-55A129B5E088}"/>
              </a:ext>
            </a:extLst>
          </p:cNvPr>
          <p:cNvSpPr/>
          <p:nvPr/>
        </p:nvSpPr>
        <p:spPr>
          <a:xfrm>
            <a:off x="7404272" y="2832344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4</a:t>
            </a:r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B75A8052-E2EC-D825-7A0B-12574F5D7164}"/>
              </a:ext>
            </a:extLst>
          </p:cNvPr>
          <p:cNvCxnSpPr/>
          <p:nvPr/>
        </p:nvCxnSpPr>
        <p:spPr>
          <a:xfrm flipV="1">
            <a:off x="5374966" y="2990843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B396CF5D-4693-3F0B-0316-ABE8999B3B39}"/>
              </a:ext>
            </a:extLst>
          </p:cNvPr>
          <p:cNvCxnSpPr>
            <a:cxnSpLocks/>
          </p:cNvCxnSpPr>
          <p:nvPr/>
        </p:nvCxnSpPr>
        <p:spPr>
          <a:xfrm flipV="1">
            <a:off x="7498035" y="2978670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ipse 110">
            <a:extLst>
              <a:ext uri="{FF2B5EF4-FFF2-40B4-BE49-F238E27FC236}">
                <a16:creationId xmlns:a16="http://schemas.microsoft.com/office/drawing/2014/main" id="{E43D8D60-3415-1739-31D6-D3A8276244AF}"/>
              </a:ext>
            </a:extLst>
          </p:cNvPr>
          <p:cNvSpPr/>
          <p:nvPr/>
        </p:nvSpPr>
        <p:spPr>
          <a:xfrm>
            <a:off x="7411646" y="4005064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5</a:t>
            </a:r>
          </a:p>
        </p:txBody>
      </p: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C87F1864-EE2D-9E76-0E22-27A0158FDDF3}"/>
              </a:ext>
            </a:extLst>
          </p:cNvPr>
          <p:cNvCxnSpPr>
            <a:cxnSpLocks/>
          </p:cNvCxnSpPr>
          <p:nvPr/>
        </p:nvCxnSpPr>
        <p:spPr>
          <a:xfrm>
            <a:off x="7498035" y="3585135"/>
            <a:ext cx="0" cy="441844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268DD54E-7C02-C6B1-F304-C04F973A59F7}"/>
              </a:ext>
            </a:extLst>
          </p:cNvPr>
          <p:cNvSpPr txBox="1"/>
          <p:nvPr/>
        </p:nvSpPr>
        <p:spPr>
          <a:xfrm>
            <a:off x="7308304" y="4177546"/>
            <a:ext cx="18790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Las piezas/objetos se</a:t>
            </a:r>
          </a:p>
          <a:p>
            <a:r>
              <a:rPr lang="es-ES" sz="1000" dirty="0"/>
              <a:t>se remiten a la sede que solicitó </a:t>
            </a:r>
          </a:p>
          <a:p>
            <a:r>
              <a:rPr lang="es-ES" sz="1000" dirty="0"/>
              <a:t>el préstamo. </a:t>
            </a:r>
          </a:p>
          <a:p>
            <a:r>
              <a:rPr lang="es-ES" sz="1000" dirty="0"/>
              <a:t>El órgano judicial verá sus piezas</a:t>
            </a:r>
          </a:p>
          <a:p>
            <a:r>
              <a:rPr lang="es-ES" sz="1000" dirty="0"/>
              <a:t>en estado “Prestado”.</a:t>
            </a:r>
          </a:p>
        </p:txBody>
      </p:sp>
      <p:cxnSp>
        <p:nvCxnSpPr>
          <p:cNvPr id="114" name="Conector: angular 113">
            <a:extLst>
              <a:ext uri="{FF2B5EF4-FFF2-40B4-BE49-F238E27FC236}">
                <a16:creationId xmlns:a16="http://schemas.microsoft.com/office/drawing/2014/main" id="{E5AF963C-19B7-C7B4-E074-AE2F8DB4386A}"/>
              </a:ext>
            </a:extLst>
          </p:cNvPr>
          <p:cNvCxnSpPr>
            <a:cxnSpLocks/>
            <a:stCxn id="111" idx="2"/>
          </p:cNvCxnSpPr>
          <p:nvPr/>
        </p:nvCxnSpPr>
        <p:spPr>
          <a:xfrm rot="10800000" flipV="1">
            <a:off x="624672" y="4086877"/>
            <a:ext cx="6786975" cy="372648"/>
          </a:xfrm>
          <a:prstGeom prst="bentConnector3">
            <a:avLst/>
          </a:prstGeom>
          <a:ln w="158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554FD25F-76DD-4E1F-68B4-777170783D70}"/>
              </a:ext>
            </a:extLst>
          </p:cNvPr>
          <p:cNvSpPr txBox="1"/>
          <p:nvPr/>
        </p:nvSpPr>
        <p:spPr>
          <a:xfrm>
            <a:off x="1771815" y="3820398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Solicitar Préstamo</a:t>
            </a:r>
          </a:p>
          <a:p>
            <a:endParaRPr lang="es-ES" sz="1000" b="1" dirty="0"/>
          </a:p>
        </p:txBody>
      </p: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E911FA18-4375-4FD9-B47E-944962026CE1}"/>
              </a:ext>
            </a:extLst>
          </p:cNvPr>
          <p:cNvCxnSpPr>
            <a:cxnSpLocks/>
            <a:endCxn id="121" idx="2"/>
          </p:cNvCxnSpPr>
          <p:nvPr/>
        </p:nvCxnSpPr>
        <p:spPr>
          <a:xfrm>
            <a:off x="967368" y="4964240"/>
            <a:ext cx="609144" cy="6849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Gráfico 116" descr="Nube de sincronización">
            <a:extLst>
              <a:ext uri="{FF2B5EF4-FFF2-40B4-BE49-F238E27FC236}">
                <a16:creationId xmlns:a16="http://schemas.microsoft.com/office/drawing/2014/main" id="{74FDEA80-73B1-33C3-D01E-1AF336F603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3958" y="4603452"/>
            <a:ext cx="816538" cy="816538"/>
          </a:xfrm>
          <a:prstGeom prst="rect">
            <a:avLst/>
          </a:prstGeom>
        </p:spPr>
      </p:pic>
      <p:sp>
        <p:nvSpPr>
          <p:cNvPr id="118" name="CuadroTexto 117">
            <a:extLst>
              <a:ext uri="{FF2B5EF4-FFF2-40B4-BE49-F238E27FC236}">
                <a16:creationId xmlns:a16="http://schemas.microsoft.com/office/drawing/2014/main" id="{15E266DD-C5AE-F16F-8C0F-67E50A779F9E}"/>
              </a:ext>
            </a:extLst>
          </p:cNvPr>
          <p:cNvSpPr txBox="1"/>
          <p:nvPr/>
        </p:nvSpPr>
        <p:spPr>
          <a:xfrm>
            <a:off x="1700329" y="5204381"/>
            <a:ext cx="124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Solicitar Devolución</a:t>
            </a:r>
          </a:p>
          <a:p>
            <a:endParaRPr lang="es-ES" sz="1000" b="1" dirty="0"/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D0433554-9CFA-195C-C846-E4E28A1762DB}"/>
              </a:ext>
            </a:extLst>
          </p:cNvPr>
          <p:cNvSpPr txBox="1"/>
          <p:nvPr/>
        </p:nvSpPr>
        <p:spPr>
          <a:xfrm>
            <a:off x="122653" y="5517232"/>
            <a:ext cx="2090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u="sng" dirty="0"/>
              <a:t>“</a:t>
            </a:r>
            <a:r>
              <a:rPr lang="es-ES" sz="1000" b="1" u="sng" dirty="0"/>
              <a:t>Solicitar devolución al Depósito</a:t>
            </a:r>
            <a:r>
              <a:rPr lang="es-ES" sz="1000" u="sng" dirty="0"/>
              <a:t>”</a:t>
            </a:r>
          </a:p>
          <a:p>
            <a:r>
              <a:rPr lang="es-ES" sz="1000" dirty="0"/>
              <a:t>Un órgano judicial solicita la</a:t>
            </a:r>
          </a:p>
          <a:p>
            <a:r>
              <a:rPr lang="es-ES" sz="1000" dirty="0"/>
              <a:t>Devolución de las piezas/objetos </a:t>
            </a:r>
          </a:p>
          <a:p>
            <a:r>
              <a:rPr lang="es-ES" sz="1000" dirty="0"/>
              <a:t>que tiene en posesión y por lo tanto </a:t>
            </a:r>
          </a:p>
          <a:p>
            <a:r>
              <a:rPr lang="es-ES" sz="1000" dirty="0"/>
              <a:t>en estado “Prestado”.</a:t>
            </a:r>
          </a:p>
          <a:p>
            <a:endParaRPr lang="es-ES" sz="1000" dirty="0"/>
          </a:p>
        </p:txBody>
      </p: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3E3BCFA7-66A9-5500-BE3A-A461ECB1760C}"/>
              </a:ext>
            </a:extLst>
          </p:cNvPr>
          <p:cNvCxnSpPr>
            <a:cxnSpLocks/>
            <a:stCxn id="121" idx="5"/>
          </p:cNvCxnSpPr>
          <p:nvPr/>
        </p:nvCxnSpPr>
        <p:spPr>
          <a:xfrm>
            <a:off x="1615536" y="4987253"/>
            <a:ext cx="229336" cy="17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Elipse 120">
            <a:extLst>
              <a:ext uri="{FF2B5EF4-FFF2-40B4-BE49-F238E27FC236}">
                <a16:creationId xmlns:a16="http://schemas.microsoft.com/office/drawing/2014/main" id="{8658BC07-FA6C-D82A-FCF4-1723ECD528BB}"/>
              </a:ext>
            </a:extLst>
          </p:cNvPr>
          <p:cNvSpPr/>
          <p:nvPr/>
        </p:nvSpPr>
        <p:spPr>
          <a:xfrm>
            <a:off x="1576512" y="49482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B58BC0DA-8ADE-DEDA-C8EA-7718290B25D5}"/>
              </a:ext>
            </a:extLst>
          </p:cNvPr>
          <p:cNvSpPr/>
          <p:nvPr/>
        </p:nvSpPr>
        <p:spPr>
          <a:xfrm>
            <a:off x="1503201" y="5373216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1</a:t>
            </a:r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95B15C7F-5A0C-F085-EBB2-BFFABFECA12E}"/>
              </a:ext>
            </a:extLst>
          </p:cNvPr>
          <p:cNvCxnSpPr>
            <a:cxnSpLocks/>
          </p:cNvCxnSpPr>
          <p:nvPr/>
        </p:nvCxnSpPr>
        <p:spPr>
          <a:xfrm>
            <a:off x="1599370" y="5003874"/>
            <a:ext cx="0" cy="36934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BD9A54D6-C827-8A0E-41AB-B207C96F6BE2}"/>
              </a:ext>
            </a:extLst>
          </p:cNvPr>
          <p:cNvSpPr txBox="1"/>
          <p:nvPr/>
        </p:nvSpPr>
        <p:spPr>
          <a:xfrm>
            <a:off x="5272270" y="385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Finalización préstamo</a:t>
            </a:r>
          </a:p>
          <a:p>
            <a:endParaRPr lang="es-ES" sz="1000" b="1" dirty="0"/>
          </a:p>
        </p:txBody>
      </p:sp>
      <p:sp>
        <p:nvSpPr>
          <p:cNvPr id="125" name="Triángulo isósceles 124">
            <a:extLst>
              <a:ext uri="{FF2B5EF4-FFF2-40B4-BE49-F238E27FC236}">
                <a16:creationId xmlns:a16="http://schemas.microsoft.com/office/drawing/2014/main" id="{5C79A2F8-87F5-63A6-6D58-0A2602CE668D}"/>
              </a:ext>
            </a:extLst>
          </p:cNvPr>
          <p:cNvSpPr/>
          <p:nvPr/>
        </p:nvSpPr>
        <p:spPr>
          <a:xfrm rot="16200000">
            <a:off x="4880992" y="4045477"/>
            <a:ext cx="144016" cy="1070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A4ADD658-E2ED-4274-C260-3E1C5AD61185}"/>
              </a:ext>
            </a:extLst>
          </p:cNvPr>
          <p:cNvCxnSpPr>
            <a:cxnSpLocks/>
          </p:cNvCxnSpPr>
          <p:nvPr/>
        </p:nvCxnSpPr>
        <p:spPr>
          <a:xfrm>
            <a:off x="2656632" y="5006116"/>
            <a:ext cx="779487" cy="5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Elipse 126">
            <a:extLst>
              <a:ext uri="{FF2B5EF4-FFF2-40B4-BE49-F238E27FC236}">
                <a16:creationId xmlns:a16="http://schemas.microsoft.com/office/drawing/2014/main" id="{1EF9CD6D-080E-E5C9-5A6A-A42C02392396}"/>
              </a:ext>
            </a:extLst>
          </p:cNvPr>
          <p:cNvSpPr/>
          <p:nvPr/>
        </p:nvSpPr>
        <p:spPr>
          <a:xfrm>
            <a:off x="3353234" y="5373216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2</a:t>
            </a:r>
          </a:p>
        </p:txBody>
      </p:sp>
      <p:cxnSp>
        <p:nvCxnSpPr>
          <p:cNvPr id="128" name="Conector recto 127">
            <a:extLst>
              <a:ext uri="{FF2B5EF4-FFF2-40B4-BE49-F238E27FC236}">
                <a16:creationId xmlns:a16="http://schemas.microsoft.com/office/drawing/2014/main" id="{19425E5D-A9B9-0B81-D257-C05A1861FA61}"/>
              </a:ext>
            </a:extLst>
          </p:cNvPr>
          <p:cNvCxnSpPr>
            <a:cxnSpLocks/>
          </p:cNvCxnSpPr>
          <p:nvPr/>
        </p:nvCxnSpPr>
        <p:spPr>
          <a:xfrm flipH="1">
            <a:off x="3419475" y="4994878"/>
            <a:ext cx="16645" cy="42511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602EA453-EE4B-B76C-E344-6FA304DC1644}"/>
              </a:ext>
            </a:extLst>
          </p:cNvPr>
          <p:cNvSpPr txBox="1"/>
          <p:nvPr/>
        </p:nvSpPr>
        <p:spPr>
          <a:xfrm>
            <a:off x="3311790" y="5525598"/>
            <a:ext cx="361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Entradas / Validar Devoluciones</a:t>
            </a:r>
          </a:p>
          <a:p>
            <a:r>
              <a:rPr lang="es-ES" sz="1000" dirty="0"/>
              <a:t>Finaliza el ciclo de devolución, pasando el préstamo a “Finalizado”</a:t>
            </a:r>
          </a:p>
          <a:p>
            <a:r>
              <a:rPr lang="es-ES" sz="1000" dirty="0"/>
              <a:t>y su objeto asociado a “Archivado”.</a:t>
            </a:r>
          </a:p>
          <a:p>
            <a:endParaRPr lang="es-ES" sz="1000" dirty="0"/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F0701108-844D-BBD8-0016-991B1DFC1287}"/>
              </a:ext>
            </a:extLst>
          </p:cNvPr>
          <p:cNvSpPr/>
          <p:nvPr/>
        </p:nvSpPr>
        <p:spPr>
          <a:xfrm>
            <a:off x="56456" y="1052736"/>
            <a:ext cx="1080120" cy="1008112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4649C99-5718-4BA6-239E-045FC0D83709}"/>
              </a:ext>
            </a:extLst>
          </p:cNvPr>
          <p:cNvSpPr txBox="1"/>
          <p:nvPr/>
        </p:nvSpPr>
        <p:spPr>
          <a:xfrm>
            <a:off x="138055" y="1609600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Piezas/Objetos</a:t>
            </a:r>
          </a:p>
        </p:txBody>
      </p: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FA67F3BA-0428-67AD-2DA0-5614DCD693D2}"/>
              </a:ext>
            </a:extLst>
          </p:cNvPr>
          <p:cNvCxnSpPr>
            <a:cxnSpLocks/>
          </p:cNvCxnSpPr>
          <p:nvPr/>
        </p:nvCxnSpPr>
        <p:spPr>
          <a:xfrm flipV="1">
            <a:off x="1136576" y="1552386"/>
            <a:ext cx="5042022" cy="1329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15115716-6E63-B720-56C8-E457080BD699}"/>
              </a:ext>
            </a:extLst>
          </p:cNvPr>
          <p:cNvCxnSpPr/>
          <p:nvPr/>
        </p:nvCxnSpPr>
        <p:spPr>
          <a:xfrm flipV="1">
            <a:off x="1609055" y="928191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ipse 134">
            <a:extLst>
              <a:ext uri="{FF2B5EF4-FFF2-40B4-BE49-F238E27FC236}">
                <a16:creationId xmlns:a16="http://schemas.microsoft.com/office/drawing/2014/main" id="{816DD6A6-8D65-3318-ECE0-5E9F7CA7EF4D}"/>
              </a:ext>
            </a:extLst>
          </p:cNvPr>
          <p:cNvSpPr/>
          <p:nvPr/>
        </p:nvSpPr>
        <p:spPr>
          <a:xfrm>
            <a:off x="1527362" y="781865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1</a:t>
            </a: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F1AD1027-6C55-CB7C-A532-B408C4C9BAB0}"/>
              </a:ext>
            </a:extLst>
          </p:cNvPr>
          <p:cNvSpPr txBox="1"/>
          <p:nvPr/>
        </p:nvSpPr>
        <p:spPr>
          <a:xfrm>
            <a:off x="1685248" y="728532"/>
            <a:ext cx="22509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Entradas / Alta Pieza</a:t>
            </a:r>
            <a:endParaRPr lang="es-ES" sz="1000" u="sng" dirty="0"/>
          </a:p>
          <a:p>
            <a:r>
              <a:rPr lang="es-ES" sz="1000" dirty="0"/>
              <a:t>Escaneo/ Generación automática</a:t>
            </a:r>
          </a:p>
          <a:p>
            <a:r>
              <a:rPr lang="es-ES" sz="1000" dirty="0"/>
              <a:t>Código caja.</a:t>
            </a:r>
          </a:p>
          <a:p>
            <a:r>
              <a:rPr lang="es-ES" sz="1000" dirty="0"/>
              <a:t>Alta de piezas a través del formulario.</a:t>
            </a:r>
          </a:p>
          <a:p>
            <a:r>
              <a:rPr lang="es-ES" sz="1000" dirty="0"/>
              <a:t>Con el alta las piezas pasan a: “Creado”.</a:t>
            </a:r>
          </a:p>
        </p:txBody>
      </p:sp>
      <p:cxnSp>
        <p:nvCxnSpPr>
          <p:cNvPr id="137" name="Conector recto 136">
            <a:extLst>
              <a:ext uri="{FF2B5EF4-FFF2-40B4-BE49-F238E27FC236}">
                <a16:creationId xmlns:a16="http://schemas.microsoft.com/office/drawing/2014/main" id="{36728C81-7263-DA26-2CFB-4C00A1A84DD2}"/>
              </a:ext>
            </a:extLst>
          </p:cNvPr>
          <p:cNvCxnSpPr/>
          <p:nvPr/>
        </p:nvCxnSpPr>
        <p:spPr>
          <a:xfrm flipV="1">
            <a:off x="3955579" y="928191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ipse 137">
            <a:extLst>
              <a:ext uri="{FF2B5EF4-FFF2-40B4-BE49-F238E27FC236}">
                <a16:creationId xmlns:a16="http://schemas.microsoft.com/office/drawing/2014/main" id="{822418F2-96B8-EE5B-5C83-6E7BA42EB1C7}"/>
              </a:ext>
            </a:extLst>
          </p:cNvPr>
          <p:cNvSpPr/>
          <p:nvPr/>
        </p:nvSpPr>
        <p:spPr>
          <a:xfrm>
            <a:off x="3873886" y="781865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2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FC6BFF77-94E2-A160-95A3-C8CB92609569}"/>
              </a:ext>
            </a:extLst>
          </p:cNvPr>
          <p:cNvSpPr txBox="1"/>
          <p:nvPr/>
        </p:nvSpPr>
        <p:spPr>
          <a:xfrm>
            <a:off x="4037273" y="728532"/>
            <a:ext cx="21355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u="sng" dirty="0"/>
              <a:t>“</a:t>
            </a:r>
            <a:r>
              <a:rPr lang="es-ES" sz="1000" b="1" u="sng" dirty="0"/>
              <a:t>Entradas</a:t>
            </a:r>
            <a:r>
              <a:rPr lang="es-ES" sz="1000" u="sng" dirty="0"/>
              <a:t>” – </a:t>
            </a:r>
            <a:r>
              <a:rPr lang="es-ES" sz="1000" b="1" u="sng" dirty="0"/>
              <a:t>Cerrar caja</a:t>
            </a:r>
          </a:p>
          <a:p>
            <a:r>
              <a:rPr lang="es-ES" sz="1000" dirty="0"/>
              <a:t>Al cerrar la caja esta pasa a “Cerrada”</a:t>
            </a:r>
          </a:p>
          <a:p>
            <a:r>
              <a:rPr lang="es-ES" sz="1000" dirty="0"/>
              <a:t>y sus piezas a “Registrado”.</a:t>
            </a:r>
            <a:endParaRPr lang="es-ES" sz="1000" b="1" u="sng" dirty="0"/>
          </a:p>
        </p:txBody>
      </p: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D75CA159-53D5-5A2F-E0E7-51AD74C0EEE2}"/>
              </a:ext>
            </a:extLst>
          </p:cNvPr>
          <p:cNvCxnSpPr/>
          <p:nvPr/>
        </p:nvCxnSpPr>
        <p:spPr>
          <a:xfrm flipV="1">
            <a:off x="6178598" y="936302"/>
            <a:ext cx="0" cy="626092"/>
          </a:xfrm>
          <a:prstGeom prst="line">
            <a:avLst/>
          </a:prstGeom>
          <a:ln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ipse 140">
            <a:extLst>
              <a:ext uri="{FF2B5EF4-FFF2-40B4-BE49-F238E27FC236}">
                <a16:creationId xmlns:a16="http://schemas.microsoft.com/office/drawing/2014/main" id="{EEA50EC9-9CB0-2B07-CC33-D80A31956A7D}"/>
              </a:ext>
            </a:extLst>
          </p:cNvPr>
          <p:cNvSpPr/>
          <p:nvPr/>
        </p:nvSpPr>
        <p:spPr>
          <a:xfrm>
            <a:off x="6096905" y="789976"/>
            <a:ext cx="165771" cy="163626"/>
          </a:xfrm>
          <a:prstGeom prst="ellipse">
            <a:avLst/>
          </a:prstGeom>
          <a:solidFill>
            <a:srgbClr val="02284D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3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B91A98CE-57C0-407C-11F7-486AB55619E5}"/>
              </a:ext>
            </a:extLst>
          </p:cNvPr>
          <p:cNvSpPr txBox="1"/>
          <p:nvPr/>
        </p:nvSpPr>
        <p:spPr>
          <a:xfrm>
            <a:off x="6317966" y="745610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Entradas / Envío de Cajas</a:t>
            </a:r>
          </a:p>
          <a:p>
            <a:r>
              <a:rPr lang="es-ES" sz="1000" dirty="0"/>
              <a:t>Se finaliza el ciclo de archivado.</a:t>
            </a:r>
          </a:p>
          <a:p>
            <a:r>
              <a:rPr lang="es-ES" sz="1000" dirty="0"/>
              <a:t>La caja pasa a “Depositada”</a:t>
            </a:r>
          </a:p>
          <a:p>
            <a:r>
              <a:rPr lang="es-ES" sz="1000" dirty="0"/>
              <a:t>y sus piezas/objetos a “Archivado”.</a:t>
            </a:r>
            <a:endParaRPr lang="es-ES" sz="1000" b="1" u="sng" dirty="0"/>
          </a:p>
        </p:txBody>
      </p:sp>
      <p:cxnSp>
        <p:nvCxnSpPr>
          <p:cNvPr id="143" name="Conector: angular 142">
            <a:extLst>
              <a:ext uri="{FF2B5EF4-FFF2-40B4-BE49-F238E27FC236}">
                <a16:creationId xmlns:a16="http://schemas.microsoft.com/office/drawing/2014/main" id="{0BBB7DB2-4848-F4CE-CB9A-F24D11F042E5}"/>
              </a:ext>
            </a:extLst>
          </p:cNvPr>
          <p:cNvCxnSpPr>
            <a:cxnSpLocks/>
            <a:stCxn id="142" idx="2"/>
          </p:cNvCxnSpPr>
          <p:nvPr/>
        </p:nvCxnSpPr>
        <p:spPr>
          <a:xfrm rot="5400000">
            <a:off x="4702033" y="-618084"/>
            <a:ext cx="547994" cy="4691154"/>
          </a:xfrm>
          <a:prstGeom prst="bentConnector2">
            <a:avLst/>
          </a:prstGeom>
          <a:ln w="158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de flecha 143">
            <a:extLst>
              <a:ext uri="{FF2B5EF4-FFF2-40B4-BE49-F238E27FC236}">
                <a16:creationId xmlns:a16="http://schemas.microsoft.com/office/drawing/2014/main" id="{B431A9AD-2475-F466-F703-F7B3AD993523}"/>
              </a:ext>
            </a:extLst>
          </p:cNvPr>
          <p:cNvCxnSpPr>
            <a:cxnSpLocks/>
          </p:cNvCxnSpPr>
          <p:nvPr/>
        </p:nvCxnSpPr>
        <p:spPr>
          <a:xfrm flipH="1">
            <a:off x="2669313" y="2027373"/>
            <a:ext cx="1306" cy="1596257"/>
          </a:xfrm>
          <a:prstGeom prst="straightConnector1">
            <a:avLst/>
          </a:prstGeom>
          <a:ln w="158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riángulo isósceles 144">
            <a:extLst>
              <a:ext uri="{FF2B5EF4-FFF2-40B4-BE49-F238E27FC236}">
                <a16:creationId xmlns:a16="http://schemas.microsoft.com/office/drawing/2014/main" id="{844BBE7B-EF1F-6E27-1F01-FC32366B4375}"/>
              </a:ext>
            </a:extLst>
          </p:cNvPr>
          <p:cNvSpPr/>
          <p:nvPr/>
        </p:nvSpPr>
        <p:spPr>
          <a:xfrm rot="16200000">
            <a:off x="5033392" y="1944757"/>
            <a:ext cx="144016" cy="1070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00"/>
          </a:p>
        </p:txBody>
      </p:sp>
      <p:pic>
        <p:nvPicPr>
          <p:cNvPr id="147" name="Gráfico 146" descr="Caja (archivo) con relleno sólido">
            <a:extLst>
              <a:ext uri="{FF2B5EF4-FFF2-40B4-BE49-F238E27FC236}">
                <a16:creationId xmlns:a16="http://schemas.microsoft.com/office/drawing/2014/main" id="{4D34DDFC-D36B-2A25-4014-BED06EDCC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952" y="1102342"/>
            <a:ext cx="640194" cy="6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5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texto">
            <a:extLst>
              <a:ext uri="{FF2B5EF4-FFF2-40B4-BE49-F238E27FC236}">
                <a16:creationId xmlns:a16="http://schemas.microsoft.com/office/drawing/2014/main" id="{C9F6FE61-BC91-E9EF-D80C-25BF9B60FD58}"/>
              </a:ext>
            </a:extLst>
          </p:cNvPr>
          <p:cNvSpPr txBox="1">
            <a:spLocks/>
          </p:cNvSpPr>
          <p:nvPr/>
        </p:nvSpPr>
        <p:spPr>
          <a:xfrm>
            <a:off x="467544" y="840104"/>
            <a:ext cx="3031331" cy="31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266700" indent="-266700">
              <a:spcBef>
                <a:spcPct val="20000"/>
              </a:spcBef>
              <a:buFont typeface="Wingdings" pitchFamily="2" charset="2"/>
              <a:buChar char="§"/>
              <a:defRPr sz="2800" b="1">
                <a:solidFill>
                  <a:schemeClr val="accent1"/>
                </a:solidFill>
              </a:defRPr>
            </a:lvl1pPr>
            <a:lvl2pPr marL="0" marR="0" lvl="1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>
                <a:solidFill>
                  <a:schemeClr val="accent1"/>
                </a:solidFill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2000"/>
            </a:lvl4pPr>
            <a:lvl5pPr marL="2057400" indent="-228600">
              <a:spcBef>
                <a:spcPct val="20000"/>
              </a:spcBef>
              <a:buFont typeface="Courier New" pitchFamily="49" charset="0"/>
              <a:buChar char="o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spcBef>
                <a:spcPts val="1200"/>
              </a:spcBef>
              <a:buClr>
                <a:schemeClr val="accent3"/>
              </a:buClr>
              <a:buSzPct val="150000"/>
            </a:pPr>
            <a:r>
              <a:rPr lang="es-ES" sz="5400" b="1" dirty="0"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7DCBC61-B7F4-13A8-8150-A2BF69009BF2}"/>
              </a:ext>
            </a:extLst>
          </p:cNvPr>
          <p:cNvGrpSpPr/>
          <p:nvPr/>
        </p:nvGrpSpPr>
        <p:grpSpPr>
          <a:xfrm>
            <a:off x="179512" y="1916832"/>
            <a:ext cx="8833837" cy="3620806"/>
            <a:chOff x="1004270" y="2112449"/>
            <a:chExt cx="8833837" cy="3620806"/>
          </a:xfrm>
        </p:grpSpPr>
        <p:sp>
          <p:nvSpPr>
            <p:cNvPr id="22" name="17 CuadroTexto">
              <a:extLst>
                <a:ext uri="{FF2B5EF4-FFF2-40B4-BE49-F238E27FC236}">
                  <a16:creationId xmlns:a16="http://schemas.microsoft.com/office/drawing/2014/main" id="{0FFDE17F-A5AF-82FC-3CE2-7C73FE32AB63}"/>
                </a:ext>
              </a:extLst>
            </p:cNvPr>
            <p:cNvSpPr txBox="1"/>
            <p:nvPr/>
          </p:nvSpPr>
          <p:spPr>
            <a:xfrm>
              <a:off x="1004270" y="4152472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23" name="16 CuadroTexto">
              <a:extLst>
                <a:ext uri="{FF2B5EF4-FFF2-40B4-BE49-F238E27FC236}">
                  <a16:creationId xmlns:a16="http://schemas.microsoft.com/office/drawing/2014/main" id="{001D8DF6-7FF3-12B9-6085-40843A2CA524}"/>
                </a:ext>
              </a:extLst>
            </p:cNvPr>
            <p:cNvSpPr txBox="1"/>
            <p:nvPr/>
          </p:nvSpPr>
          <p:spPr>
            <a:xfrm>
              <a:off x="1004784" y="4700185"/>
              <a:ext cx="14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1A2771B2-57AE-EB07-C7E1-7FC37F55CBDE}"/>
                </a:ext>
              </a:extLst>
            </p:cNvPr>
            <p:cNvGrpSpPr/>
            <p:nvPr/>
          </p:nvGrpSpPr>
          <p:grpSpPr>
            <a:xfrm>
              <a:off x="1017934" y="2112449"/>
              <a:ext cx="8820173" cy="3620806"/>
              <a:chOff x="1017934" y="2112449"/>
              <a:chExt cx="8820173" cy="3620806"/>
            </a:xfrm>
          </p:grpSpPr>
          <p:sp>
            <p:nvSpPr>
              <p:cNvPr id="25" name="5 Marcador de texto">
                <a:extLst>
                  <a:ext uri="{FF2B5EF4-FFF2-40B4-BE49-F238E27FC236}">
                    <a16:creationId xmlns:a16="http://schemas.microsoft.com/office/drawing/2014/main" id="{540E820B-89B5-96D4-2DA5-EE1DB966E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2103" y="2136242"/>
                <a:ext cx="7236004" cy="359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s-ES"/>
                </a:defPPr>
                <a:lvl1pPr marL="266700" indent="-266700">
                  <a:spcBef>
                    <a:spcPct val="20000"/>
                  </a:spcBef>
                  <a:buFont typeface="Wingdings" pitchFamily="2" charset="2"/>
                  <a:buChar char="§"/>
                  <a:defRPr sz="2800" b="1">
                    <a:solidFill>
                      <a:schemeClr val="accent1"/>
                    </a:solidFill>
                  </a:defRPr>
                </a:lvl1pPr>
                <a:lvl2pPr marL="0" marR="0" lvl="1" indent="0" fontAlgn="auto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 sz="3200" b="0">
                    <a:solidFill>
                      <a:schemeClr val="accent1"/>
                    </a:solidFill>
                  </a:defRPr>
                </a:lvl2pPr>
                <a:lvl3pPr marL="1143000" indent="-228600">
                  <a:spcBef>
                    <a:spcPct val="20000"/>
                  </a:spcBef>
                  <a:buFont typeface="Wingdings" pitchFamily="2" charset="2"/>
                  <a:buChar char="Ø"/>
                  <a:defRPr sz="2400"/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4pPr>
                <a:lvl5pPr marL="2057400" indent="-228600">
                  <a:spcBef>
                    <a:spcPct val="20000"/>
                  </a:spcBef>
                  <a:buFont typeface="Courier New" pitchFamily="49" charset="0"/>
                  <a:buChar char="o"/>
                  <a:defRPr sz="2000"/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Visión General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Alta/Archivado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Préstamo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Ciclo de Devolución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Cambio de Órgano/Procedimiento</a:t>
                </a:r>
              </a:p>
              <a:p>
                <a:pPr lvl="1">
                  <a:spcBef>
                    <a:spcPts val="1200"/>
                  </a:spcBef>
                  <a:buClr>
                    <a:schemeClr val="accent3"/>
                  </a:buClr>
                  <a:buSzPct val="150000"/>
                </a:pPr>
                <a:r>
                  <a:rPr lang="es-ES" sz="24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Baja de Piezas / Registro de Otros Piezas/Otros Efectos</a:t>
                </a:r>
              </a:p>
            </p:txBody>
          </p:sp>
          <p:cxnSp>
            <p:nvCxnSpPr>
              <p:cNvPr id="26" name="15 Conector recto">
                <a:extLst>
                  <a:ext uri="{FF2B5EF4-FFF2-40B4-BE49-F238E27FC236}">
                    <a16:creationId xmlns:a16="http://schemas.microsoft.com/office/drawing/2014/main" id="{6C7DA419-83E5-D122-3C0D-B3B2DB2C9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195" y="2112449"/>
                <a:ext cx="0" cy="295232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16 CuadroTexto">
                <a:extLst>
                  <a:ext uri="{FF2B5EF4-FFF2-40B4-BE49-F238E27FC236}">
                    <a16:creationId xmlns:a16="http://schemas.microsoft.com/office/drawing/2014/main" id="{9257F621-9867-070C-B7AE-C5D806ED86AD}"/>
                  </a:ext>
                </a:extLst>
              </p:cNvPr>
              <p:cNvSpPr txBox="1"/>
              <p:nvPr/>
            </p:nvSpPr>
            <p:spPr>
              <a:xfrm>
                <a:off x="1017934" y="2131825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28" name="17 CuadroTexto">
                <a:extLst>
                  <a:ext uri="{FF2B5EF4-FFF2-40B4-BE49-F238E27FC236}">
                    <a16:creationId xmlns:a16="http://schemas.microsoft.com/office/drawing/2014/main" id="{5940873C-BEBB-7977-6F3F-2B214754B1F2}"/>
                  </a:ext>
                </a:extLst>
              </p:cNvPr>
              <p:cNvSpPr txBox="1"/>
              <p:nvPr/>
            </p:nvSpPr>
            <p:spPr>
              <a:xfrm>
                <a:off x="1017934" y="263135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cxnSp>
            <p:nvCxnSpPr>
              <p:cNvPr id="29" name="3 Conector recto">
                <a:extLst>
                  <a:ext uri="{FF2B5EF4-FFF2-40B4-BE49-F238E27FC236}">
                    <a16:creationId xmlns:a16="http://schemas.microsoft.com/office/drawing/2014/main" id="{92B5C611-C54B-A070-4534-7F5EE8912DD5}"/>
                  </a:ext>
                </a:extLst>
              </p:cNvPr>
              <p:cNvCxnSpPr/>
              <p:nvPr/>
            </p:nvCxnSpPr>
            <p:spPr>
              <a:xfrm>
                <a:off x="2434941" y="237404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19 Conector recto">
                <a:extLst>
                  <a:ext uri="{FF2B5EF4-FFF2-40B4-BE49-F238E27FC236}">
                    <a16:creationId xmlns:a16="http://schemas.microsoft.com/office/drawing/2014/main" id="{3AF6EB19-0376-D00A-E56F-950AFEA78369}"/>
                  </a:ext>
                </a:extLst>
              </p:cNvPr>
              <p:cNvCxnSpPr/>
              <p:nvPr/>
            </p:nvCxnSpPr>
            <p:spPr>
              <a:xfrm>
                <a:off x="2434941" y="2885357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17 CuadroTexto">
                <a:extLst>
                  <a:ext uri="{FF2B5EF4-FFF2-40B4-BE49-F238E27FC236}">
                    <a16:creationId xmlns:a16="http://schemas.microsoft.com/office/drawing/2014/main" id="{67E479BC-E0BC-A25A-FDC9-C3A7614875FA}"/>
                  </a:ext>
                </a:extLst>
              </p:cNvPr>
              <p:cNvSpPr txBox="1"/>
              <p:nvPr/>
            </p:nvSpPr>
            <p:spPr>
              <a:xfrm>
                <a:off x="1017934" y="3130883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32" name="17 CuadroTexto">
                <a:extLst>
                  <a:ext uri="{FF2B5EF4-FFF2-40B4-BE49-F238E27FC236}">
                    <a16:creationId xmlns:a16="http://schemas.microsoft.com/office/drawing/2014/main" id="{DCA73ED1-CBC6-BF32-5E1F-0E8DCC9B742D}"/>
                  </a:ext>
                </a:extLst>
              </p:cNvPr>
              <p:cNvSpPr txBox="1"/>
              <p:nvPr/>
            </p:nvSpPr>
            <p:spPr>
              <a:xfrm>
                <a:off x="1017934" y="3646374"/>
                <a:ext cx="1453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28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cxnSp>
            <p:nvCxnSpPr>
              <p:cNvPr id="33" name="19 Conector recto">
                <a:extLst>
                  <a:ext uri="{FF2B5EF4-FFF2-40B4-BE49-F238E27FC236}">
                    <a16:creationId xmlns:a16="http://schemas.microsoft.com/office/drawing/2014/main" id="{A9BDFA5F-B11C-3252-93F1-5A22470B999B}"/>
                  </a:ext>
                </a:extLst>
              </p:cNvPr>
              <p:cNvCxnSpPr/>
              <p:nvPr/>
            </p:nvCxnSpPr>
            <p:spPr>
              <a:xfrm>
                <a:off x="2434941" y="3396670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19 Conector recto">
                <a:extLst>
                  <a:ext uri="{FF2B5EF4-FFF2-40B4-BE49-F238E27FC236}">
                    <a16:creationId xmlns:a16="http://schemas.microsoft.com/office/drawing/2014/main" id="{EE8EC093-4DC0-C33C-DB91-6F53BEB52F85}"/>
                  </a:ext>
                </a:extLst>
              </p:cNvPr>
              <p:cNvCxnSpPr/>
              <p:nvPr/>
            </p:nvCxnSpPr>
            <p:spPr>
              <a:xfrm>
                <a:off x="2434941" y="390798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19 Conector recto">
                <a:extLst>
                  <a:ext uri="{FF2B5EF4-FFF2-40B4-BE49-F238E27FC236}">
                    <a16:creationId xmlns:a16="http://schemas.microsoft.com/office/drawing/2014/main" id="{3283B786-FC8C-6BAD-ED18-A2E8D80D0688}"/>
                  </a:ext>
                </a:extLst>
              </p:cNvPr>
              <p:cNvCxnSpPr/>
              <p:nvPr/>
            </p:nvCxnSpPr>
            <p:spPr>
              <a:xfrm>
                <a:off x="2444430" y="4440504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19 Conector recto">
                <a:extLst>
                  <a:ext uri="{FF2B5EF4-FFF2-40B4-BE49-F238E27FC236}">
                    <a16:creationId xmlns:a16="http://schemas.microsoft.com/office/drawing/2014/main" id="{E2007280-E792-E855-CF07-90784F32EAC7}"/>
                  </a:ext>
                </a:extLst>
              </p:cNvPr>
              <p:cNvCxnSpPr/>
              <p:nvPr/>
            </p:nvCxnSpPr>
            <p:spPr>
              <a:xfrm>
                <a:off x="2444430" y="4969499"/>
                <a:ext cx="1825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698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8F2EC00-2307-42EC-BC16-7B258739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" y="-274036"/>
            <a:ext cx="8865122" cy="1143000"/>
          </a:xfrm>
        </p:spPr>
        <p:txBody>
          <a:bodyPr>
            <a:normAutofit/>
          </a:bodyPr>
          <a:lstStyle/>
          <a:p>
            <a:r>
              <a:rPr lang="es-ES" sz="2400" dirty="0"/>
              <a:t>Ciclo de Alta/Archivado</a:t>
            </a:r>
          </a:p>
        </p:txBody>
      </p:sp>
      <p:sp>
        <p:nvSpPr>
          <p:cNvPr id="2" name="Marcador de contenido 10">
            <a:extLst>
              <a:ext uri="{FF2B5EF4-FFF2-40B4-BE49-F238E27FC236}">
                <a16:creationId xmlns:a16="http://schemas.microsoft.com/office/drawing/2014/main" id="{5BC3497F-E72E-ED07-05BA-3173B5408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27" y="868964"/>
            <a:ext cx="8063613" cy="47202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Engloba el proceso necesario para: </a:t>
            </a:r>
          </a:p>
          <a:p>
            <a:pPr marL="0" indent="0" algn="just">
              <a:buNone/>
            </a:pPr>
            <a:endParaRPr lang="es-ES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dirty="0"/>
              <a:t>Dar de </a:t>
            </a:r>
            <a:r>
              <a:rPr lang="es-ES" sz="1800" b="1" dirty="0"/>
              <a:t>alta </a:t>
            </a:r>
            <a:r>
              <a:rPr lang="es-ES" sz="1800" dirty="0"/>
              <a:t>las cajas.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dirty="0"/>
              <a:t>Dar de </a:t>
            </a:r>
            <a:r>
              <a:rPr lang="es-ES" sz="1800" b="1" dirty="0"/>
              <a:t>alta </a:t>
            </a:r>
            <a:r>
              <a:rPr lang="es-ES" sz="1800" dirty="0"/>
              <a:t>las piezas de convicción/objetos asociados a cada una de las cajas.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1" dirty="0"/>
              <a:t>Envío para su custodia </a:t>
            </a:r>
            <a:r>
              <a:rPr lang="es-ES" sz="1800" dirty="0"/>
              <a:t>de las cajas previamente cerradas a la empresa de custodia externa.</a:t>
            </a:r>
          </a:p>
        </p:txBody>
      </p:sp>
    </p:spTree>
    <p:extLst>
      <p:ext uri="{BB962C8B-B14F-4D97-AF65-F5344CB8AC3E}">
        <p14:creationId xmlns:p14="http://schemas.microsoft.com/office/powerpoint/2010/main" val="843124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lff.M44OqM.AMO.ppA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pHxhW1g7IzdtHS1uQ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DGTDAJ">
      <a:dk1>
        <a:srgbClr val="323C47"/>
      </a:dk1>
      <a:lt1>
        <a:srgbClr val="FFFFFF"/>
      </a:lt1>
      <a:dk2>
        <a:srgbClr val="074E8E"/>
      </a:dk2>
      <a:lt2>
        <a:srgbClr val="E3F1FD"/>
      </a:lt2>
      <a:accent1>
        <a:srgbClr val="FFC400"/>
      </a:accent1>
      <a:accent2>
        <a:srgbClr val="0B6B0D"/>
      </a:accent2>
      <a:accent3>
        <a:srgbClr val="137ADB"/>
      </a:accent3>
      <a:accent4>
        <a:srgbClr val="F05C1D"/>
      </a:accent4>
      <a:accent5>
        <a:srgbClr val="F90C27"/>
      </a:accent5>
      <a:accent6>
        <a:srgbClr val="00B050"/>
      </a:accent6>
      <a:hlink>
        <a:srgbClr val="137ADB"/>
      </a:hlink>
      <a:folHlink>
        <a:srgbClr val="F2F2F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1AE159D2F79742A85BEEDEF95D85C7" ma:contentTypeVersion="10" ma:contentTypeDescription="Crear nuevo documento." ma:contentTypeScope="" ma:versionID="f2e5001eed93872dba775a00c0df21a9">
  <xsd:schema xmlns:xsd="http://www.w3.org/2001/XMLSchema" xmlns:xs="http://www.w3.org/2001/XMLSchema" xmlns:p="http://schemas.microsoft.com/office/2006/metadata/properties" xmlns:ns2="db80d2dc-1f1f-40d9-b987-c4737de3db83" xmlns:ns3="155a96b5-0cd1-4ad6-8c4a-5c4e1e65f73b" targetNamespace="http://schemas.microsoft.com/office/2006/metadata/properties" ma:root="true" ma:fieldsID="6f4327d0202c4f28f44029b0a0d8e696" ns2:_="" ns3:_="">
    <xsd:import namespace="db80d2dc-1f1f-40d9-b987-c4737de3db83"/>
    <xsd:import namespace="155a96b5-0cd1-4ad6-8c4a-5c4e1e65f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0d2dc-1f1f-40d9-b987-c4737de3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a96b5-0cd1-4ad6-8c4a-5c4e1e65f7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706E87-0095-4C91-8BAB-BB24E5291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80d2dc-1f1f-40d9-b987-c4737de3db83"/>
    <ds:schemaRef ds:uri="155a96b5-0cd1-4ad6-8c4a-5c4e1e65f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BDE75-8990-445E-A5CF-3A4967CD8EEE}">
  <ds:schemaRefs>
    <ds:schemaRef ds:uri="155a96b5-0cd1-4ad6-8c4a-5c4e1e65f73b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db80d2dc-1f1f-40d9-b987-c4737de3db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413DDA-F7BF-4ED0-B418-B62B14297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22698</TotalTime>
  <Words>2828</Words>
  <Application>Microsoft Office PowerPoint</Application>
  <PresentationFormat>Presentación en pantalla (4:3)</PresentationFormat>
  <Paragraphs>359</Paragraphs>
  <Slides>29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Times New Roman</vt:lpstr>
      <vt:lpstr>Wingdings</vt:lpstr>
      <vt:lpstr>Tema de Office</vt:lpstr>
      <vt:lpstr>1_Tema de Office</vt:lpstr>
      <vt:lpstr>Diapositiva de think-cell</vt:lpstr>
      <vt:lpstr>Presentación de PowerPoint</vt:lpstr>
      <vt:lpstr>Presentación de PowerPoint</vt:lpstr>
      <vt:lpstr>Visión General - Introducción</vt:lpstr>
      <vt:lpstr>Visión General - Flujo General</vt:lpstr>
      <vt:lpstr>Visión General - Tipos de Custodia</vt:lpstr>
      <vt:lpstr>Visión General - Perfiles de Usuario</vt:lpstr>
      <vt:lpstr>Visión General - Flujo de Entrada/Salida</vt:lpstr>
      <vt:lpstr>Presentación de PowerPoint</vt:lpstr>
      <vt:lpstr>Ciclo de Alta/Archivado</vt:lpstr>
      <vt:lpstr>Ciclo de Alta/Archivado (I)</vt:lpstr>
      <vt:lpstr>Ciclo de Alta/Archivado (II)</vt:lpstr>
      <vt:lpstr>Ciclo de Alta/Archivado(III)</vt:lpstr>
      <vt:lpstr>Presentación de PowerPoint</vt:lpstr>
      <vt:lpstr>Ciclo de Préstamo</vt:lpstr>
      <vt:lpstr>Ciclo de Préstamo (I)</vt:lpstr>
      <vt:lpstr>Ciclo de Préstamo (II)</vt:lpstr>
      <vt:lpstr>Ciclo de Préstamo (III)</vt:lpstr>
      <vt:lpstr>Presentación de PowerPoint</vt:lpstr>
      <vt:lpstr>Ciclo de Devolución</vt:lpstr>
      <vt:lpstr>Ciclo de Devolución (I)</vt:lpstr>
      <vt:lpstr>Ciclo de Devolución (II)</vt:lpstr>
      <vt:lpstr>Presentación de PowerPoint</vt:lpstr>
      <vt:lpstr>Cambio de Órgano/Procedimiento </vt:lpstr>
      <vt:lpstr>Presentación de PowerPoint</vt:lpstr>
      <vt:lpstr>Baja Piezas (I)</vt:lpstr>
      <vt:lpstr>Registro Otras Piezas / Efectos (I)</vt:lpstr>
      <vt:lpstr>Registro Otras Piezas / Efectos (II)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Pilar Fernández Blanco</cp:lastModifiedBy>
  <cp:revision>1450</cp:revision>
  <cp:lastPrinted>2016-06-29T10:24:36Z</cp:lastPrinted>
  <dcterms:created xsi:type="dcterms:W3CDTF">2012-05-17T08:07:55Z</dcterms:created>
  <dcterms:modified xsi:type="dcterms:W3CDTF">2024-02-07T12:33:24Z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0x0101002D1AE159D2F79742A85BEEDEF95D85C7</vt:lpwstr>
  </property>
</Properties>
</file>