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723" r:id="rId5"/>
  </p:sldMasterIdLst>
  <p:notesMasterIdLst>
    <p:notesMasterId r:id="rId13"/>
  </p:notesMasterIdLst>
  <p:handoutMasterIdLst>
    <p:handoutMasterId r:id="rId14"/>
  </p:handoutMasterIdLst>
  <p:sldIdLst>
    <p:sldId id="2048" r:id="rId6"/>
    <p:sldId id="2170" r:id="rId7"/>
    <p:sldId id="2150" r:id="rId8"/>
    <p:sldId id="2177" r:id="rId9"/>
    <p:sldId id="2176" r:id="rId10"/>
    <p:sldId id="2005" r:id="rId11"/>
    <p:sldId id="1471" r:id="rId12"/>
  </p:sldIdLst>
  <p:sldSz cx="9144000" cy="6858000" type="screen4x3"/>
  <p:notesSz cx="6881813" cy="9296400"/>
  <p:custDataLst>
    <p:tags r:id="rId1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048"/>
            <p14:sldId id="2170"/>
            <p14:sldId id="2150"/>
            <p14:sldId id="2177"/>
            <p14:sldId id="2176"/>
            <p14:sldId id="2005"/>
            <p14:sldId id="1471"/>
          </p14:sldIdLst>
        </p14:section>
      </p14:sectionLst>
    </p:ext>
    <p:ext uri="{EFAFB233-063F-42B5-8137-9DF3F51BA10A}">
      <p15:sldGuideLst xmlns:p15="http://schemas.microsoft.com/office/powerpoint/2012/main">
        <p15:guide id="3" pos="1655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7" orient="horz" pos="37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94451"/>
    <a:srgbClr val="FAB41E"/>
    <a:srgbClr val="465362"/>
    <a:srgbClr val="0B5395"/>
    <a:srgbClr val="666666"/>
    <a:srgbClr val="043A6C"/>
    <a:srgbClr val="ECF4FB"/>
    <a:srgbClr val="043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1" autoAdjust="0"/>
    <p:restoredTop sz="95322" autoAdjust="0"/>
  </p:normalViewPr>
  <p:slideViewPr>
    <p:cSldViewPr>
      <p:cViewPr varScale="1">
        <p:scale>
          <a:sx n="91" d="100"/>
          <a:sy n="91" d="100"/>
        </p:scale>
        <p:origin x="1579" y="67"/>
      </p:cViewPr>
      <p:guideLst>
        <p:guide pos="1655"/>
        <p:guide pos="2154"/>
        <p:guide orient="horz" pos="2614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552" y="-1552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7EB5-2971-424E-A29F-EDDE4D18392D}" type="datetimeFigureOut">
              <a:rPr lang="es-ES" smtClean="0"/>
              <a:pPr/>
              <a:t>07/05/2026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765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91BC7-D3D6-4F53-88A4-79556D8EED24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018" y="4416311"/>
            <a:ext cx="5505778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765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454FD-CA04-475D-B3C1-D4B78E0F09C7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167727A-97DC-4284-878D-80CE6A9E41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 userDrawn="1"/>
        </p:nvCxnSpPr>
        <p:spPr>
          <a:xfrm>
            <a:off x="3830" y="692696"/>
            <a:ext cx="91401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" y="188641"/>
            <a:ext cx="9144000" cy="85506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2400" b="1" cap="all" baseline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Título</a:t>
            </a:r>
          </a:p>
        </p:txBody>
      </p:sp>
      <p:sp>
        <p:nvSpPr>
          <p:cNvPr id="17" name="13 Marcador de texto"/>
          <p:cNvSpPr txBox="1">
            <a:spLocks/>
          </p:cNvSpPr>
          <p:nvPr userDrawn="1"/>
        </p:nvSpPr>
        <p:spPr>
          <a:xfrm>
            <a:off x="35497" y="774231"/>
            <a:ext cx="9049417" cy="710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sz="24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>
              <a:defRPr/>
            </a:pPr>
            <a:endParaRPr lang="es-ES" sz="1500" i="1" dirty="0">
              <a:solidFill>
                <a:srgbClr val="323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563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8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20333" y="1032487"/>
            <a:ext cx="8685796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Courier New" pitchFamily="49" charset="0"/>
              <a:buChar char="o"/>
              <a:defRPr sz="1800"/>
            </a:lvl5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269489-8033-4D5F-B26B-BC64E9AC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00965" y="6390482"/>
            <a:ext cx="1473188" cy="2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E0D883-CBB3-4938-879E-3469C0F062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E2A725-5E85-4102-8CA3-9F04BDDE2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168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DAAB30-FED5-425F-A786-124479237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 userDrawn="1"/>
        </p:nvCxnSpPr>
        <p:spPr>
          <a:xfrm>
            <a:off x="3830" y="692696"/>
            <a:ext cx="91401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" y="188641"/>
            <a:ext cx="9144000" cy="85506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tabLst>
                <a:tab pos="2066244" algn="l"/>
              </a:tabLst>
              <a:defRPr sz="2215" b="1" cap="all" baseline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s-ES" sz="184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Título</a:t>
            </a:r>
          </a:p>
        </p:txBody>
      </p:sp>
      <p:sp>
        <p:nvSpPr>
          <p:cNvPr id="17" name="13 Marcador de texto"/>
          <p:cNvSpPr txBox="1">
            <a:spLocks/>
          </p:cNvSpPr>
          <p:nvPr userDrawn="1"/>
        </p:nvSpPr>
        <p:spPr>
          <a:xfrm>
            <a:off x="35497" y="774231"/>
            <a:ext cx="9049417" cy="710555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>
            <a:lvl1pPr marL="0" indent="0">
              <a:buNone/>
              <a:defRPr sz="24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>
              <a:defRPr/>
            </a:pPr>
            <a:endParaRPr lang="es-ES" sz="1385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563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20333" y="1032487"/>
            <a:ext cx="8685796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585"/>
            </a:lvl2pPr>
            <a:lvl3pPr>
              <a:buFont typeface="Wingdings" pitchFamily="2" charset="2"/>
              <a:buChar char="Ø"/>
              <a:defRPr sz="2215"/>
            </a:lvl3pPr>
            <a:lvl4pPr>
              <a:buFont typeface="Arial" pitchFamily="34" charset="0"/>
              <a:buChar char="•"/>
              <a:defRPr sz="1846"/>
            </a:lvl4pPr>
            <a:lvl5pPr>
              <a:buFont typeface="Courier New" pitchFamily="49" charset="0"/>
              <a:buChar char="o"/>
              <a:defRPr sz="1662"/>
            </a:lvl5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28" y="6325478"/>
            <a:ext cx="192543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2662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167727A-97DC-4284-878D-80CE6A9E41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6697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E0D883-CBB3-4938-879E-3469C0F062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9012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2000" b="1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E2A725-5E85-4102-8CA3-9F04BDDE2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546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>
                <a:solidFill>
                  <a:srgbClr val="323C47"/>
                </a:solidFill>
              </a:rPr>
              <a:pPr/>
              <a:t>‹Nº›</a:t>
            </a:fld>
            <a:endParaRPr lang="es-ES" dirty="0">
              <a:solidFill>
                <a:srgbClr val="323C47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DAAB30-FED5-425F-A786-124479237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9" imgW="395" imgH="394" progId="TCLayout.ActiveDocument.1">
                  <p:embed/>
                </p:oleObj>
              </mc:Choice>
              <mc:Fallback>
                <p:oleObj name="Diapositiva de think-cell" r:id="rId9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16" r:id="rId4"/>
    <p:sldLayoutId id="2147483722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39762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9" imgW="395" imgH="394" progId="TCLayout.ActiveDocument.1">
                  <p:embed/>
                </p:oleObj>
              </mc:Choice>
              <mc:Fallback>
                <p:oleObj name="Diapositiva de think-cell" r:id="rId9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330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0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94EAE70F-436E-4BC8-AA7D-2767AF495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dirty="0"/>
              <a:t>GTI Territorio Ministerio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8CA1C1F-04A5-4F94-9B57-A702BCE57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MAYO DE 2026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6CE4209-A8CA-429E-B772-06AA35B61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460" y="3645023"/>
            <a:ext cx="6923844" cy="1008113"/>
          </a:xfrm>
        </p:spPr>
        <p:txBody>
          <a:bodyPr>
            <a:normAutofit/>
          </a:bodyPr>
          <a:lstStyle/>
          <a:p>
            <a:r>
              <a:rPr lang="es-ES" dirty="0"/>
              <a:t>SArch – Sistema de Archivo electrónico</a:t>
            </a:r>
          </a:p>
          <a:p>
            <a:r>
              <a:rPr lang="es-ES" sz="1800" dirty="0"/>
              <a:t>Gestión del Archivo – Tribunal Supremo</a:t>
            </a:r>
          </a:p>
        </p:txBody>
      </p:sp>
    </p:spTree>
    <p:extLst>
      <p:ext uri="{BB962C8B-B14F-4D97-AF65-F5344CB8AC3E}">
        <p14:creationId xmlns:p14="http://schemas.microsoft.com/office/powerpoint/2010/main" val="66710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B7A62177-EBE6-4352-9A1D-498C9E86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12697"/>
            <a:ext cx="8865122" cy="535984"/>
          </a:xfrm>
        </p:spPr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1.  Visión General</a:t>
            </a:r>
          </a:p>
        </p:txBody>
      </p:sp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2959100" y="295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1 Rectángulo">
            <a:extLst>
              <a:ext uri="{FF2B5EF4-FFF2-40B4-BE49-F238E27FC236}">
                <a16:creationId xmlns:a16="http://schemas.microsoft.com/office/drawing/2014/main" id="{7358C948-FD5D-4090-B980-05CFACB5DC70}"/>
              </a:ext>
            </a:extLst>
          </p:cNvPr>
          <p:cNvSpPr/>
          <p:nvPr/>
        </p:nvSpPr>
        <p:spPr>
          <a:xfrm>
            <a:off x="395534" y="842024"/>
            <a:ext cx="79806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SArch</a:t>
            </a:r>
            <a:r>
              <a:rPr lang="es-ES" dirty="0"/>
              <a:t> permite al Archivo del Tribunal Supremo la </a:t>
            </a:r>
            <a:r>
              <a:rPr lang="es-ES" b="1" dirty="0"/>
              <a:t>gestión centralizada </a:t>
            </a:r>
            <a:r>
              <a:rPr lang="es-ES" dirty="0"/>
              <a:t>de la documentación en </a:t>
            </a:r>
            <a:r>
              <a:rPr lang="es-ES" b="1" dirty="0"/>
              <a:t>soporte físico</a:t>
            </a:r>
            <a:r>
              <a:rPr lang="es-ES" dirty="0"/>
              <a:t>, depositándola tanto en custodia externa como interna.</a:t>
            </a:r>
          </a:p>
          <a:p>
            <a:pPr algn="just">
              <a:spcBef>
                <a:spcPts val="1200"/>
              </a:spcBef>
            </a:pPr>
            <a:r>
              <a:rPr lang="es-ES" b="1" u="sng" dirty="0"/>
              <a:t>Tres perfiles: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B163EE2-E93D-9AAF-4D02-F5E4DFCC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2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3E96284-4CC8-49D6-8558-1EF498DFC433}"/>
              </a:ext>
            </a:extLst>
          </p:cNvPr>
          <p:cNvGrpSpPr/>
          <p:nvPr/>
        </p:nvGrpSpPr>
        <p:grpSpPr>
          <a:xfrm>
            <a:off x="971600" y="3847636"/>
            <a:ext cx="6641625" cy="2173652"/>
            <a:chOff x="612300" y="3698550"/>
            <a:chExt cx="6658514" cy="231742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389A51-CEA7-4341-B7BE-D7BC24DF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0252" y="3698550"/>
              <a:ext cx="1820562" cy="714224"/>
            </a:xfrm>
            <a:prstGeom prst="rect">
              <a:avLst/>
            </a:prstGeom>
          </p:spPr>
        </p:pic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269C0D94-477B-4C0D-AAB3-33A812214614}"/>
                </a:ext>
              </a:extLst>
            </p:cNvPr>
            <p:cNvSpPr/>
            <p:nvPr/>
          </p:nvSpPr>
          <p:spPr>
            <a:xfrm>
              <a:off x="4724656" y="3970637"/>
              <a:ext cx="505058" cy="140142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C1878D5-1511-4A01-BE76-BDC0D74E2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130" t="31716" r="14123" b="36016"/>
            <a:stretch/>
          </p:blipFill>
          <p:spPr bwMode="auto">
            <a:xfrm>
              <a:off x="5477694" y="5059264"/>
              <a:ext cx="1729498" cy="9567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3CA897BE-4361-4520-BCBC-A84EA280D40E}"/>
                </a:ext>
              </a:extLst>
            </p:cNvPr>
            <p:cNvSpPr/>
            <p:nvPr/>
          </p:nvSpPr>
          <p:spPr>
            <a:xfrm>
              <a:off x="4676812" y="5467549"/>
              <a:ext cx="505058" cy="140142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80287448-6588-447C-BFB7-40348DF4A650}"/>
                </a:ext>
              </a:extLst>
            </p:cNvPr>
            <p:cNvSpPr/>
            <p:nvPr/>
          </p:nvSpPr>
          <p:spPr>
            <a:xfrm>
              <a:off x="3059832" y="3698550"/>
              <a:ext cx="1453220" cy="7142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Pre-archivo</a:t>
              </a:r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93DB60D0-CBBF-4215-B3A3-038658CE80EE}"/>
                </a:ext>
              </a:extLst>
            </p:cNvPr>
            <p:cNvSpPr/>
            <p:nvPr/>
          </p:nvSpPr>
          <p:spPr>
            <a:xfrm>
              <a:off x="3075679" y="5180507"/>
              <a:ext cx="1453220" cy="71422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Definitivo</a:t>
              </a:r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63BE84EE-5DD5-41FF-A40C-0DC38579D70D}"/>
                </a:ext>
              </a:extLst>
            </p:cNvPr>
            <p:cNvSpPr/>
            <p:nvPr/>
          </p:nvSpPr>
          <p:spPr>
            <a:xfrm rot="5400000">
              <a:off x="3541681" y="4683684"/>
              <a:ext cx="489520" cy="144590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E3902FD9-D3D1-4375-9423-0DEE0E7D970D}"/>
                </a:ext>
              </a:extLst>
            </p:cNvPr>
            <p:cNvSpPr/>
            <p:nvPr/>
          </p:nvSpPr>
          <p:spPr>
            <a:xfrm rot="2398596">
              <a:off x="4600756" y="4644377"/>
              <a:ext cx="762123" cy="147438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FBEDA42-A077-44D1-AE8E-B73F383BC520}"/>
                </a:ext>
              </a:extLst>
            </p:cNvPr>
            <p:cNvSpPr txBox="1"/>
            <p:nvPr/>
          </p:nvSpPr>
          <p:spPr>
            <a:xfrm>
              <a:off x="3806263" y="4642480"/>
              <a:ext cx="722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/>
                <a:t>Traspaso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3E99FA97-CBEE-4D23-B70A-F639EEF7CD67}"/>
                </a:ext>
              </a:extLst>
            </p:cNvPr>
            <p:cNvSpPr/>
            <p:nvPr/>
          </p:nvSpPr>
          <p:spPr>
            <a:xfrm>
              <a:off x="612300" y="4466283"/>
              <a:ext cx="1453220" cy="71422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Órgano judicial</a:t>
              </a:r>
            </a:p>
          </p:txBody>
        </p:sp>
        <p:sp>
          <p:nvSpPr>
            <p:cNvPr id="4" name="Flecha: arriba y abajo 3">
              <a:extLst>
                <a:ext uri="{FF2B5EF4-FFF2-40B4-BE49-F238E27FC236}">
                  <a16:creationId xmlns:a16="http://schemas.microsoft.com/office/drawing/2014/main" id="{ECCE68C2-9EA5-4BD8-961B-314F1DD441D6}"/>
                </a:ext>
              </a:extLst>
            </p:cNvPr>
            <p:cNvSpPr/>
            <p:nvPr/>
          </p:nvSpPr>
          <p:spPr>
            <a:xfrm rot="3899818">
              <a:off x="2439663" y="3774882"/>
              <a:ext cx="155767" cy="90178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D49D7CF-C446-4DBF-8869-34FF0D095E7D}"/>
                </a:ext>
              </a:extLst>
            </p:cNvPr>
            <p:cNvSpPr txBox="1"/>
            <p:nvPr/>
          </p:nvSpPr>
          <p:spPr>
            <a:xfrm>
              <a:off x="1965006" y="3738359"/>
              <a:ext cx="9654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/>
                <a:t>Petición / Devolución</a:t>
              </a:r>
            </a:p>
          </p:txBody>
        </p:sp>
        <p:sp>
          <p:nvSpPr>
            <p:cNvPr id="23" name="Flecha: arriba y abajo 22">
              <a:extLst>
                <a:ext uri="{FF2B5EF4-FFF2-40B4-BE49-F238E27FC236}">
                  <a16:creationId xmlns:a16="http://schemas.microsoft.com/office/drawing/2014/main" id="{1F4248B7-F093-49E9-BE4C-E6E5F0BE252A}"/>
                </a:ext>
              </a:extLst>
            </p:cNvPr>
            <p:cNvSpPr/>
            <p:nvPr/>
          </p:nvSpPr>
          <p:spPr>
            <a:xfrm rot="7113682">
              <a:off x="2451389" y="5013594"/>
              <a:ext cx="155767" cy="90178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64680A8-FF41-4E30-84C9-719EE805E803}"/>
                </a:ext>
              </a:extLst>
            </p:cNvPr>
            <p:cNvSpPr txBox="1"/>
            <p:nvPr/>
          </p:nvSpPr>
          <p:spPr>
            <a:xfrm>
              <a:off x="1982866" y="5489377"/>
              <a:ext cx="9654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/>
                <a:t>Petición / Devolución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B6E5255-34BF-4969-4610-5B4D1D370BB8}"/>
              </a:ext>
            </a:extLst>
          </p:cNvPr>
          <p:cNvSpPr txBox="1"/>
          <p:nvPr/>
        </p:nvSpPr>
        <p:spPr>
          <a:xfrm>
            <a:off x="557373" y="2171095"/>
            <a:ext cx="81361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/>
              <a:t>Órgano Judicial: </a:t>
            </a:r>
            <a:r>
              <a:rPr lang="es-ES" sz="1600" dirty="0"/>
              <a:t>solicitar y devolver expedientes.</a:t>
            </a:r>
            <a:endParaRPr lang="es-ES" sz="16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dirty="0"/>
              <a:t>Pre</a:t>
            </a:r>
            <a:r>
              <a:rPr lang="es-ES" b="1" dirty="0"/>
              <a:t>A</a:t>
            </a:r>
            <a:r>
              <a:rPr lang="es-ES" sz="1800" b="1" dirty="0"/>
              <a:t>rchivo</a:t>
            </a:r>
            <a:r>
              <a:rPr lang="es-ES" sz="1800" dirty="0"/>
              <a:t>:</a:t>
            </a:r>
            <a:r>
              <a:rPr lang="es-ES" dirty="0"/>
              <a:t> </a:t>
            </a:r>
            <a:r>
              <a:rPr lang="es-ES" sz="1600" dirty="0"/>
              <a:t>tramitar las peticiones de los distintos órganos judiciales.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/>
              <a:t>Archivo Definitivo</a:t>
            </a:r>
            <a:r>
              <a:rPr lang="es-ES" sz="1800" dirty="0"/>
              <a:t>:</a:t>
            </a:r>
            <a:r>
              <a:rPr lang="es-ES" sz="1600" dirty="0"/>
              <a:t> tramitar las peticiones de los distintos órganos judiciales, </a:t>
            </a:r>
          </a:p>
          <a:p>
            <a:pPr algn="just"/>
            <a:r>
              <a:rPr lang="es-ES" sz="1600" dirty="0"/>
              <a:t>		      gestionar peticiones de investigadores, </a:t>
            </a:r>
          </a:p>
          <a:p>
            <a:pPr algn="just"/>
            <a:r>
              <a:rPr lang="es-ES" sz="1600" dirty="0"/>
              <a:t>		      gestión de tejuelos, etc.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65764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EDC182-3739-59AD-C443-A83AA10A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3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0EE30C7A-15B4-256A-27C7-64129960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0"/>
            <a:ext cx="8865122" cy="620688"/>
          </a:xfrm>
        </p:spPr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2. </a:t>
            </a:r>
            <a:r>
              <a:rPr lang="es-ES" sz="2400" dirty="0"/>
              <a:t>Pre-Archivo SArch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A424DAC-F14C-DA02-7D54-1F3BF8C8BCB1}"/>
              </a:ext>
            </a:extLst>
          </p:cNvPr>
          <p:cNvSpPr/>
          <p:nvPr/>
        </p:nvSpPr>
        <p:spPr>
          <a:xfrm>
            <a:off x="4394484" y="1382659"/>
            <a:ext cx="3561892" cy="1124352"/>
          </a:xfrm>
          <a:prstGeom prst="roundRect">
            <a:avLst>
              <a:gd name="adj" fmla="val 1414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b="1" dirty="0">
              <a:solidFill>
                <a:srgbClr val="FF0000"/>
              </a:solidFill>
            </a:endParaRPr>
          </a:p>
          <a:p>
            <a:pPr algn="just"/>
            <a:r>
              <a:rPr lang="es-ES" sz="1400" b="1" dirty="0">
                <a:solidFill>
                  <a:srgbClr val="FF0000"/>
                </a:solidFill>
              </a:rPr>
              <a:t>Legajo Cerrado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(con Expedientes) se registra en ubicación propia del Archivo. El </a:t>
            </a:r>
            <a:r>
              <a:rPr lang="es-ES" sz="1400" b="1" dirty="0">
                <a:solidFill>
                  <a:srgbClr val="FF0000"/>
                </a:solidFill>
              </a:rPr>
              <a:t>Códigos de Legajo </a:t>
            </a:r>
            <a:r>
              <a:rPr lang="es-ES" sz="1100" b="1" dirty="0">
                <a:solidFill>
                  <a:srgbClr val="FF0000"/>
                </a:solidFill>
              </a:rPr>
              <a:t> </a:t>
            </a:r>
            <a:r>
              <a:rPr lang="es-ES" sz="1200" dirty="0">
                <a:solidFill>
                  <a:schemeClr val="tx1"/>
                </a:solidFill>
              </a:rPr>
              <a:t>fuera del rango </a:t>
            </a:r>
            <a:r>
              <a:rPr lang="es-ES" sz="1200" dirty="0">
                <a:solidFill>
                  <a:srgbClr val="000000"/>
                </a:solidFill>
              </a:rPr>
              <a:t>a </a:t>
            </a:r>
            <a:r>
              <a:rPr lang="es-ES" sz="1400" b="1" dirty="0">
                <a:solidFill>
                  <a:srgbClr val="FF0000"/>
                </a:solidFill>
              </a:rPr>
              <a:t>Custodia Externa</a:t>
            </a:r>
            <a:r>
              <a:rPr lang="es-ES" sz="10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7FE22AD-BE07-49D0-9507-7DCE019CE72B}"/>
              </a:ext>
            </a:extLst>
          </p:cNvPr>
          <p:cNvSpPr/>
          <p:nvPr/>
        </p:nvSpPr>
        <p:spPr>
          <a:xfrm>
            <a:off x="757661" y="2452197"/>
            <a:ext cx="3596230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Bandeja de Entrada</a:t>
            </a:r>
            <a:r>
              <a:rPr lang="es-ES" sz="1000" dirty="0">
                <a:solidFill>
                  <a:srgbClr val="000000"/>
                </a:solidFill>
              </a:rPr>
              <a:t>: </a:t>
            </a:r>
            <a:r>
              <a:rPr lang="es-ES" sz="1200" dirty="0">
                <a:solidFill>
                  <a:srgbClr val="000000"/>
                </a:solidFill>
              </a:rPr>
              <a:t>Peticiones de solicitud/devolución realizadas por los órganos judiciales</a:t>
            </a:r>
            <a:r>
              <a:rPr lang="es-ES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BB1D682-7B74-4A97-8F09-2CDBD0B990FC}"/>
              </a:ext>
            </a:extLst>
          </p:cNvPr>
          <p:cNvSpPr/>
          <p:nvPr/>
        </p:nvSpPr>
        <p:spPr>
          <a:xfrm>
            <a:off x="4395096" y="2844301"/>
            <a:ext cx="3561280" cy="118291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Generar las Etiquetas y Documentación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asociada a las Peticiones. </a:t>
            </a:r>
            <a:endParaRPr lang="es-ES" sz="11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1400" b="1" dirty="0">
                <a:solidFill>
                  <a:srgbClr val="FF0000"/>
                </a:solidFill>
              </a:rPr>
              <a:t>Gestionar</a:t>
            </a:r>
            <a:r>
              <a:rPr lang="es-ES" sz="8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el estado de los préstamos y devoluciones</a:t>
            </a:r>
            <a:r>
              <a:rPr lang="es-ES" sz="11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E791034-961D-43EC-A68C-FFC9D6ED6FAE}"/>
              </a:ext>
            </a:extLst>
          </p:cNvPr>
          <p:cNvSpPr/>
          <p:nvPr/>
        </p:nvSpPr>
        <p:spPr>
          <a:xfrm>
            <a:off x="774830" y="1001245"/>
            <a:ext cx="3561892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rgbClr val="000000"/>
                </a:solidFill>
              </a:rPr>
              <a:t>Los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  <a:r>
              <a:rPr lang="es-ES" sz="1400" b="1" dirty="0">
                <a:solidFill>
                  <a:srgbClr val="FF0000"/>
                </a:solidFill>
              </a:rPr>
              <a:t>Expedientes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serán registrados en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400" b="1" dirty="0">
                <a:solidFill>
                  <a:srgbClr val="FF0000"/>
                </a:solidFill>
              </a:rPr>
              <a:t>Legajos</a:t>
            </a:r>
            <a:r>
              <a:rPr lang="es-ES" sz="11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D029714-F5B4-46EC-9D90-D6DAD2A37B7B}"/>
              </a:ext>
            </a:extLst>
          </p:cNvPr>
          <p:cNvSpPr/>
          <p:nvPr/>
        </p:nvSpPr>
        <p:spPr>
          <a:xfrm>
            <a:off x="732706" y="3868045"/>
            <a:ext cx="3604016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Expedientes dados de baja</a:t>
            </a:r>
            <a:r>
              <a:rPr lang="es-ES" sz="1100" b="1" dirty="0">
                <a:solidFill>
                  <a:srgbClr val="FF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en PRE-Archivo disponibles para registrarse en el </a:t>
            </a:r>
            <a:r>
              <a:rPr lang="es-ES" sz="1400" b="1" dirty="0">
                <a:solidFill>
                  <a:srgbClr val="FF0000"/>
                </a:solidFill>
              </a:rPr>
              <a:t>Archivo Definitivo</a:t>
            </a:r>
            <a:r>
              <a:rPr lang="es-ES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8E59B56-CA2C-45BC-9D9C-27F37B7A3BD5}"/>
              </a:ext>
            </a:extLst>
          </p:cNvPr>
          <p:cNvSpPr/>
          <p:nvPr/>
        </p:nvSpPr>
        <p:spPr>
          <a:xfrm>
            <a:off x="4395096" y="4582126"/>
            <a:ext cx="3561280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Notificación a usuarios: </a:t>
            </a:r>
            <a:r>
              <a:rPr lang="es-ES" sz="1200" dirty="0">
                <a:solidFill>
                  <a:srgbClr val="000000"/>
                </a:solidFill>
              </a:rPr>
              <a:t>Expedientes no devueltos + de 2 años.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3F6A727-456A-E1F9-1D0C-FB717DC8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556">
            <a:off x="222829" y="2091664"/>
            <a:ext cx="1311027" cy="7210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044DD0-0213-B84F-5C72-FD899C43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334">
            <a:off x="7300862" y="1022126"/>
            <a:ext cx="1311027" cy="7210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F1A595D-DE13-CB53-B857-43F1D650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513">
            <a:off x="7282953" y="4221594"/>
            <a:ext cx="1311027" cy="7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EDC182-3739-59AD-C443-A83AA10A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4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0EE30C7A-15B4-256A-27C7-64129960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0"/>
            <a:ext cx="8865122" cy="620688"/>
          </a:xfrm>
        </p:spPr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3. </a:t>
            </a:r>
            <a:r>
              <a:rPr lang="es-ES" sz="2400" dirty="0"/>
              <a:t>Archivo Definitivo SArch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A424DAC-F14C-DA02-7D54-1F3BF8C8BCB1}"/>
              </a:ext>
            </a:extLst>
          </p:cNvPr>
          <p:cNvSpPr/>
          <p:nvPr/>
        </p:nvSpPr>
        <p:spPr>
          <a:xfrm>
            <a:off x="774830" y="2317328"/>
            <a:ext cx="3561892" cy="9785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Comunicación automática (Email)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con empresa de Custodia Externa. </a:t>
            </a:r>
          </a:p>
          <a:p>
            <a:pPr algn="just"/>
            <a:r>
              <a:rPr lang="es-ES" sz="1400" b="1" dirty="0">
                <a:solidFill>
                  <a:schemeClr val="accent5"/>
                </a:solidFill>
              </a:rPr>
              <a:t>SArch</a:t>
            </a:r>
            <a:r>
              <a:rPr lang="es-ES" sz="1200" dirty="0">
                <a:solidFill>
                  <a:srgbClr val="000000"/>
                </a:solidFill>
              </a:rPr>
              <a:t> permite conocer la situación de cajas de Custodia Externa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7FE22AD-BE07-49D0-9507-7DCE019CE72B}"/>
              </a:ext>
            </a:extLst>
          </p:cNvPr>
          <p:cNvSpPr/>
          <p:nvPr/>
        </p:nvSpPr>
        <p:spPr>
          <a:xfrm>
            <a:off x="4401716" y="3046195"/>
            <a:ext cx="3596230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Bandeja de Entrada</a:t>
            </a:r>
            <a:r>
              <a:rPr lang="es-ES" sz="1000" dirty="0">
                <a:solidFill>
                  <a:srgbClr val="000000"/>
                </a:solidFill>
              </a:rPr>
              <a:t>: </a:t>
            </a:r>
            <a:r>
              <a:rPr lang="es-ES" sz="1200" dirty="0">
                <a:solidFill>
                  <a:srgbClr val="000000"/>
                </a:solidFill>
              </a:rPr>
              <a:t>Peticiones de solicitud/devolución realizadas por los órganos judiciales.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BB1D682-7B74-4A97-8F09-2CDBD0B990FC}"/>
              </a:ext>
            </a:extLst>
          </p:cNvPr>
          <p:cNvSpPr/>
          <p:nvPr/>
        </p:nvSpPr>
        <p:spPr>
          <a:xfrm>
            <a:off x="791999" y="3467585"/>
            <a:ext cx="3561280" cy="11043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100" dirty="0">
              <a:solidFill>
                <a:srgbClr val="000000"/>
              </a:solidFill>
            </a:endParaRPr>
          </a:p>
          <a:p>
            <a:pPr algn="just"/>
            <a:r>
              <a:rPr lang="es-ES" sz="1400" b="1" dirty="0">
                <a:solidFill>
                  <a:srgbClr val="FF0000"/>
                </a:solidFill>
              </a:rPr>
              <a:t>Generar las Etiquetas y Documentación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asociada a las peticiones. </a:t>
            </a:r>
          </a:p>
          <a:p>
            <a:pPr algn="just">
              <a:spcBef>
                <a:spcPts val="600"/>
              </a:spcBef>
            </a:pPr>
            <a:r>
              <a:rPr lang="es-ES" sz="1400" b="1" dirty="0">
                <a:solidFill>
                  <a:srgbClr val="FF0000"/>
                </a:solidFill>
              </a:rPr>
              <a:t>Gestionar</a:t>
            </a:r>
            <a:r>
              <a:rPr lang="es-ES" sz="1200" dirty="0">
                <a:solidFill>
                  <a:srgbClr val="000000"/>
                </a:solidFill>
              </a:rPr>
              <a:t> el estado de los préstamos y devoluciones.</a:t>
            </a:r>
          </a:p>
          <a:p>
            <a:pPr algn="just"/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E791034-961D-43EC-A68C-FFC9D6ED6FAE}"/>
              </a:ext>
            </a:extLst>
          </p:cNvPr>
          <p:cNvSpPr/>
          <p:nvPr/>
        </p:nvSpPr>
        <p:spPr>
          <a:xfrm>
            <a:off x="774830" y="1001245"/>
            <a:ext cx="3561892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Expedientes</a:t>
            </a:r>
            <a:r>
              <a:rPr lang="es-ES" sz="1200" dirty="0">
                <a:solidFill>
                  <a:srgbClr val="000000"/>
                </a:solidFill>
              </a:rPr>
              <a:t> registrados en </a:t>
            </a:r>
            <a:r>
              <a:rPr lang="es-ES" sz="1400" b="1" dirty="0">
                <a:solidFill>
                  <a:srgbClr val="FF0000"/>
                </a:solidFill>
              </a:rPr>
              <a:t>Legajos</a:t>
            </a:r>
            <a:r>
              <a:rPr lang="es-ES" sz="1050" b="1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ES" sz="1050" b="1" dirty="0">
              <a:solidFill>
                <a:srgbClr val="000000"/>
              </a:solidFill>
            </a:endParaRPr>
          </a:p>
          <a:p>
            <a:pPr algn="just"/>
            <a:r>
              <a:rPr lang="es-ES" sz="1400" b="1" dirty="0">
                <a:solidFill>
                  <a:schemeClr val="accent5"/>
                </a:solidFill>
              </a:rPr>
              <a:t>Legajos</a:t>
            </a:r>
            <a:r>
              <a:rPr lang="es-ES" sz="1050" b="1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y </a:t>
            </a:r>
            <a:r>
              <a:rPr lang="es-ES" sz="1400" b="1" dirty="0">
                <a:solidFill>
                  <a:schemeClr val="accent5"/>
                </a:solidFill>
              </a:rPr>
              <a:t>Tejuelos</a:t>
            </a:r>
            <a:r>
              <a:rPr lang="es-ES" sz="105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serán ubicados en cajas de la empresa de Custodia Externa</a:t>
            </a:r>
            <a:r>
              <a:rPr lang="es-ES" sz="1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D029714-F5B4-46EC-9D90-D6DAD2A37B7B}"/>
              </a:ext>
            </a:extLst>
          </p:cNvPr>
          <p:cNvSpPr/>
          <p:nvPr/>
        </p:nvSpPr>
        <p:spPr>
          <a:xfrm>
            <a:off x="4426532" y="4394305"/>
            <a:ext cx="3604016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rgbClr val="FF0000"/>
                </a:solidFill>
              </a:rPr>
              <a:t>Solicitar a Custodia Externa</a:t>
            </a:r>
            <a:r>
              <a:rPr lang="es-ES" sz="1100" dirty="0">
                <a:solidFill>
                  <a:srgbClr val="000000"/>
                </a:solidFill>
              </a:rPr>
              <a:t>: </a:t>
            </a:r>
            <a:r>
              <a:rPr lang="es-ES" sz="1200" dirty="0">
                <a:solidFill>
                  <a:srgbClr val="000000"/>
                </a:solidFill>
              </a:rPr>
              <a:t>Expedientes, Legajos y Tejuelos mediante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c</a:t>
            </a:r>
            <a:r>
              <a:rPr lang="es-ES" sz="1200" dirty="0">
                <a:solidFill>
                  <a:schemeClr val="tx1"/>
                </a:solidFill>
              </a:rPr>
              <a:t>omunicación</a:t>
            </a:r>
            <a:r>
              <a:rPr lang="es-ES" sz="1200" b="1" dirty="0">
                <a:solidFill>
                  <a:schemeClr val="tx1"/>
                </a:solidFill>
              </a:rPr>
              <a:t> </a:t>
            </a:r>
            <a:r>
              <a:rPr lang="es-ES" sz="1200" dirty="0">
                <a:solidFill>
                  <a:schemeClr val="tx1"/>
                </a:solidFill>
              </a:rPr>
              <a:t>automática por email</a:t>
            </a:r>
            <a:r>
              <a:rPr lang="es-ES" sz="1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8E59B56-CA2C-45BC-9D9C-27F37B7A3BD5}"/>
              </a:ext>
            </a:extLst>
          </p:cNvPr>
          <p:cNvSpPr/>
          <p:nvPr/>
        </p:nvSpPr>
        <p:spPr>
          <a:xfrm>
            <a:off x="4394484" y="1698085"/>
            <a:ext cx="3561280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chemeClr val="accent5"/>
                </a:solidFill>
              </a:rPr>
              <a:t>Expedientes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  <a:r>
              <a:rPr lang="es-ES" sz="1200" dirty="0">
                <a:solidFill>
                  <a:srgbClr val="000000"/>
                </a:solidFill>
              </a:rPr>
              <a:t>con información relevante asociada (Alias, Litigantes, etc.)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s-ES" sz="1200" dirty="0">
                <a:solidFill>
                  <a:srgbClr val="000000"/>
                </a:solidFill>
              </a:rPr>
              <a:t>Información ampliada mediante etiquetas </a:t>
            </a:r>
            <a:r>
              <a:rPr lang="es-ES" sz="1400" b="1" dirty="0">
                <a:solidFill>
                  <a:schemeClr val="accent5"/>
                </a:solidFill>
              </a:rPr>
              <a:t>Marc21</a:t>
            </a:r>
            <a:r>
              <a:rPr lang="es-ES" sz="1100" dirty="0">
                <a:solidFill>
                  <a:srgbClr val="000000"/>
                </a:solidFill>
              </a:rPr>
              <a:t>.</a:t>
            </a:r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99A075D-3E63-45AB-B8FF-B480C582501A}"/>
              </a:ext>
            </a:extLst>
          </p:cNvPr>
          <p:cNvSpPr/>
          <p:nvPr/>
        </p:nvSpPr>
        <p:spPr>
          <a:xfrm>
            <a:off x="820846" y="5003410"/>
            <a:ext cx="3561280" cy="8846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Gestionar las peticiones de </a:t>
            </a:r>
            <a:r>
              <a:rPr lang="es-ES" sz="1400" b="1" dirty="0">
                <a:solidFill>
                  <a:srgbClr val="FF0000"/>
                </a:solidFill>
              </a:rPr>
              <a:t>investigadores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5BADF8-498F-2F94-2502-C7AEC1FD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556">
            <a:off x="90436" y="1922008"/>
            <a:ext cx="1311027" cy="7210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5ACD69-E5DB-4A08-F19A-91BEDA52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556">
            <a:off x="199004" y="4686406"/>
            <a:ext cx="1311027" cy="7210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2ABABA-EB23-130F-7D24-07F2A838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103">
            <a:off x="7340843" y="2664793"/>
            <a:ext cx="1311027" cy="7210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D51EE-002E-E052-2737-8FBF55CF2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588">
            <a:off x="7269124" y="3990243"/>
            <a:ext cx="1311027" cy="7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8250DF-4716-4BAE-B89F-59E4254E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cs typeface="Arial" panose="020B0604020202020204" pitchFamily="34" charset="0"/>
              </a:rPr>
              <a:t>4</a:t>
            </a:r>
            <a:r>
              <a:rPr lang="es-ES" dirty="0">
                <a:cs typeface="Arial" panose="020B0604020202020204" pitchFamily="34" charset="0"/>
              </a:rPr>
              <a:t>. </a:t>
            </a:r>
            <a:r>
              <a:rPr lang="es-ES" sz="2400" dirty="0">
                <a:cs typeface="Arial" panose="020B0604020202020204" pitchFamily="34" charset="0"/>
              </a:rPr>
              <a:t>Ventajas y Beneficios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6F75C9-E330-483C-9311-42E2ECE4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5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18FDFA5-78B2-4705-B7A0-730C1B7C3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20883"/>
              </p:ext>
            </p:extLst>
          </p:nvPr>
        </p:nvGraphicFramePr>
        <p:xfrm>
          <a:off x="589343" y="1191282"/>
          <a:ext cx="7750501" cy="242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501">
                  <a:extLst>
                    <a:ext uri="{9D8B030D-6E8A-4147-A177-3AD203B41FA5}">
                      <a16:colId xmlns:a16="http://schemas.microsoft.com/office/drawing/2014/main" val="3946165826"/>
                    </a:ext>
                  </a:extLst>
                </a:gridCol>
              </a:tblGrid>
              <a:tr h="35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s-ES" sz="1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VENTAJAS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2447776688"/>
                  </a:ext>
                </a:extLst>
              </a:tr>
              <a:tr h="26727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Interfaz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moderna e intuitiva.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75701211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Reducción de errores</a:t>
                      </a:r>
                      <a:r>
                        <a:rPr lang="es-ES" sz="12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la ubicación de expedientes (asignación automática según numeración del legajo).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653610895"/>
                  </a:ext>
                </a:extLst>
              </a:tr>
              <a:tr h="356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del contenido de las cajas</a:t>
                      </a:r>
                      <a:r>
                        <a:rPr lang="es-ES" sz="12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Custodia Externa.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1392718285"/>
                  </a:ext>
                </a:extLst>
              </a:tr>
              <a:tr h="356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automatizada</a:t>
                      </a:r>
                      <a:r>
                        <a:rPr lang="es-ES" sz="1200" b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s-ES" sz="12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Custodia Externa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(gestión de peticiones y envíos)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2460495011"/>
                  </a:ext>
                </a:extLst>
              </a:tr>
              <a:tr h="356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de peticiones de órganos judiciales sin papel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reduciendo riesgos de pérdida de información.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1449853758"/>
                  </a:ext>
                </a:extLst>
              </a:tr>
              <a:tr h="343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Soporte</a:t>
                      </a:r>
                      <a:r>
                        <a:rPr lang="es-ES" sz="12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técnico directo a través del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de Atención a Usuarios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(CAU).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138931936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65B06C3-1935-485D-84A7-AB7507153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77584"/>
              </p:ext>
            </p:extLst>
          </p:nvPr>
        </p:nvGraphicFramePr>
        <p:xfrm>
          <a:off x="589343" y="3887037"/>
          <a:ext cx="5532563" cy="1757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563">
                  <a:extLst>
                    <a:ext uri="{9D8B030D-6E8A-4147-A177-3AD203B41FA5}">
                      <a16:colId xmlns:a16="http://schemas.microsoft.com/office/drawing/2014/main" val="3946165826"/>
                    </a:ext>
                  </a:extLst>
                </a:gridCol>
              </a:tblGrid>
              <a:tr h="35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s-ES" sz="1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BENEFICIOS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2447776688"/>
                  </a:ext>
                </a:extLst>
              </a:tr>
              <a:tr h="26727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Búsqueda de expedientes</a:t>
                      </a:r>
                      <a:r>
                        <a:rPr lang="es-ES" sz="12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rápida y eficiente.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75701211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Acceso a la información</a:t>
                      </a:r>
                      <a:r>
                        <a:rPr lang="es-ES" sz="12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simple y con mayor agilidad.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653610895"/>
                  </a:ext>
                </a:extLst>
              </a:tr>
              <a:tr h="407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 flexibilidad: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personalización y capacidad de evolución del sistema.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1392718285"/>
                  </a:ext>
                </a:extLst>
              </a:tr>
              <a:tr h="343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Cumplimiento de la normativa vigente.</a:t>
                      </a: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138931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2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Llamada ovalada">
            <a:extLst>
              <a:ext uri="{FF2B5EF4-FFF2-40B4-BE49-F238E27FC236}">
                <a16:creationId xmlns:a16="http://schemas.microsoft.com/office/drawing/2014/main" id="{F6A25D0D-2099-4F7D-BD83-5B88B2B661B9}"/>
              </a:ext>
            </a:extLst>
          </p:cNvPr>
          <p:cNvSpPr/>
          <p:nvPr/>
        </p:nvSpPr>
        <p:spPr>
          <a:xfrm>
            <a:off x="1294975" y="2625166"/>
            <a:ext cx="3224239" cy="2160240"/>
          </a:xfrm>
          <a:prstGeom prst="wedgeEllipseCallou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4 Llamada ovalada">
            <a:extLst>
              <a:ext uri="{FF2B5EF4-FFF2-40B4-BE49-F238E27FC236}">
                <a16:creationId xmlns:a16="http://schemas.microsoft.com/office/drawing/2014/main" id="{CBD0A988-BBF7-48C7-9BA4-1CBF6AD6766E}"/>
              </a:ext>
            </a:extLst>
          </p:cNvPr>
          <p:cNvSpPr/>
          <p:nvPr/>
        </p:nvSpPr>
        <p:spPr>
          <a:xfrm>
            <a:off x="3491880" y="1196752"/>
            <a:ext cx="4176465" cy="2798231"/>
          </a:xfrm>
          <a:prstGeom prst="wedgeEllipseCallout">
            <a:avLst>
              <a:gd name="adj1" fmla="val 19019"/>
              <a:gd name="adj2" fmla="val 72046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5 Llamada ovalada">
            <a:extLst>
              <a:ext uri="{FF2B5EF4-FFF2-40B4-BE49-F238E27FC236}">
                <a16:creationId xmlns:a16="http://schemas.microsoft.com/office/drawing/2014/main" id="{D02787D9-5E98-44A8-9940-FFC3EBBFC03E}"/>
              </a:ext>
            </a:extLst>
          </p:cNvPr>
          <p:cNvSpPr/>
          <p:nvPr/>
        </p:nvSpPr>
        <p:spPr>
          <a:xfrm>
            <a:off x="3491882" y="3895678"/>
            <a:ext cx="2655912" cy="1779461"/>
          </a:xfrm>
          <a:prstGeom prst="wedgeEllipseCallou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6 CuadroTexto">
            <a:extLst>
              <a:ext uri="{FF2B5EF4-FFF2-40B4-BE49-F238E27FC236}">
                <a16:creationId xmlns:a16="http://schemas.microsoft.com/office/drawing/2014/main" id="{8A952D0C-2DC5-4DE2-ADD3-387F3C3B38BF}"/>
              </a:ext>
            </a:extLst>
          </p:cNvPr>
          <p:cNvSpPr txBox="1"/>
          <p:nvPr/>
        </p:nvSpPr>
        <p:spPr>
          <a:xfrm>
            <a:off x="5076056" y="1214170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600" b="1" dirty="0">
                <a:solidFill>
                  <a:srgbClr val="FFFFFF"/>
                </a:solidFill>
                <a:latin typeface="+mj-lt"/>
              </a:rPr>
              <a:t>?</a:t>
            </a:r>
            <a:endParaRPr lang="en-US" sz="16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7 CuadroTexto">
            <a:extLst>
              <a:ext uri="{FF2B5EF4-FFF2-40B4-BE49-F238E27FC236}">
                <a16:creationId xmlns:a16="http://schemas.microsoft.com/office/drawing/2014/main" id="{5E48878C-5D1F-485E-985C-1A2B95D0D041}"/>
              </a:ext>
            </a:extLst>
          </p:cNvPr>
          <p:cNvSpPr txBox="1"/>
          <p:nvPr/>
        </p:nvSpPr>
        <p:spPr>
          <a:xfrm>
            <a:off x="2483768" y="2791088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1500" b="1" dirty="0">
                <a:solidFill>
                  <a:srgbClr val="FFFFFF"/>
                </a:solidFill>
                <a:latin typeface="+mj-lt"/>
              </a:rPr>
              <a:t>?</a:t>
            </a:r>
            <a:endParaRPr lang="en-US" sz="115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8 CuadroTexto">
            <a:extLst>
              <a:ext uri="{FF2B5EF4-FFF2-40B4-BE49-F238E27FC236}">
                <a16:creationId xmlns:a16="http://schemas.microsoft.com/office/drawing/2014/main" id="{1AD98D97-816B-4FE2-83F4-6B3C94B57355}"/>
              </a:ext>
            </a:extLst>
          </p:cNvPr>
          <p:cNvSpPr txBox="1"/>
          <p:nvPr/>
        </p:nvSpPr>
        <p:spPr>
          <a:xfrm>
            <a:off x="4499992" y="4070680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8800" b="1" dirty="0">
                <a:solidFill>
                  <a:srgbClr val="FFFFFF"/>
                </a:solidFill>
                <a:latin typeface="+mj-lt"/>
              </a:rPr>
              <a:t>?</a:t>
            </a:r>
            <a:endParaRPr lang="en-US" sz="8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0FCFE4E2-3777-08B1-55C4-4D5629DE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0"/>
            <a:ext cx="8865122" cy="548680"/>
          </a:xfrm>
        </p:spPr>
        <p:txBody>
          <a:bodyPr>
            <a:normAutofit/>
          </a:bodyPr>
          <a:lstStyle/>
          <a:p>
            <a:r>
              <a:rPr lang="es-ES" sz="2400" dirty="0"/>
              <a:t>6. Ruegos y Preguntas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E35668B-B088-B990-47BF-5C43B5E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>
            <a:extLst>
              <a:ext uri="{FF2B5EF4-FFF2-40B4-BE49-F238E27FC236}">
                <a16:creationId xmlns:a16="http://schemas.microsoft.com/office/drawing/2014/main" id="{D77EB1B5-E57D-4AED-829B-7FD7BAC2C7B0}"/>
              </a:ext>
            </a:extLst>
          </p:cNvPr>
          <p:cNvSpPr txBox="1">
            <a:spLocks/>
          </p:cNvSpPr>
          <p:nvPr/>
        </p:nvSpPr>
        <p:spPr>
          <a:xfrm>
            <a:off x="1045825" y="1196752"/>
            <a:ext cx="5088136" cy="36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es-ES" sz="7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Gracias por su atención</a:t>
            </a:r>
          </a:p>
        </p:txBody>
      </p:sp>
      <p:sp>
        <p:nvSpPr>
          <p:cNvPr id="3" name="Subtitle 9">
            <a:extLst>
              <a:ext uri="{FF2B5EF4-FFF2-40B4-BE49-F238E27FC236}">
                <a16:creationId xmlns:a16="http://schemas.microsoft.com/office/drawing/2014/main" id="{353DF553-701E-4A90-A766-DE67E6EFD1B0}"/>
              </a:ext>
            </a:extLst>
          </p:cNvPr>
          <p:cNvSpPr txBox="1">
            <a:spLocks/>
          </p:cNvSpPr>
          <p:nvPr/>
        </p:nvSpPr>
        <p:spPr bwMode="auto">
          <a:xfrm>
            <a:off x="1043608" y="3017984"/>
            <a:ext cx="5937890" cy="15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20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20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20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20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2000" b="1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Francisco Javier Montejo Cabrero</a:t>
            </a:r>
            <a:endParaRPr lang="es-ES_tradnl" sz="18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" sz="1800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javier.montejo@mju.es 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s-ES" sz="18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2000" b="1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Javier Calabres González</a:t>
            </a:r>
            <a:endParaRPr lang="es-ES" sz="20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800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javier.calabres@mju.es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18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2000" b="1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Alejandro García López-Berges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" sz="2000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Alejandro.garcialopez-berges@empresas.justicia.es</a:t>
            </a:r>
            <a:endParaRPr lang="es-ES_tradnl" sz="20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18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B99F68-7CBD-443F-CD62-A95C09D87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0093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1AE159D2F79742A85BEEDEF95D85C7" ma:contentTypeVersion="10" ma:contentTypeDescription="Crear nuevo documento." ma:contentTypeScope="" ma:versionID="f2e5001eed93872dba775a00c0df21a9">
  <xsd:schema xmlns:xsd="http://www.w3.org/2001/XMLSchema" xmlns:xs="http://www.w3.org/2001/XMLSchema" xmlns:p="http://schemas.microsoft.com/office/2006/metadata/properties" xmlns:ns2="db80d2dc-1f1f-40d9-b987-c4737de3db83" xmlns:ns3="155a96b5-0cd1-4ad6-8c4a-5c4e1e65f73b" targetNamespace="http://schemas.microsoft.com/office/2006/metadata/properties" ma:root="true" ma:fieldsID="6f4327d0202c4f28f44029b0a0d8e696" ns2:_="" ns3:_="">
    <xsd:import namespace="db80d2dc-1f1f-40d9-b987-c4737de3db83"/>
    <xsd:import namespace="155a96b5-0cd1-4ad6-8c4a-5c4e1e65f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0d2dc-1f1f-40d9-b987-c4737de3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96b5-0cd1-4ad6-8c4a-5c4e1e65f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06E87-0095-4C91-8BAB-BB24E5291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0d2dc-1f1f-40d9-b987-c4737de3db83"/>
    <ds:schemaRef ds:uri="155a96b5-0cd1-4ad6-8c4a-5c4e1e65f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BDE75-8990-445E-A5CF-3A4967CD8EE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db80d2dc-1f1f-40d9-b987-c4737de3db83"/>
    <ds:schemaRef ds:uri="http://purl.org/dc/elements/1.1/"/>
    <ds:schemaRef ds:uri="http://schemas.microsoft.com/office/2006/metadata/properties"/>
    <ds:schemaRef ds:uri="http://schemas.microsoft.com/office/infopath/2007/PartnerControls"/>
    <ds:schemaRef ds:uri="155a96b5-0cd1-4ad6-8c4a-5c4e1e65f73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26744</TotalTime>
  <Words>501</Words>
  <Application>Microsoft Office PowerPoint</Application>
  <PresentationFormat>Presentación en pantalla (4:3)</PresentationFormat>
  <Paragraphs>82</Paragraphs>
  <Slides>7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Tema de Office</vt:lpstr>
      <vt:lpstr>1_Tema de Office</vt:lpstr>
      <vt:lpstr>Diapositiva de think-cell</vt:lpstr>
      <vt:lpstr>Presentación de PowerPoint</vt:lpstr>
      <vt:lpstr>1.  Visión General</vt:lpstr>
      <vt:lpstr>2. Pre-Archivo SArch</vt:lpstr>
      <vt:lpstr>3. Archivo Definitivo SArch</vt:lpstr>
      <vt:lpstr>4. Ventajas y Beneficios</vt:lpstr>
      <vt:lpstr>6. Ruegos y Preguntas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García López-Berges, Alejandro</cp:lastModifiedBy>
  <cp:revision>1548</cp:revision>
  <cp:lastPrinted>2016-06-29T10:24:36Z</cp:lastPrinted>
  <dcterms:created xsi:type="dcterms:W3CDTF">2012-05-17T08:07:55Z</dcterms:created>
  <dcterms:modified xsi:type="dcterms:W3CDTF">2026-05-07T15:39:43Z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0x0101002D1AE159D2F79742A85BEEDEF95D85C7</vt:lpwstr>
  </property>
</Properties>
</file>