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  <p:sldMasterId id="2147483723" r:id="rId5"/>
  </p:sldMasterIdLst>
  <p:notesMasterIdLst>
    <p:notesMasterId r:id="rId13"/>
  </p:notesMasterIdLst>
  <p:handoutMasterIdLst>
    <p:handoutMasterId r:id="rId14"/>
  </p:handoutMasterIdLst>
  <p:sldIdLst>
    <p:sldId id="2048" r:id="rId6"/>
    <p:sldId id="2170" r:id="rId7"/>
    <p:sldId id="2150" r:id="rId8"/>
    <p:sldId id="2177" r:id="rId9"/>
    <p:sldId id="2176" r:id="rId10"/>
    <p:sldId id="2005" r:id="rId11"/>
    <p:sldId id="1471" r:id="rId12"/>
  </p:sldIdLst>
  <p:sldSz cx="9144000" cy="6858000" type="screen4x3"/>
  <p:notesSz cx="6881813" cy="9296400"/>
  <p:custDataLst>
    <p:tags r:id="rId15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EE7C405-3E86-4AEE-A889-E3E9C3B54691}">
          <p14:sldIdLst>
            <p14:sldId id="2048"/>
            <p14:sldId id="2170"/>
            <p14:sldId id="2150"/>
            <p14:sldId id="2177"/>
            <p14:sldId id="2176"/>
            <p14:sldId id="2005"/>
            <p14:sldId id="1471"/>
          </p14:sldIdLst>
        </p14:section>
      </p14:sectionLst>
    </p:ext>
    <p:ext uri="{EFAFB233-063F-42B5-8137-9DF3F51BA10A}">
      <p15:sldGuideLst xmlns:p15="http://schemas.microsoft.com/office/powerpoint/2012/main">
        <p15:guide id="3" pos="1655" userDrawn="1">
          <p15:clr>
            <a:srgbClr val="A4A3A4"/>
          </p15:clr>
        </p15:guide>
        <p15:guide id="4" pos="2154" userDrawn="1">
          <p15:clr>
            <a:srgbClr val="A4A3A4"/>
          </p15:clr>
        </p15:guide>
        <p15:guide id="5" orient="horz" pos="2614" userDrawn="1">
          <p15:clr>
            <a:srgbClr val="A4A3A4"/>
          </p15:clr>
        </p15:guide>
        <p15:guide id="7" orient="horz" pos="379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394451"/>
    <a:srgbClr val="FAB41E"/>
    <a:srgbClr val="465362"/>
    <a:srgbClr val="0B5395"/>
    <a:srgbClr val="666666"/>
    <a:srgbClr val="043A6C"/>
    <a:srgbClr val="ECF4FB"/>
    <a:srgbClr val="043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51" autoAdjust="0"/>
    <p:restoredTop sz="95322" autoAdjust="0"/>
  </p:normalViewPr>
  <p:slideViewPr>
    <p:cSldViewPr>
      <p:cViewPr varScale="1">
        <p:scale>
          <a:sx n="91" d="100"/>
          <a:sy n="91" d="100"/>
        </p:scale>
        <p:origin x="1579" y="67"/>
      </p:cViewPr>
      <p:guideLst>
        <p:guide pos="1655"/>
        <p:guide pos="2154"/>
        <p:guide orient="horz" pos="2614"/>
        <p:guide orient="horz" pos="37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1552" y="-1552"/>
      </p:cViewPr>
      <p:guideLst>
        <p:guide orient="horz" pos="2928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F7EB5-2971-424E-A29F-EDDE4D18392D}" type="datetimeFigureOut">
              <a:rPr lang="es-ES" smtClean="0"/>
              <a:pPr/>
              <a:t>07/05/2026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765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1BC7-D3D6-4F53-88A4-79556D8EED24}" type="datetimeFigureOut">
              <a:rPr lang="en-US" smtClean="0"/>
              <a:pPr/>
              <a:t>5/7/2026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6013" y="696913"/>
            <a:ext cx="464978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018" y="4416311"/>
            <a:ext cx="5505778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765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16013" y="696913"/>
            <a:ext cx="4649787" cy="348615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454FD-CA04-475D-B3C1-D4B78E0F09C7}" type="slidenum">
              <a:rPr lang="es-ES" smtClean="0">
                <a:solidFill>
                  <a:prstClr val="black"/>
                </a:solidFill>
              </a:rPr>
              <a:pPr/>
              <a:t>1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34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422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09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752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 descr="Un reloj en la fachada de un edificio de ladrillo&#10;&#10;Descripción generada automáticamente">
            <a:extLst>
              <a:ext uri="{FF2B5EF4-FFF2-40B4-BE49-F238E27FC236}">
                <a16:creationId xmlns:a16="http://schemas.microsoft.com/office/drawing/2014/main" id="{CF60F82E-EE72-4FCF-9CE4-A848E1ED4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0" y="0"/>
            <a:ext cx="9144000" cy="5949280"/>
          </a:xfrm>
          <a:prstGeom prst="rect">
            <a:avLst/>
          </a:prstGeom>
        </p:spPr>
      </p:pic>
      <p:sp>
        <p:nvSpPr>
          <p:cNvPr id="45" name="Forma libre: forma 44">
            <a:extLst>
              <a:ext uri="{FF2B5EF4-FFF2-40B4-BE49-F238E27FC236}">
                <a16:creationId xmlns:a16="http://schemas.microsoft.com/office/drawing/2014/main" id="{013A9F5B-41A0-4BCC-805E-538DF23EAF55}"/>
              </a:ext>
            </a:extLst>
          </p:cNvPr>
          <p:cNvSpPr/>
          <p:nvPr userDrawn="1"/>
        </p:nvSpPr>
        <p:spPr>
          <a:xfrm rot="738492">
            <a:off x="-442574" y="3025343"/>
            <a:ext cx="8368685" cy="3249959"/>
          </a:xfrm>
          <a:custGeom>
            <a:avLst/>
            <a:gdLst>
              <a:gd name="connsiteX0" fmla="*/ 462155 w 8368685"/>
              <a:gd name="connsiteY0" fmla="*/ 2118176 h 3249959"/>
              <a:gd name="connsiteX1" fmla="*/ 709093 w 8368685"/>
              <a:gd name="connsiteY1" fmla="*/ 3249959 h 3249959"/>
              <a:gd name="connsiteX2" fmla="*/ 709093 w 8368685"/>
              <a:gd name="connsiteY2" fmla="*/ 3249959 h 3249959"/>
              <a:gd name="connsiteX3" fmla="*/ 0 w 8368685"/>
              <a:gd name="connsiteY3" fmla="*/ 0 h 3249959"/>
              <a:gd name="connsiteX4" fmla="*/ 8368685 w 8368685"/>
              <a:gd name="connsiteY4" fmla="*/ 0 h 3249959"/>
              <a:gd name="connsiteX5" fmla="*/ 111668 w 8368685"/>
              <a:gd name="connsiteY5" fmla="*/ 511803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68685" h="3249959">
                <a:moveTo>
                  <a:pt x="462155" y="2118176"/>
                </a:moveTo>
                <a:lnTo>
                  <a:pt x="709093" y="3249959"/>
                </a:lnTo>
                <a:lnTo>
                  <a:pt x="709093" y="3249959"/>
                </a:lnTo>
                <a:close/>
                <a:moveTo>
                  <a:pt x="0" y="0"/>
                </a:moveTo>
                <a:lnTo>
                  <a:pt x="8368685" y="0"/>
                </a:lnTo>
                <a:lnTo>
                  <a:pt x="111668" y="51180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44" name="Forma libre: forma 43">
            <a:extLst>
              <a:ext uri="{FF2B5EF4-FFF2-40B4-BE49-F238E27FC236}">
                <a16:creationId xmlns:a16="http://schemas.microsoft.com/office/drawing/2014/main" id="{366CA665-854E-4CC1-BE3E-AEA1D573D914}"/>
              </a:ext>
            </a:extLst>
          </p:cNvPr>
          <p:cNvSpPr/>
          <p:nvPr userDrawn="1"/>
        </p:nvSpPr>
        <p:spPr>
          <a:xfrm rot="618331">
            <a:off x="-97817" y="3246983"/>
            <a:ext cx="9199428" cy="263993"/>
          </a:xfrm>
          <a:custGeom>
            <a:avLst/>
            <a:gdLst>
              <a:gd name="connsiteX0" fmla="*/ 0 w 9199428"/>
              <a:gd name="connsiteY0" fmla="*/ 0 h 263993"/>
              <a:gd name="connsiteX1" fmla="*/ 9196763 w 9199428"/>
              <a:gd name="connsiteY1" fmla="*/ 0 h 263993"/>
              <a:gd name="connsiteX2" fmla="*/ 9199428 w 9199428"/>
              <a:gd name="connsiteY2" fmla="*/ 17290 h 263993"/>
              <a:gd name="connsiteX3" fmla="*/ 48002 w 9199428"/>
              <a:gd name="connsiteY3" fmla="*/ 263993 h 26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9428" h="263993">
                <a:moveTo>
                  <a:pt x="0" y="0"/>
                </a:moveTo>
                <a:lnTo>
                  <a:pt x="9196763" y="0"/>
                </a:lnTo>
                <a:lnTo>
                  <a:pt x="9199428" y="17290"/>
                </a:lnTo>
                <a:lnTo>
                  <a:pt x="48002" y="2639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FDBDE62-8E4E-4C72-A6F5-E6C1A362D933}"/>
              </a:ext>
            </a:extLst>
          </p:cNvPr>
          <p:cNvSpPr/>
          <p:nvPr userDrawn="1"/>
        </p:nvSpPr>
        <p:spPr>
          <a:xfrm rot="525679">
            <a:off x="-301913" y="3385694"/>
            <a:ext cx="9323828" cy="3249959"/>
          </a:xfrm>
          <a:custGeom>
            <a:avLst/>
            <a:gdLst>
              <a:gd name="connsiteX0" fmla="*/ 0 w 9323828"/>
              <a:gd name="connsiteY0" fmla="*/ 0 h 3249959"/>
              <a:gd name="connsiteX1" fmla="*/ 9226661 w 9323828"/>
              <a:gd name="connsiteY1" fmla="*/ 0 h 3249959"/>
              <a:gd name="connsiteX2" fmla="*/ 9323828 w 9323828"/>
              <a:gd name="connsiteY2" fmla="*/ 630475 h 3249959"/>
              <a:gd name="connsiteX3" fmla="*/ 6123942 w 9323828"/>
              <a:gd name="connsiteY3" fmla="*/ 3249959 h 3249959"/>
              <a:gd name="connsiteX4" fmla="*/ 500874 w 9323828"/>
              <a:gd name="connsiteY4" fmla="*/ 3249959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3828" h="3249959">
                <a:moveTo>
                  <a:pt x="0" y="0"/>
                </a:moveTo>
                <a:lnTo>
                  <a:pt x="9226661" y="0"/>
                </a:lnTo>
                <a:lnTo>
                  <a:pt x="9323828" y="630475"/>
                </a:lnTo>
                <a:lnTo>
                  <a:pt x="6123942" y="3249959"/>
                </a:lnTo>
                <a:lnTo>
                  <a:pt x="500874" y="3249959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10418CF9-8860-4EA6-8FA8-1A06B1F83942}"/>
              </a:ext>
            </a:extLst>
          </p:cNvPr>
          <p:cNvSpPr/>
          <p:nvPr userDrawn="1"/>
        </p:nvSpPr>
        <p:spPr>
          <a:xfrm rot="525679">
            <a:off x="-89355" y="4416977"/>
            <a:ext cx="8514049" cy="2195260"/>
          </a:xfrm>
          <a:custGeom>
            <a:avLst/>
            <a:gdLst>
              <a:gd name="connsiteX0" fmla="*/ 0 w 8514049"/>
              <a:gd name="connsiteY0" fmla="*/ 837109 h 2195260"/>
              <a:gd name="connsiteX1" fmla="*/ 6240843 w 8514049"/>
              <a:gd name="connsiteY1" fmla="*/ 352487 h 2195260"/>
              <a:gd name="connsiteX2" fmla="*/ 6421651 w 8514049"/>
              <a:gd name="connsiteY2" fmla="*/ 196645 h 2195260"/>
              <a:gd name="connsiteX3" fmla="*/ 8514049 w 8514049"/>
              <a:gd name="connsiteY3" fmla="*/ 0 h 2195260"/>
              <a:gd name="connsiteX4" fmla="*/ 5832382 w 8514049"/>
              <a:gd name="connsiteY4" fmla="*/ 2195260 h 2195260"/>
              <a:gd name="connsiteX5" fmla="*/ 209314 w 8514049"/>
              <a:gd name="connsiteY5" fmla="*/ 2195260 h 219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4049" h="2195260">
                <a:moveTo>
                  <a:pt x="0" y="837109"/>
                </a:moveTo>
                <a:lnTo>
                  <a:pt x="6240843" y="352487"/>
                </a:lnTo>
                <a:lnTo>
                  <a:pt x="6421651" y="196645"/>
                </a:lnTo>
                <a:lnTo>
                  <a:pt x="8514049" y="0"/>
                </a:lnTo>
                <a:lnTo>
                  <a:pt x="5832382" y="2195260"/>
                </a:lnTo>
                <a:lnTo>
                  <a:pt x="209314" y="2195260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384460" y="4738207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384460" y="5454129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84460" y="3645023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 dirty="0"/>
              <a:t>Título de la presentación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375658" y="4653136"/>
            <a:ext cx="478523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F60A80F9-AB66-444B-9F10-03F73C21F701}"/>
              </a:ext>
            </a:extLst>
          </p:cNvPr>
          <p:cNvSpPr/>
          <p:nvPr userDrawn="1"/>
        </p:nvSpPr>
        <p:spPr>
          <a:xfrm rot="14536795">
            <a:off x="5470462" y="2152845"/>
            <a:ext cx="3059500" cy="6451098"/>
          </a:xfrm>
          <a:custGeom>
            <a:avLst/>
            <a:gdLst>
              <a:gd name="connsiteX0" fmla="*/ 3059500 w 3059500"/>
              <a:gd name="connsiteY0" fmla="*/ 6451098 h 6451098"/>
              <a:gd name="connsiteX1" fmla="*/ 0 w 3059500"/>
              <a:gd name="connsiteY1" fmla="*/ 4843457 h 6451098"/>
              <a:gd name="connsiteX2" fmla="*/ 793198 w 3059500"/>
              <a:gd name="connsiteY2" fmla="*/ 1446374 h 6451098"/>
              <a:gd name="connsiteX3" fmla="*/ 1553208 w 3059500"/>
              <a:gd name="connsiteY3" fmla="*/ 0 h 645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9500" h="6451098">
                <a:moveTo>
                  <a:pt x="3059500" y="6451098"/>
                </a:moveTo>
                <a:lnTo>
                  <a:pt x="0" y="4843457"/>
                </a:lnTo>
                <a:lnTo>
                  <a:pt x="793198" y="1446374"/>
                </a:lnTo>
                <a:lnTo>
                  <a:pt x="1553208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ED7DE510-7852-4BE7-A1C2-E1FFC1F1A402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 dirty="0">
              <a:solidFill>
                <a:schemeClr val="bg1"/>
              </a:solidFill>
            </a:endParaRPr>
          </a:p>
        </p:txBody>
      </p:sp>
      <p:sp>
        <p:nvSpPr>
          <p:cNvPr id="29" name="CuadroTexto 15">
            <a:extLst>
              <a:ext uri="{FF2B5EF4-FFF2-40B4-BE49-F238E27FC236}">
                <a16:creationId xmlns:a16="http://schemas.microsoft.com/office/drawing/2014/main" id="{F6D5D86C-B75D-488A-8835-60821F6661A7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167727A-97DC-4284-878D-80CE6A9E41F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 Conector recto"/>
          <p:cNvCxnSpPr/>
          <p:nvPr userDrawn="1"/>
        </p:nvCxnSpPr>
        <p:spPr>
          <a:xfrm>
            <a:off x="3830" y="692696"/>
            <a:ext cx="91401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Título"/>
          <p:cNvSpPr>
            <a:spLocks noGrp="1"/>
          </p:cNvSpPr>
          <p:nvPr>
            <p:ph type="title" hasCustomPrompt="1"/>
          </p:nvPr>
        </p:nvSpPr>
        <p:spPr>
          <a:xfrm>
            <a:off x="1" y="188641"/>
            <a:ext cx="9144000" cy="855063"/>
          </a:xfrm>
          <a:prstGeom prst="rect">
            <a:avLst/>
          </a:prstGeom>
        </p:spPr>
        <p:txBody>
          <a:bodyPr>
            <a:noAutofit/>
          </a:bodyPr>
          <a:lstStyle>
            <a:lvl1pPr algn="just">
              <a:defRPr sz="2400" b="1" cap="all" baseline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tabLst>
                <a:tab pos="2238375" algn="l"/>
              </a:tabLst>
            </a:pPr>
            <a:r>
              <a:rPr lang="es-E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Título</a:t>
            </a:r>
          </a:p>
        </p:txBody>
      </p:sp>
      <p:sp>
        <p:nvSpPr>
          <p:cNvPr id="17" name="13 Marcador de texto"/>
          <p:cNvSpPr txBox="1">
            <a:spLocks/>
          </p:cNvSpPr>
          <p:nvPr userDrawn="1"/>
        </p:nvSpPr>
        <p:spPr>
          <a:xfrm>
            <a:off x="35497" y="774231"/>
            <a:ext cx="9049417" cy="710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sz="2400"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sz="18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Ø"/>
              <a:defRPr sz="1800"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1800"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buFont typeface="Courier New" pitchFamily="49" charset="0"/>
              <a:buChar char="o"/>
              <a:defRPr sz="1800"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algn="just">
              <a:defRPr/>
            </a:pPr>
            <a:endParaRPr lang="es-ES" sz="1500" i="1" dirty="0">
              <a:solidFill>
                <a:srgbClr val="323C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02896" y="635635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>
                <a:solidFill>
                  <a:srgbClr val="323C47">
                    <a:tint val="75000"/>
                  </a:srgbClr>
                </a:solidFill>
              </a:rPr>
              <a:pPr/>
              <a:t>‹Nº›</a:t>
            </a:fld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sp>
        <p:nvSpPr>
          <p:cNvPr id="8" name="13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220333" y="1032487"/>
            <a:ext cx="8685796" cy="4392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itchFamily="2" charset="2"/>
              <a:buChar char="§"/>
              <a:defRPr sz="2800"/>
            </a:lvl2pPr>
            <a:lvl3pPr>
              <a:buFont typeface="Wingdings" pitchFamily="2" charset="2"/>
              <a:buChar char="Ø"/>
              <a:defRPr sz="2400"/>
            </a:lvl3pPr>
            <a:lvl4pPr>
              <a:buFont typeface="Arial" pitchFamily="34" charset="0"/>
              <a:buChar char="•"/>
              <a:defRPr sz="2000"/>
            </a:lvl4pPr>
            <a:lvl5pPr>
              <a:buFont typeface="Courier New" pitchFamily="49" charset="0"/>
              <a:buChar char="o"/>
              <a:defRPr sz="1800"/>
            </a:lvl5pPr>
          </a:lstStyle>
          <a:p>
            <a:pPr lvl="0"/>
            <a:r>
              <a:rPr lang="es-ES" dirty="0"/>
              <a:t>Texto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2269489-8033-4D5F-B26B-BC64E9AC2D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00965" y="6390482"/>
            <a:ext cx="1473188" cy="26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2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1446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AF6F07A7-7B1F-4991-8CB9-A3234572F24D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D757F954-3FA8-4895-94D3-2A3BF7120129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8AACA53-106B-4472-9D00-ECA91BC25551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45145C93-3CB9-42B5-AB02-012CAD888E4C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32852021-F90F-422A-B58C-81A3D08D2C09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6F782F7-818F-41CB-9698-E011E26EB501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 dirty="0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8AB4082F-01B3-4293-A708-AF3349C61ED5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4E0D883-CBB3-4938-879E-3469C0F062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96773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1619" y="1916832"/>
            <a:ext cx="8335179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620" y="935464"/>
            <a:ext cx="8335179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E2E73D8F-5D29-447B-9E76-6B659A3C6A41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FD1C8F31-B638-4D58-8796-826FB0893EF8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B6F5AAA1-BF41-4371-8E80-30F5317E26FF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A256426E-39C1-480F-8893-51511B7F7BB6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2D43060D-A98B-464D-A050-76EB4A80CBC5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" y="-274036"/>
            <a:ext cx="8865122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51B0031-1CD9-45F0-8E7E-8961853A66F6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 dirty="0">
              <a:solidFill>
                <a:schemeClr val="bg1"/>
              </a:solidFill>
            </a:endParaRPr>
          </a:p>
        </p:txBody>
      </p:sp>
      <p:sp>
        <p:nvSpPr>
          <p:cNvPr id="18" name="CuadroTexto 15">
            <a:extLst>
              <a:ext uri="{FF2B5EF4-FFF2-40B4-BE49-F238E27FC236}">
                <a16:creationId xmlns:a16="http://schemas.microsoft.com/office/drawing/2014/main" id="{D88EF1E2-F16C-477C-9669-008681EB6099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81E2A725-5E85-4102-8CA3-9F04BDDE28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1685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2A35B54A-82A2-4A6F-9F50-93AD981FF25F}"/>
              </a:ext>
            </a:extLst>
          </p:cNvPr>
          <p:cNvSpPr/>
          <p:nvPr userDrawn="1"/>
        </p:nvSpPr>
        <p:spPr>
          <a:xfrm rot="2653743">
            <a:off x="5292922" y="1458956"/>
            <a:ext cx="4593994" cy="263354"/>
          </a:xfrm>
          <a:custGeom>
            <a:avLst/>
            <a:gdLst>
              <a:gd name="connsiteX0" fmla="*/ 1281653 w 4593994"/>
              <a:gd name="connsiteY0" fmla="*/ 0 h 263354"/>
              <a:gd name="connsiteX1" fmla="*/ 4337634 w 4593994"/>
              <a:gd name="connsiteY1" fmla="*/ 0 h 263354"/>
              <a:gd name="connsiteX2" fmla="*/ 4426355 w 4593994"/>
              <a:gd name="connsiteY2" fmla="*/ 91142 h 263354"/>
              <a:gd name="connsiteX3" fmla="*/ 0 w 4593994"/>
              <a:gd name="connsiteY3" fmla="*/ 0 h 263354"/>
              <a:gd name="connsiteX4" fmla="*/ 16 w 4593994"/>
              <a:gd name="connsiteY4" fmla="*/ 0 h 263354"/>
              <a:gd name="connsiteX5" fmla="*/ 4593994 w 4593994"/>
              <a:gd name="connsiteY5" fmla="*/ 263353 h 263354"/>
              <a:gd name="connsiteX6" fmla="*/ 4593994 w 4593994"/>
              <a:gd name="connsiteY6" fmla="*/ 263354 h 26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3994" h="263354">
                <a:moveTo>
                  <a:pt x="1281653" y="0"/>
                </a:moveTo>
                <a:lnTo>
                  <a:pt x="4337634" y="0"/>
                </a:lnTo>
                <a:lnTo>
                  <a:pt x="4426355" y="91142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4593994" y="263353"/>
                </a:lnTo>
                <a:lnTo>
                  <a:pt x="4593994" y="26335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735770AD-F899-4F63-9F59-3C47D5BFE539}"/>
              </a:ext>
            </a:extLst>
          </p:cNvPr>
          <p:cNvSpPr/>
          <p:nvPr userDrawn="1"/>
        </p:nvSpPr>
        <p:spPr>
          <a:xfrm rot="2753350">
            <a:off x="5425189" y="1545628"/>
            <a:ext cx="4456081" cy="167283"/>
          </a:xfrm>
          <a:custGeom>
            <a:avLst/>
            <a:gdLst>
              <a:gd name="connsiteX0" fmla="*/ 39933 w 4456081"/>
              <a:gd name="connsiteY0" fmla="*/ 0 h 167283"/>
              <a:gd name="connsiteX1" fmla="*/ 4283524 w 4456081"/>
              <a:gd name="connsiteY1" fmla="*/ 1 h 167283"/>
              <a:gd name="connsiteX2" fmla="*/ 4456081 w 4456081"/>
              <a:gd name="connsiteY2" fmla="*/ 167283 h 167283"/>
              <a:gd name="connsiteX3" fmla="*/ 0 w 4456081"/>
              <a:gd name="connsiteY3" fmla="*/ 41193 h 16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6081" h="167283">
                <a:moveTo>
                  <a:pt x="39933" y="0"/>
                </a:moveTo>
                <a:lnTo>
                  <a:pt x="4283524" y="1"/>
                </a:lnTo>
                <a:lnTo>
                  <a:pt x="4456081" y="167283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188B82AC-2450-4084-8C3C-2B90D1710E50}"/>
              </a:ext>
            </a:extLst>
          </p:cNvPr>
          <p:cNvSpPr/>
          <p:nvPr userDrawn="1"/>
        </p:nvSpPr>
        <p:spPr>
          <a:xfrm rot="2850599">
            <a:off x="-1172268" y="-94272"/>
            <a:ext cx="11248272" cy="7246564"/>
          </a:xfrm>
          <a:custGeom>
            <a:avLst/>
            <a:gdLst>
              <a:gd name="connsiteX0" fmla="*/ 0 w 11248272"/>
              <a:gd name="connsiteY0" fmla="*/ 4538508 h 7246564"/>
              <a:gd name="connsiteX1" fmla="*/ 4157322 w 11248272"/>
              <a:gd name="connsiteY1" fmla="*/ 0 h 7246564"/>
              <a:gd name="connsiteX2" fmla="*/ 8615189 w 11248272"/>
              <a:gd name="connsiteY2" fmla="*/ 0 h 7246564"/>
              <a:gd name="connsiteX3" fmla="*/ 11248272 w 11248272"/>
              <a:gd name="connsiteY3" fmla="*/ 2411933 h 7246564"/>
              <a:gd name="connsiteX4" fmla="*/ 6819699 w 11248272"/>
              <a:gd name="connsiteY4" fmla="*/ 7246564 h 7246564"/>
              <a:gd name="connsiteX5" fmla="*/ 2956357 w 11248272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48272" h="7246564">
                <a:moveTo>
                  <a:pt x="0" y="4538508"/>
                </a:moveTo>
                <a:lnTo>
                  <a:pt x="4157322" y="0"/>
                </a:lnTo>
                <a:lnTo>
                  <a:pt x="8615189" y="0"/>
                </a:lnTo>
                <a:lnTo>
                  <a:pt x="11248272" y="2411933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3BF9DB07-1B7F-40C9-BB65-CA527B8E08D8}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4716" y="6309320"/>
            <a:ext cx="36004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F6C803D-0EF7-4A92-A207-A532513869B9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 dirty="0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3271879A-03EE-4E26-A2C8-F2D14DEFB96B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4DAAB30-FED5-425F-A786-124479237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2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 Conector recto"/>
          <p:cNvCxnSpPr/>
          <p:nvPr userDrawn="1"/>
        </p:nvCxnSpPr>
        <p:spPr>
          <a:xfrm>
            <a:off x="3830" y="692696"/>
            <a:ext cx="91401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Título"/>
          <p:cNvSpPr>
            <a:spLocks noGrp="1"/>
          </p:cNvSpPr>
          <p:nvPr>
            <p:ph type="title" hasCustomPrompt="1"/>
          </p:nvPr>
        </p:nvSpPr>
        <p:spPr>
          <a:xfrm>
            <a:off x="1" y="188641"/>
            <a:ext cx="9144000" cy="855063"/>
          </a:xfrm>
          <a:prstGeom prst="rect">
            <a:avLst/>
          </a:prstGeom>
        </p:spPr>
        <p:txBody>
          <a:bodyPr>
            <a:noAutofit/>
          </a:bodyPr>
          <a:lstStyle>
            <a:lvl1pPr algn="just">
              <a:tabLst>
                <a:tab pos="2066244" algn="l"/>
              </a:tabLst>
              <a:defRPr sz="2215" b="1" cap="all" baseline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tabLst>
                <a:tab pos="2238375" algn="l"/>
              </a:tabLst>
            </a:pPr>
            <a:r>
              <a:rPr lang="es-ES" sz="1846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Título</a:t>
            </a:r>
          </a:p>
        </p:txBody>
      </p:sp>
      <p:sp>
        <p:nvSpPr>
          <p:cNvPr id="17" name="13 Marcador de texto"/>
          <p:cNvSpPr txBox="1">
            <a:spLocks/>
          </p:cNvSpPr>
          <p:nvPr userDrawn="1"/>
        </p:nvSpPr>
        <p:spPr>
          <a:xfrm>
            <a:off x="35497" y="774231"/>
            <a:ext cx="9049417" cy="710555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>
            <a:lvl1pPr marL="0" indent="0">
              <a:buNone/>
              <a:defRPr sz="2400"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sz="18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Ø"/>
              <a:defRPr sz="1800"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1800"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buFont typeface="Courier New" pitchFamily="49" charset="0"/>
              <a:buChar char="o"/>
              <a:defRPr sz="1800"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algn="just">
              <a:defRPr/>
            </a:pPr>
            <a:endParaRPr lang="es-ES" sz="1385" i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02896" y="6356354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108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13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220333" y="1032487"/>
            <a:ext cx="8685796" cy="4392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77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itchFamily="2" charset="2"/>
              <a:buChar char="§"/>
              <a:defRPr sz="2585"/>
            </a:lvl2pPr>
            <a:lvl3pPr>
              <a:buFont typeface="Wingdings" pitchFamily="2" charset="2"/>
              <a:buChar char="Ø"/>
              <a:defRPr sz="2215"/>
            </a:lvl3pPr>
            <a:lvl4pPr>
              <a:buFont typeface="Arial" pitchFamily="34" charset="0"/>
              <a:buChar char="•"/>
              <a:defRPr sz="1846"/>
            </a:lvl4pPr>
            <a:lvl5pPr>
              <a:buFont typeface="Courier New" pitchFamily="49" charset="0"/>
              <a:buChar char="o"/>
              <a:defRPr sz="1662"/>
            </a:lvl5pPr>
          </a:lstStyle>
          <a:p>
            <a:pPr lvl="0"/>
            <a:r>
              <a:rPr lang="es-ES" dirty="0"/>
              <a:t>Texto</a:t>
            </a: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028" y="6325478"/>
            <a:ext cx="192543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87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26624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 descr="Un reloj en la fachada de un edificio de ladrillo&#10;&#10;Descripción generada automáticamente">
            <a:extLst>
              <a:ext uri="{FF2B5EF4-FFF2-40B4-BE49-F238E27FC236}">
                <a16:creationId xmlns:a16="http://schemas.microsoft.com/office/drawing/2014/main" id="{CF60F82E-EE72-4FCF-9CE4-A848E1ED4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0" y="0"/>
            <a:ext cx="9144000" cy="5949280"/>
          </a:xfrm>
          <a:prstGeom prst="rect">
            <a:avLst/>
          </a:prstGeom>
        </p:spPr>
      </p:pic>
      <p:sp>
        <p:nvSpPr>
          <p:cNvPr id="45" name="Forma libre: forma 44">
            <a:extLst>
              <a:ext uri="{FF2B5EF4-FFF2-40B4-BE49-F238E27FC236}">
                <a16:creationId xmlns:a16="http://schemas.microsoft.com/office/drawing/2014/main" id="{013A9F5B-41A0-4BCC-805E-538DF23EAF55}"/>
              </a:ext>
            </a:extLst>
          </p:cNvPr>
          <p:cNvSpPr/>
          <p:nvPr userDrawn="1"/>
        </p:nvSpPr>
        <p:spPr>
          <a:xfrm rot="738492">
            <a:off x="-442574" y="3025343"/>
            <a:ext cx="8368685" cy="3249959"/>
          </a:xfrm>
          <a:custGeom>
            <a:avLst/>
            <a:gdLst>
              <a:gd name="connsiteX0" fmla="*/ 462155 w 8368685"/>
              <a:gd name="connsiteY0" fmla="*/ 2118176 h 3249959"/>
              <a:gd name="connsiteX1" fmla="*/ 709093 w 8368685"/>
              <a:gd name="connsiteY1" fmla="*/ 3249959 h 3249959"/>
              <a:gd name="connsiteX2" fmla="*/ 709093 w 8368685"/>
              <a:gd name="connsiteY2" fmla="*/ 3249959 h 3249959"/>
              <a:gd name="connsiteX3" fmla="*/ 0 w 8368685"/>
              <a:gd name="connsiteY3" fmla="*/ 0 h 3249959"/>
              <a:gd name="connsiteX4" fmla="*/ 8368685 w 8368685"/>
              <a:gd name="connsiteY4" fmla="*/ 0 h 3249959"/>
              <a:gd name="connsiteX5" fmla="*/ 111668 w 8368685"/>
              <a:gd name="connsiteY5" fmla="*/ 511803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68685" h="3249959">
                <a:moveTo>
                  <a:pt x="462155" y="2118176"/>
                </a:moveTo>
                <a:lnTo>
                  <a:pt x="709093" y="3249959"/>
                </a:lnTo>
                <a:lnTo>
                  <a:pt x="709093" y="3249959"/>
                </a:lnTo>
                <a:close/>
                <a:moveTo>
                  <a:pt x="0" y="0"/>
                </a:moveTo>
                <a:lnTo>
                  <a:pt x="8368685" y="0"/>
                </a:lnTo>
                <a:lnTo>
                  <a:pt x="111668" y="51180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4" name="Forma libre: forma 43">
            <a:extLst>
              <a:ext uri="{FF2B5EF4-FFF2-40B4-BE49-F238E27FC236}">
                <a16:creationId xmlns:a16="http://schemas.microsoft.com/office/drawing/2014/main" id="{366CA665-854E-4CC1-BE3E-AEA1D573D914}"/>
              </a:ext>
            </a:extLst>
          </p:cNvPr>
          <p:cNvSpPr/>
          <p:nvPr userDrawn="1"/>
        </p:nvSpPr>
        <p:spPr>
          <a:xfrm rot="618331">
            <a:off x="-97817" y="3246983"/>
            <a:ext cx="9199428" cy="263993"/>
          </a:xfrm>
          <a:custGeom>
            <a:avLst/>
            <a:gdLst>
              <a:gd name="connsiteX0" fmla="*/ 0 w 9199428"/>
              <a:gd name="connsiteY0" fmla="*/ 0 h 263993"/>
              <a:gd name="connsiteX1" fmla="*/ 9196763 w 9199428"/>
              <a:gd name="connsiteY1" fmla="*/ 0 h 263993"/>
              <a:gd name="connsiteX2" fmla="*/ 9199428 w 9199428"/>
              <a:gd name="connsiteY2" fmla="*/ 17290 h 263993"/>
              <a:gd name="connsiteX3" fmla="*/ 48002 w 9199428"/>
              <a:gd name="connsiteY3" fmla="*/ 263993 h 26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9428" h="263993">
                <a:moveTo>
                  <a:pt x="0" y="0"/>
                </a:moveTo>
                <a:lnTo>
                  <a:pt x="9196763" y="0"/>
                </a:lnTo>
                <a:lnTo>
                  <a:pt x="9199428" y="17290"/>
                </a:lnTo>
                <a:lnTo>
                  <a:pt x="48002" y="2639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FDBDE62-8E4E-4C72-A6F5-E6C1A362D933}"/>
              </a:ext>
            </a:extLst>
          </p:cNvPr>
          <p:cNvSpPr/>
          <p:nvPr userDrawn="1"/>
        </p:nvSpPr>
        <p:spPr>
          <a:xfrm rot="525679">
            <a:off x="-301913" y="3385694"/>
            <a:ext cx="9323828" cy="3249959"/>
          </a:xfrm>
          <a:custGeom>
            <a:avLst/>
            <a:gdLst>
              <a:gd name="connsiteX0" fmla="*/ 0 w 9323828"/>
              <a:gd name="connsiteY0" fmla="*/ 0 h 3249959"/>
              <a:gd name="connsiteX1" fmla="*/ 9226661 w 9323828"/>
              <a:gd name="connsiteY1" fmla="*/ 0 h 3249959"/>
              <a:gd name="connsiteX2" fmla="*/ 9323828 w 9323828"/>
              <a:gd name="connsiteY2" fmla="*/ 630475 h 3249959"/>
              <a:gd name="connsiteX3" fmla="*/ 6123942 w 9323828"/>
              <a:gd name="connsiteY3" fmla="*/ 3249959 h 3249959"/>
              <a:gd name="connsiteX4" fmla="*/ 500874 w 9323828"/>
              <a:gd name="connsiteY4" fmla="*/ 3249959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3828" h="3249959">
                <a:moveTo>
                  <a:pt x="0" y="0"/>
                </a:moveTo>
                <a:lnTo>
                  <a:pt x="9226661" y="0"/>
                </a:lnTo>
                <a:lnTo>
                  <a:pt x="9323828" y="630475"/>
                </a:lnTo>
                <a:lnTo>
                  <a:pt x="6123942" y="3249959"/>
                </a:lnTo>
                <a:lnTo>
                  <a:pt x="500874" y="3249959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10418CF9-8860-4EA6-8FA8-1A06B1F83942}"/>
              </a:ext>
            </a:extLst>
          </p:cNvPr>
          <p:cNvSpPr/>
          <p:nvPr userDrawn="1"/>
        </p:nvSpPr>
        <p:spPr>
          <a:xfrm rot="525679">
            <a:off x="-89355" y="4416977"/>
            <a:ext cx="8514049" cy="2195260"/>
          </a:xfrm>
          <a:custGeom>
            <a:avLst/>
            <a:gdLst>
              <a:gd name="connsiteX0" fmla="*/ 0 w 8514049"/>
              <a:gd name="connsiteY0" fmla="*/ 837109 h 2195260"/>
              <a:gd name="connsiteX1" fmla="*/ 6240843 w 8514049"/>
              <a:gd name="connsiteY1" fmla="*/ 352487 h 2195260"/>
              <a:gd name="connsiteX2" fmla="*/ 6421651 w 8514049"/>
              <a:gd name="connsiteY2" fmla="*/ 196645 h 2195260"/>
              <a:gd name="connsiteX3" fmla="*/ 8514049 w 8514049"/>
              <a:gd name="connsiteY3" fmla="*/ 0 h 2195260"/>
              <a:gd name="connsiteX4" fmla="*/ 5832382 w 8514049"/>
              <a:gd name="connsiteY4" fmla="*/ 2195260 h 2195260"/>
              <a:gd name="connsiteX5" fmla="*/ 209314 w 8514049"/>
              <a:gd name="connsiteY5" fmla="*/ 2195260 h 219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4049" h="2195260">
                <a:moveTo>
                  <a:pt x="0" y="837109"/>
                </a:moveTo>
                <a:lnTo>
                  <a:pt x="6240843" y="352487"/>
                </a:lnTo>
                <a:lnTo>
                  <a:pt x="6421651" y="196645"/>
                </a:lnTo>
                <a:lnTo>
                  <a:pt x="8514049" y="0"/>
                </a:lnTo>
                <a:lnTo>
                  <a:pt x="5832382" y="2195260"/>
                </a:lnTo>
                <a:lnTo>
                  <a:pt x="209314" y="2195260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384460" y="4738207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384460" y="5454129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84460" y="3645023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 dirty="0"/>
              <a:t>Título de la presentación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375658" y="4653136"/>
            <a:ext cx="478523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F60A80F9-AB66-444B-9F10-03F73C21F701}"/>
              </a:ext>
            </a:extLst>
          </p:cNvPr>
          <p:cNvSpPr/>
          <p:nvPr userDrawn="1"/>
        </p:nvSpPr>
        <p:spPr>
          <a:xfrm rot="14536795">
            <a:off x="5470462" y="2152845"/>
            <a:ext cx="3059500" cy="6451098"/>
          </a:xfrm>
          <a:custGeom>
            <a:avLst/>
            <a:gdLst>
              <a:gd name="connsiteX0" fmla="*/ 3059500 w 3059500"/>
              <a:gd name="connsiteY0" fmla="*/ 6451098 h 6451098"/>
              <a:gd name="connsiteX1" fmla="*/ 0 w 3059500"/>
              <a:gd name="connsiteY1" fmla="*/ 4843457 h 6451098"/>
              <a:gd name="connsiteX2" fmla="*/ 793198 w 3059500"/>
              <a:gd name="connsiteY2" fmla="*/ 1446374 h 6451098"/>
              <a:gd name="connsiteX3" fmla="*/ 1553208 w 3059500"/>
              <a:gd name="connsiteY3" fmla="*/ 0 h 645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9500" h="6451098">
                <a:moveTo>
                  <a:pt x="3059500" y="6451098"/>
                </a:moveTo>
                <a:lnTo>
                  <a:pt x="0" y="4843457"/>
                </a:lnTo>
                <a:lnTo>
                  <a:pt x="793198" y="1446374"/>
                </a:lnTo>
                <a:lnTo>
                  <a:pt x="1553208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ED7DE510-7852-4BE7-A1C2-E1FFC1F1A402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29" name="CuadroTexto 15">
            <a:extLst>
              <a:ext uri="{FF2B5EF4-FFF2-40B4-BE49-F238E27FC236}">
                <a16:creationId xmlns:a16="http://schemas.microsoft.com/office/drawing/2014/main" id="{F6D5D86C-B75D-488A-8835-60821F6661A7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rgbClr val="FFFFFF">
                    <a:lumMod val="50000"/>
                  </a:srgbClr>
                </a:solidFill>
              </a:rPr>
              <a:t>TLP: WHITE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167727A-97DC-4284-878D-80CE6A9E41F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9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66975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AF6F07A7-7B1F-4991-8CB9-A3234572F24D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D757F954-3FA8-4895-94D3-2A3BF7120129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8AACA53-106B-4472-9D00-ECA91BC25551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45145C93-3CB9-42B5-AB02-012CAD888E4C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32852021-F90F-422A-B58C-81A3D08D2C09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6F782F7-818F-41CB-9698-E011E26EB501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8AB4082F-01B3-4293-A708-AF3349C61ED5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rgbClr val="FFFFFF">
                    <a:lumMod val="50000"/>
                  </a:srgbClr>
                </a:solidFill>
              </a:rPr>
              <a:t>TLP: WHITE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4E0D883-CBB3-4938-879E-3469C0F062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6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90124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s-ES" sz="2000" b="1" dirty="0">
              <a:solidFill>
                <a:srgbClr val="FFFFFF"/>
              </a:solidFill>
              <a:sym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1619" y="1916832"/>
            <a:ext cx="8335179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620" y="935464"/>
            <a:ext cx="8335179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E2E73D8F-5D29-447B-9E76-6B659A3C6A41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FD1C8F31-B638-4D58-8796-826FB0893EF8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B6F5AAA1-BF41-4371-8E80-30F5317E26FF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A256426E-39C1-480F-8893-51511B7F7BB6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2D43060D-A98B-464D-A050-76EB4A80CBC5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" y="-274036"/>
            <a:ext cx="8865122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>
                <a:solidFill>
                  <a:srgbClr val="323C47">
                    <a:tint val="75000"/>
                  </a:srgbClr>
                </a:solidFill>
              </a:rPr>
              <a:pPr/>
              <a:t>‹Nº›</a:t>
            </a:fld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51B0031-1CD9-45F0-8E7E-8961853A66F6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8" name="CuadroTexto 15">
            <a:extLst>
              <a:ext uri="{FF2B5EF4-FFF2-40B4-BE49-F238E27FC236}">
                <a16:creationId xmlns:a16="http://schemas.microsoft.com/office/drawing/2014/main" id="{D88EF1E2-F16C-477C-9669-008681EB6099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rgbClr val="FFFFFF">
                    <a:lumMod val="50000"/>
                  </a:srgbClr>
                </a:solidFill>
              </a:rPr>
              <a:t>TLP: WHITE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81E2A725-5E85-4102-8CA3-9F04BDDE28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39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05460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2A35B54A-82A2-4A6F-9F50-93AD981FF25F}"/>
              </a:ext>
            </a:extLst>
          </p:cNvPr>
          <p:cNvSpPr/>
          <p:nvPr userDrawn="1"/>
        </p:nvSpPr>
        <p:spPr>
          <a:xfrm rot="2653743">
            <a:off x="5292922" y="1458956"/>
            <a:ext cx="4593994" cy="263354"/>
          </a:xfrm>
          <a:custGeom>
            <a:avLst/>
            <a:gdLst>
              <a:gd name="connsiteX0" fmla="*/ 1281653 w 4593994"/>
              <a:gd name="connsiteY0" fmla="*/ 0 h 263354"/>
              <a:gd name="connsiteX1" fmla="*/ 4337634 w 4593994"/>
              <a:gd name="connsiteY1" fmla="*/ 0 h 263354"/>
              <a:gd name="connsiteX2" fmla="*/ 4426355 w 4593994"/>
              <a:gd name="connsiteY2" fmla="*/ 91142 h 263354"/>
              <a:gd name="connsiteX3" fmla="*/ 0 w 4593994"/>
              <a:gd name="connsiteY3" fmla="*/ 0 h 263354"/>
              <a:gd name="connsiteX4" fmla="*/ 16 w 4593994"/>
              <a:gd name="connsiteY4" fmla="*/ 0 h 263354"/>
              <a:gd name="connsiteX5" fmla="*/ 4593994 w 4593994"/>
              <a:gd name="connsiteY5" fmla="*/ 263353 h 263354"/>
              <a:gd name="connsiteX6" fmla="*/ 4593994 w 4593994"/>
              <a:gd name="connsiteY6" fmla="*/ 263354 h 26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3994" h="263354">
                <a:moveTo>
                  <a:pt x="1281653" y="0"/>
                </a:moveTo>
                <a:lnTo>
                  <a:pt x="4337634" y="0"/>
                </a:lnTo>
                <a:lnTo>
                  <a:pt x="4426355" y="91142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4593994" y="263353"/>
                </a:lnTo>
                <a:lnTo>
                  <a:pt x="4593994" y="26335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735770AD-F899-4F63-9F59-3C47D5BFE539}"/>
              </a:ext>
            </a:extLst>
          </p:cNvPr>
          <p:cNvSpPr/>
          <p:nvPr userDrawn="1"/>
        </p:nvSpPr>
        <p:spPr>
          <a:xfrm rot="2753350">
            <a:off x="5425189" y="1545628"/>
            <a:ext cx="4456081" cy="167283"/>
          </a:xfrm>
          <a:custGeom>
            <a:avLst/>
            <a:gdLst>
              <a:gd name="connsiteX0" fmla="*/ 39933 w 4456081"/>
              <a:gd name="connsiteY0" fmla="*/ 0 h 167283"/>
              <a:gd name="connsiteX1" fmla="*/ 4283524 w 4456081"/>
              <a:gd name="connsiteY1" fmla="*/ 1 h 167283"/>
              <a:gd name="connsiteX2" fmla="*/ 4456081 w 4456081"/>
              <a:gd name="connsiteY2" fmla="*/ 167283 h 167283"/>
              <a:gd name="connsiteX3" fmla="*/ 0 w 4456081"/>
              <a:gd name="connsiteY3" fmla="*/ 41193 h 16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6081" h="167283">
                <a:moveTo>
                  <a:pt x="39933" y="0"/>
                </a:moveTo>
                <a:lnTo>
                  <a:pt x="4283524" y="1"/>
                </a:lnTo>
                <a:lnTo>
                  <a:pt x="4456081" y="167283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188B82AC-2450-4084-8C3C-2B90D1710E50}"/>
              </a:ext>
            </a:extLst>
          </p:cNvPr>
          <p:cNvSpPr/>
          <p:nvPr userDrawn="1"/>
        </p:nvSpPr>
        <p:spPr>
          <a:xfrm rot="2850599">
            <a:off x="-1172268" y="-94272"/>
            <a:ext cx="11248272" cy="7246564"/>
          </a:xfrm>
          <a:custGeom>
            <a:avLst/>
            <a:gdLst>
              <a:gd name="connsiteX0" fmla="*/ 0 w 11248272"/>
              <a:gd name="connsiteY0" fmla="*/ 4538508 h 7246564"/>
              <a:gd name="connsiteX1" fmla="*/ 4157322 w 11248272"/>
              <a:gd name="connsiteY1" fmla="*/ 0 h 7246564"/>
              <a:gd name="connsiteX2" fmla="*/ 8615189 w 11248272"/>
              <a:gd name="connsiteY2" fmla="*/ 0 h 7246564"/>
              <a:gd name="connsiteX3" fmla="*/ 11248272 w 11248272"/>
              <a:gd name="connsiteY3" fmla="*/ 2411933 h 7246564"/>
              <a:gd name="connsiteX4" fmla="*/ 6819699 w 11248272"/>
              <a:gd name="connsiteY4" fmla="*/ 7246564 h 7246564"/>
              <a:gd name="connsiteX5" fmla="*/ 2956357 w 11248272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48272" h="7246564">
                <a:moveTo>
                  <a:pt x="0" y="4538508"/>
                </a:moveTo>
                <a:lnTo>
                  <a:pt x="4157322" y="0"/>
                </a:lnTo>
                <a:lnTo>
                  <a:pt x="8615189" y="0"/>
                </a:lnTo>
                <a:lnTo>
                  <a:pt x="11248272" y="2411933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3BF9DB07-1B7F-40C9-BB65-CA527B8E08D8}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4716" y="6309320"/>
            <a:ext cx="36004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>
                <a:solidFill>
                  <a:srgbClr val="323C47"/>
                </a:solidFill>
              </a:rPr>
              <a:pPr/>
              <a:t>‹Nº›</a:t>
            </a:fld>
            <a:endParaRPr lang="es-ES" dirty="0">
              <a:solidFill>
                <a:srgbClr val="323C47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F6C803D-0EF7-4A92-A207-A532513869B9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3271879A-03EE-4E26-A2C8-F2D14DEFB96B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dirty="0">
                <a:solidFill>
                  <a:srgbClr val="FFFFFF">
                    <a:lumMod val="50000"/>
                  </a:srgbClr>
                </a:solidFill>
              </a:rPr>
              <a:t>TLP: WHITE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4DAAB30-FED5-425F-A786-124479237AC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6" y="6270695"/>
            <a:ext cx="2829629" cy="4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19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slideLayout" Target="../slideLayouts/slideLayout8.xml"/><Relationship Id="rId7" Type="http://schemas.openxmlformats.org/officeDocument/2006/relationships/tags" Target="../tags/tag9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9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076092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9" imgW="395" imgH="394" progId="TCLayout.ActiveDocument.1">
                  <p:embed/>
                </p:oleObj>
              </mc:Choice>
              <mc:Fallback>
                <p:oleObj name="Diapositiva de think-cell" r:id="rId9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1" r:id="rId3"/>
    <p:sldLayoutId id="2147483716" r:id="rId4"/>
    <p:sldLayoutId id="2147483722" r:id="rId5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7397626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9" imgW="395" imgH="394" progId="TCLayout.ActiveDocument.1">
                  <p:embed/>
                </p:oleObj>
              </mc:Choice>
              <mc:Fallback>
                <p:oleObj name="Diapositiva de think-cell" r:id="rId9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s-ES" sz="3300" dirty="0">
              <a:solidFill>
                <a:srgbClr val="FFFFFF"/>
              </a:solidFill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>
                <a:solidFill>
                  <a:srgbClr val="323C47">
                    <a:tint val="75000"/>
                  </a:srgbClr>
                </a:solidFill>
              </a:rPr>
              <a:pPr/>
              <a:t>‹Nº›</a:t>
            </a:fld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0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94EAE70F-436E-4BC8-AA7D-2767AF495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s-ES" dirty="0"/>
              <a:t>GTI Territorio Ministerio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8CA1C1F-04A5-4F94-9B57-A702BCE57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MAYO DE 2026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B6CE4209-A8CA-429E-B772-06AA35B614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460" y="3645023"/>
            <a:ext cx="6923844" cy="1008113"/>
          </a:xfrm>
        </p:spPr>
        <p:txBody>
          <a:bodyPr>
            <a:normAutofit/>
          </a:bodyPr>
          <a:lstStyle/>
          <a:p>
            <a:r>
              <a:rPr lang="es-ES" dirty="0"/>
              <a:t>SArch – Sistema de Archivo electrónico</a:t>
            </a:r>
          </a:p>
          <a:p>
            <a:r>
              <a:rPr lang="es-ES" sz="1800" dirty="0"/>
              <a:t>Gestión del Archivo – Tribunal Supremo</a:t>
            </a:r>
          </a:p>
        </p:txBody>
      </p:sp>
    </p:spTree>
    <p:extLst>
      <p:ext uri="{BB962C8B-B14F-4D97-AF65-F5344CB8AC3E}">
        <p14:creationId xmlns:p14="http://schemas.microsoft.com/office/powerpoint/2010/main" val="667101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97E804A0-A9B6-4392-AE1C-7179CCBC7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95" imgH="394" progId="TCLayout.ActiveDocument.1">
                  <p:embed/>
                </p:oleObj>
              </mc:Choice>
              <mc:Fallback>
                <p:oleObj name="Diapositiva de think-cell" r:id="rId3" imgW="395" imgH="394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97E804A0-A9B6-4392-AE1C-7179CCBC7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ítulo 9">
            <a:extLst>
              <a:ext uri="{FF2B5EF4-FFF2-40B4-BE49-F238E27FC236}">
                <a16:creationId xmlns:a16="http://schemas.microsoft.com/office/drawing/2014/main" id="{B7A62177-EBE6-4352-9A1D-498C9E86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" y="12697"/>
            <a:ext cx="8865122" cy="535984"/>
          </a:xfrm>
        </p:spPr>
        <p:txBody>
          <a:bodyPr>
            <a:normAutofit/>
          </a:bodyPr>
          <a:lstStyle/>
          <a:p>
            <a:r>
              <a:rPr lang="es-ES" sz="2400" dirty="0">
                <a:cs typeface="Arial" panose="020B0604020202020204" pitchFamily="34" charset="0"/>
              </a:rPr>
              <a:t>1.  Visión General</a:t>
            </a:r>
          </a:p>
        </p:txBody>
      </p:sp>
      <p:sp>
        <p:nvSpPr>
          <p:cNvPr id="5" name="Rectangle 50"/>
          <p:cNvSpPr>
            <a:spLocks noChangeArrowheads="1"/>
          </p:cNvSpPr>
          <p:nvPr/>
        </p:nvSpPr>
        <p:spPr bwMode="auto">
          <a:xfrm>
            <a:off x="2959100" y="2955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100" b="0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endParaRPr kumimoji="0" lang="es-E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100" b="0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endParaRPr kumimoji="0" 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1 Rectángulo">
            <a:extLst>
              <a:ext uri="{FF2B5EF4-FFF2-40B4-BE49-F238E27FC236}">
                <a16:creationId xmlns:a16="http://schemas.microsoft.com/office/drawing/2014/main" id="{7358C948-FD5D-4090-B980-05CFACB5DC70}"/>
              </a:ext>
            </a:extLst>
          </p:cNvPr>
          <p:cNvSpPr/>
          <p:nvPr/>
        </p:nvSpPr>
        <p:spPr>
          <a:xfrm>
            <a:off x="395534" y="842024"/>
            <a:ext cx="798066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SArch</a:t>
            </a:r>
            <a:r>
              <a:rPr lang="es-ES" dirty="0"/>
              <a:t> permite al Archivo del Tribunal Supremo la </a:t>
            </a:r>
            <a:r>
              <a:rPr lang="es-ES" b="1" dirty="0"/>
              <a:t>gestión centralizada </a:t>
            </a:r>
            <a:r>
              <a:rPr lang="es-ES" dirty="0"/>
              <a:t>de la documentación en </a:t>
            </a:r>
            <a:r>
              <a:rPr lang="es-ES" b="1" dirty="0"/>
              <a:t>soporte físico</a:t>
            </a:r>
            <a:r>
              <a:rPr lang="es-ES" dirty="0"/>
              <a:t>, depositándola tanto en custodia externa como interna.</a:t>
            </a:r>
          </a:p>
          <a:p>
            <a:pPr algn="just">
              <a:spcBef>
                <a:spcPts val="1200"/>
              </a:spcBef>
            </a:pPr>
            <a:r>
              <a:rPr lang="es-ES" b="1" u="sng" dirty="0"/>
              <a:t>Tres perfiles: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B163EE2-E93D-9AAF-4D02-F5E4DFCC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>
                <a:solidFill>
                  <a:srgbClr val="323C47">
                    <a:tint val="75000"/>
                  </a:srgbClr>
                </a:solidFill>
              </a:rPr>
              <a:pPr/>
              <a:t>2</a:t>
            </a:fld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33E96284-4CC8-49D6-8558-1EF498DFC433}"/>
              </a:ext>
            </a:extLst>
          </p:cNvPr>
          <p:cNvGrpSpPr/>
          <p:nvPr/>
        </p:nvGrpSpPr>
        <p:grpSpPr>
          <a:xfrm>
            <a:off x="971600" y="3847636"/>
            <a:ext cx="6641625" cy="2173652"/>
            <a:chOff x="612300" y="3698550"/>
            <a:chExt cx="6658514" cy="2317426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71389A51-CEA7-4341-B7BE-D7BC24DF8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50252" y="3698550"/>
              <a:ext cx="1820562" cy="714224"/>
            </a:xfrm>
            <a:prstGeom prst="rect">
              <a:avLst/>
            </a:prstGeom>
          </p:spPr>
        </p:pic>
        <p:sp>
          <p:nvSpPr>
            <p:cNvPr id="11" name="Flecha: a la derecha 10">
              <a:extLst>
                <a:ext uri="{FF2B5EF4-FFF2-40B4-BE49-F238E27FC236}">
                  <a16:creationId xmlns:a16="http://schemas.microsoft.com/office/drawing/2014/main" id="{269C0D94-477B-4C0D-AAB3-33A812214614}"/>
                </a:ext>
              </a:extLst>
            </p:cNvPr>
            <p:cNvSpPr/>
            <p:nvPr/>
          </p:nvSpPr>
          <p:spPr>
            <a:xfrm>
              <a:off x="4724656" y="3970637"/>
              <a:ext cx="505058" cy="140142"/>
            </a:xfrm>
            <a:prstGeom prst="rightArrow">
              <a:avLst/>
            </a:prstGeom>
            <a:solidFill>
              <a:srgbClr val="4472C4">
                <a:lumMod val="75000"/>
              </a:srgbClr>
            </a:solidFill>
            <a:ln w="25400" cap="flat" cmpd="sng" algn="ctr">
              <a:solidFill>
                <a:srgbClr val="043A6C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1C1878D5-1511-4A01-BE76-BDC0D74E21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3130" t="31716" r="14123" b="36016"/>
            <a:stretch/>
          </p:blipFill>
          <p:spPr bwMode="auto">
            <a:xfrm>
              <a:off x="5477694" y="5059264"/>
              <a:ext cx="1729498" cy="95671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Flecha: a la derecha 12">
              <a:extLst>
                <a:ext uri="{FF2B5EF4-FFF2-40B4-BE49-F238E27FC236}">
                  <a16:creationId xmlns:a16="http://schemas.microsoft.com/office/drawing/2014/main" id="{3CA897BE-4361-4520-BCBC-A84EA280D40E}"/>
                </a:ext>
              </a:extLst>
            </p:cNvPr>
            <p:cNvSpPr/>
            <p:nvPr/>
          </p:nvSpPr>
          <p:spPr>
            <a:xfrm>
              <a:off x="4676812" y="5467549"/>
              <a:ext cx="505058" cy="140142"/>
            </a:xfrm>
            <a:prstGeom prst="rightArrow">
              <a:avLst/>
            </a:prstGeom>
            <a:solidFill>
              <a:srgbClr val="4472C4">
                <a:lumMod val="75000"/>
              </a:srgbClr>
            </a:solidFill>
            <a:ln w="25400" cap="flat" cmpd="sng" algn="ctr">
              <a:solidFill>
                <a:srgbClr val="043A6C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80287448-6588-447C-BFB7-40348DF4A650}"/>
                </a:ext>
              </a:extLst>
            </p:cNvPr>
            <p:cNvSpPr/>
            <p:nvPr/>
          </p:nvSpPr>
          <p:spPr>
            <a:xfrm>
              <a:off x="3059832" y="3698550"/>
              <a:ext cx="1453220" cy="71422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Pre-archivo</a:t>
              </a:r>
            </a:p>
          </p:txBody>
        </p:sp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93DB60D0-CBBF-4215-B3A3-038658CE80EE}"/>
                </a:ext>
              </a:extLst>
            </p:cNvPr>
            <p:cNvSpPr/>
            <p:nvPr/>
          </p:nvSpPr>
          <p:spPr>
            <a:xfrm>
              <a:off x="3075679" y="5180507"/>
              <a:ext cx="1453220" cy="714224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Definitivo</a:t>
              </a:r>
            </a:p>
          </p:txBody>
        </p:sp>
        <p:sp>
          <p:nvSpPr>
            <p:cNvPr id="16" name="Flecha: a la derecha 15">
              <a:extLst>
                <a:ext uri="{FF2B5EF4-FFF2-40B4-BE49-F238E27FC236}">
                  <a16:creationId xmlns:a16="http://schemas.microsoft.com/office/drawing/2014/main" id="{63BE84EE-5DD5-41FF-A40C-0DC38579D70D}"/>
                </a:ext>
              </a:extLst>
            </p:cNvPr>
            <p:cNvSpPr/>
            <p:nvPr/>
          </p:nvSpPr>
          <p:spPr>
            <a:xfrm rot="5400000">
              <a:off x="3541681" y="4683684"/>
              <a:ext cx="489520" cy="144590"/>
            </a:xfrm>
            <a:prstGeom prst="rightArrow">
              <a:avLst/>
            </a:prstGeom>
            <a:solidFill>
              <a:srgbClr val="4472C4">
                <a:lumMod val="75000"/>
              </a:srgbClr>
            </a:solidFill>
            <a:ln w="25400" cap="flat" cmpd="sng" algn="ctr">
              <a:solidFill>
                <a:srgbClr val="043A6C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7" name="Flecha: a la derecha 16">
              <a:extLst>
                <a:ext uri="{FF2B5EF4-FFF2-40B4-BE49-F238E27FC236}">
                  <a16:creationId xmlns:a16="http://schemas.microsoft.com/office/drawing/2014/main" id="{E3902FD9-D3D1-4375-9423-0DEE0E7D970D}"/>
                </a:ext>
              </a:extLst>
            </p:cNvPr>
            <p:cNvSpPr/>
            <p:nvPr/>
          </p:nvSpPr>
          <p:spPr>
            <a:xfrm rot="2398596">
              <a:off x="4600756" y="4644377"/>
              <a:ext cx="762123" cy="147438"/>
            </a:xfrm>
            <a:prstGeom prst="rightArrow">
              <a:avLst/>
            </a:prstGeom>
            <a:solidFill>
              <a:srgbClr val="4472C4">
                <a:lumMod val="75000"/>
              </a:srgbClr>
            </a:solidFill>
            <a:ln w="25400" cap="flat" cmpd="sng" algn="ctr">
              <a:solidFill>
                <a:srgbClr val="043A6C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FBEDA42-A077-44D1-AE8E-B73F383BC520}"/>
                </a:ext>
              </a:extLst>
            </p:cNvPr>
            <p:cNvSpPr txBox="1"/>
            <p:nvPr/>
          </p:nvSpPr>
          <p:spPr>
            <a:xfrm>
              <a:off x="3806263" y="4642480"/>
              <a:ext cx="7226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/>
                <a:t>Traspaso</a:t>
              </a:r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3E99FA97-CBEE-4D23-B70A-F639EEF7CD67}"/>
                </a:ext>
              </a:extLst>
            </p:cNvPr>
            <p:cNvSpPr/>
            <p:nvPr/>
          </p:nvSpPr>
          <p:spPr>
            <a:xfrm>
              <a:off x="612300" y="4466283"/>
              <a:ext cx="1453220" cy="714224"/>
            </a:xfrm>
            <a:prstGeom prst="round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Órgano judicial</a:t>
              </a:r>
            </a:p>
          </p:txBody>
        </p:sp>
        <p:sp>
          <p:nvSpPr>
            <p:cNvPr id="4" name="Flecha: arriba y abajo 3">
              <a:extLst>
                <a:ext uri="{FF2B5EF4-FFF2-40B4-BE49-F238E27FC236}">
                  <a16:creationId xmlns:a16="http://schemas.microsoft.com/office/drawing/2014/main" id="{ECCE68C2-9EA5-4BD8-961B-314F1DD441D6}"/>
                </a:ext>
              </a:extLst>
            </p:cNvPr>
            <p:cNvSpPr/>
            <p:nvPr/>
          </p:nvSpPr>
          <p:spPr>
            <a:xfrm rot="3899818">
              <a:off x="2439663" y="3774882"/>
              <a:ext cx="155767" cy="901780"/>
            </a:xfrm>
            <a:prstGeom prst="upDownArrow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CD49D7CF-C446-4DBF-8869-34FF0D095E7D}"/>
                </a:ext>
              </a:extLst>
            </p:cNvPr>
            <p:cNvSpPr txBox="1"/>
            <p:nvPr/>
          </p:nvSpPr>
          <p:spPr>
            <a:xfrm>
              <a:off x="1965006" y="3738359"/>
              <a:ext cx="96543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/>
                <a:t>Petición / Devolución</a:t>
              </a:r>
            </a:p>
          </p:txBody>
        </p:sp>
        <p:sp>
          <p:nvSpPr>
            <p:cNvPr id="23" name="Flecha: arriba y abajo 22">
              <a:extLst>
                <a:ext uri="{FF2B5EF4-FFF2-40B4-BE49-F238E27FC236}">
                  <a16:creationId xmlns:a16="http://schemas.microsoft.com/office/drawing/2014/main" id="{1F4248B7-F093-49E9-BE4C-E6E5F0BE252A}"/>
                </a:ext>
              </a:extLst>
            </p:cNvPr>
            <p:cNvSpPr/>
            <p:nvPr/>
          </p:nvSpPr>
          <p:spPr>
            <a:xfrm rot="7113682">
              <a:off x="2451389" y="5013594"/>
              <a:ext cx="155767" cy="901780"/>
            </a:xfrm>
            <a:prstGeom prst="upDownArrow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564680A8-FF41-4E30-84C9-719EE805E803}"/>
                </a:ext>
              </a:extLst>
            </p:cNvPr>
            <p:cNvSpPr txBox="1"/>
            <p:nvPr/>
          </p:nvSpPr>
          <p:spPr>
            <a:xfrm>
              <a:off x="1982866" y="5489377"/>
              <a:ext cx="96543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/>
                <a:t>Petición / Devolución</a:t>
              </a: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9B6E5255-34BF-4969-4610-5B4D1D370BB8}"/>
              </a:ext>
            </a:extLst>
          </p:cNvPr>
          <p:cNvSpPr txBox="1"/>
          <p:nvPr/>
        </p:nvSpPr>
        <p:spPr>
          <a:xfrm>
            <a:off x="557373" y="2171095"/>
            <a:ext cx="81361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800" b="1" dirty="0"/>
              <a:t>Órgano Judicial: </a:t>
            </a:r>
            <a:r>
              <a:rPr lang="es-ES" sz="1600" dirty="0"/>
              <a:t>solicitar y devolver expedientes.</a:t>
            </a:r>
            <a:endParaRPr lang="es-ES" sz="1600" b="1" dirty="0"/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800" b="1" dirty="0"/>
              <a:t>Pre</a:t>
            </a:r>
            <a:r>
              <a:rPr lang="es-ES" b="1" dirty="0"/>
              <a:t>A</a:t>
            </a:r>
            <a:r>
              <a:rPr lang="es-ES" sz="1800" b="1" dirty="0"/>
              <a:t>rchivo</a:t>
            </a:r>
            <a:r>
              <a:rPr lang="es-ES" sz="1800" dirty="0"/>
              <a:t>:</a:t>
            </a:r>
            <a:r>
              <a:rPr lang="es-ES" dirty="0"/>
              <a:t> </a:t>
            </a:r>
            <a:r>
              <a:rPr lang="es-ES" sz="1600" dirty="0"/>
              <a:t>tramitar las peticiones de los distintos órganos judiciales.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b="1" dirty="0"/>
              <a:t>Archivo Definitivo</a:t>
            </a:r>
            <a:r>
              <a:rPr lang="es-ES" sz="1800" dirty="0"/>
              <a:t>:</a:t>
            </a:r>
            <a:r>
              <a:rPr lang="es-ES" sz="1600" dirty="0"/>
              <a:t> tramitar las peticiones de los distintos órganos judiciales, </a:t>
            </a:r>
          </a:p>
          <a:p>
            <a:pPr algn="just"/>
            <a:r>
              <a:rPr lang="es-ES" sz="1600" dirty="0"/>
              <a:t>		      gestionar peticiones de investigadores, </a:t>
            </a:r>
          </a:p>
          <a:p>
            <a:pPr algn="just"/>
            <a:r>
              <a:rPr lang="es-ES" sz="1600" dirty="0"/>
              <a:t>		      gestión de tejuelos, etc.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65764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EDC182-3739-59AD-C443-A83AA10AE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>
                <a:solidFill>
                  <a:srgbClr val="323C47">
                    <a:tint val="75000"/>
                  </a:srgbClr>
                </a:solidFill>
              </a:rPr>
              <a:pPr/>
              <a:t>3</a:t>
            </a:fld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0EE30C7A-15B4-256A-27C7-64129960A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" y="0"/>
            <a:ext cx="8865122" cy="620688"/>
          </a:xfrm>
        </p:spPr>
        <p:txBody>
          <a:bodyPr>
            <a:normAutofit/>
          </a:bodyPr>
          <a:lstStyle/>
          <a:p>
            <a:r>
              <a:rPr lang="es-ES" sz="2400" dirty="0">
                <a:cs typeface="Arial" panose="020B0604020202020204" pitchFamily="34" charset="0"/>
              </a:rPr>
              <a:t>2. </a:t>
            </a:r>
            <a:r>
              <a:rPr lang="es-ES" sz="2400" dirty="0"/>
              <a:t>Pre-Archivo SArch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A424DAC-F14C-DA02-7D54-1F3BF8C8BCB1}"/>
              </a:ext>
            </a:extLst>
          </p:cNvPr>
          <p:cNvSpPr/>
          <p:nvPr/>
        </p:nvSpPr>
        <p:spPr>
          <a:xfrm>
            <a:off x="4394484" y="1382659"/>
            <a:ext cx="3561892" cy="1124352"/>
          </a:xfrm>
          <a:prstGeom prst="roundRect">
            <a:avLst>
              <a:gd name="adj" fmla="val 14142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sz="1400" b="1" dirty="0">
              <a:solidFill>
                <a:srgbClr val="FF0000"/>
              </a:solidFill>
            </a:endParaRPr>
          </a:p>
          <a:p>
            <a:pPr algn="just"/>
            <a:r>
              <a:rPr lang="es-ES" sz="1400" b="1" dirty="0">
                <a:solidFill>
                  <a:srgbClr val="FF0000"/>
                </a:solidFill>
              </a:rPr>
              <a:t>Legajo Cerrado</a:t>
            </a:r>
            <a:r>
              <a:rPr lang="es-ES" sz="110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(con Expedientes) se registra en ubicación propia del Archivo. El </a:t>
            </a:r>
            <a:r>
              <a:rPr lang="es-ES" sz="1400" b="1" dirty="0">
                <a:solidFill>
                  <a:srgbClr val="FF0000"/>
                </a:solidFill>
              </a:rPr>
              <a:t>Códigos de Legajo </a:t>
            </a:r>
            <a:r>
              <a:rPr lang="es-ES" sz="1100" b="1" dirty="0">
                <a:solidFill>
                  <a:srgbClr val="FF0000"/>
                </a:solidFill>
              </a:rPr>
              <a:t> </a:t>
            </a:r>
            <a:r>
              <a:rPr lang="es-ES" sz="1200" dirty="0">
                <a:solidFill>
                  <a:schemeClr val="tx1"/>
                </a:solidFill>
              </a:rPr>
              <a:t>fuera del rango </a:t>
            </a:r>
            <a:r>
              <a:rPr lang="es-ES" sz="1200" dirty="0">
                <a:solidFill>
                  <a:srgbClr val="000000"/>
                </a:solidFill>
              </a:rPr>
              <a:t>a </a:t>
            </a:r>
            <a:r>
              <a:rPr lang="es-ES" sz="1400" b="1" dirty="0">
                <a:solidFill>
                  <a:srgbClr val="FF0000"/>
                </a:solidFill>
              </a:rPr>
              <a:t>Custodia Externa</a:t>
            </a:r>
            <a:r>
              <a:rPr lang="es-ES" sz="1000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es-ES" sz="1100" dirty="0">
              <a:solidFill>
                <a:srgbClr val="000000"/>
              </a:solidFill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C7FE22AD-BE07-49D0-9507-7DCE019CE72B}"/>
              </a:ext>
            </a:extLst>
          </p:cNvPr>
          <p:cNvSpPr/>
          <p:nvPr/>
        </p:nvSpPr>
        <p:spPr>
          <a:xfrm>
            <a:off x="757661" y="2452197"/>
            <a:ext cx="3596230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Bandeja de Entrada</a:t>
            </a:r>
            <a:r>
              <a:rPr lang="es-ES" sz="1000" dirty="0">
                <a:solidFill>
                  <a:srgbClr val="000000"/>
                </a:solidFill>
              </a:rPr>
              <a:t>: </a:t>
            </a:r>
            <a:r>
              <a:rPr lang="es-ES" sz="1200" dirty="0">
                <a:solidFill>
                  <a:srgbClr val="000000"/>
                </a:solidFill>
              </a:rPr>
              <a:t>Peticiones de solicitud/devolución realizadas por los órganos judiciales</a:t>
            </a:r>
            <a:r>
              <a:rPr lang="es-ES" sz="1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DBB1D682-7B74-4A97-8F09-2CDBD0B990FC}"/>
              </a:ext>
            </a:extLst>
          </p:cNvPr>
          <p:cNvSpPr/>
          <p:nvPr/>
        </p:nvSpPr>
        <p:spPr>
          <a:xfrm>
            <a:off x="4395096" y="2844301"/>
            <a:ext cx="3561280" cy="118291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Generar las Etiquetas y Documentación</a:t>
            </a:r>
            <a:r>
              <a:rPr lang="es-ES" sz="140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asociada a las Peticiones. </a:t>
            </a:r>
            <a:endParaRPr lang="es-ES" sz="1100" dirty="0">
              <a:solidFill>
                <a:srgbClr val="000000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es-ES" sz="1400" b="1" dirty="0">
                <a:solidFill>
                  <a:srgbClr val="FF0000"/>
                </a:solidFill>
              </a:rPr>
              <a:t>Gestionar</a:t>
            </a:r>
            <a:r>
              <a:rPr lang="es-ES" sz="80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el estado de los préstamos y devoluciones</a:t>
            </a:r>
            <a:r>
              <a:rPr lang="es-ES" sz="1100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es-ES" sz="1000" dirty="0">
              <a:solidFill>
                <a:srgbClr val="000000"/>
              </a:solidFill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4E791034-961D-43EC-A68C-FFC9D6ED6FAE}"/>
              </a:ext>
            </a:extLst>
          </p:cNvPr>
          <p:cNvSpPr/>
          <p:nvPr/>
        </p:nvSpPr>
        <p:spPr>
          <a:xfrm>
            <a:off x="774830" y="1001245"/>
            <a:ext cx="3561892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200" dirty="0">
                <a:solidFill>
                  <a:srgbClr val="000000"/>
                </a:solidFill>
              </a:rPr>
              <a:t>Los</a:t>
            </a:r>
            <a:r>
              <a:rPr lang="es-ES" sz="1100" dirty="0">
                <a:solidFill>
                  <a:srgbClr val="000000"/>
                </a:solidFill>
              </a:rPr>
              <a:t> </a:t>
            </a:r>
            <a:r>
              <a:rPr lang="es-ES" sz="1400" b="1" dirty="0">
                <a:solidFill>
                  <a:srgbClr val="FF0000"/>
                </a:solidFill>
              </a:rPr>
              <a:t>Expedientes</a:t>
            </a:r>
            <a:r>
              <a:rPr lang="es-ES" sz="110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serán registrados en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400" b="1" dirty="0">
                <a:solidFill>
                  <a:srgbClr val="FF0000"/>
                </a:solidFill>
              </a:rPr>
              <a:t>Legajos</a:t>
            </a:r>
            <a:r>
              <a:rPr lang="es-ES" sz="11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BD029714-F5B4-46EC-9D90-D6DAD2A37B7B}"/>
              </a:ext>
            </a:extLst>
          </p:cNvPr>
          <p:cNvSpPr/>
          <p:nvPr/>
        </p:nvSpPr>
        <p:spPr>
          <a:xfrm>
            <a:off x="732706" y="3868045"/>
            <a:ext cx="3604016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Expedientes dados de baja</a:t>
            </a:r>
            <a:r>
              <a:rPr lang="es-ES" sz="1100" b="1" dirty="0">
                <a:solidFill>
                  <a:srgbClr val="FF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en PRE-Archivo disponibles para registrarse en el </a:t>
            </a:r>
            <a:r>
              <a:rPr lang="es-ES" sz="1400" b="1" dirty="0">
                <a:solidFill>
                  <a:srgbClr val="FF0000"/>
                </a:solidFill>
              </a:rPr>
              <a:t>Archivo Definitivo</a:t>
            </a:r>
            <a:r>
              <a:rPr lang="es-ES" sz="1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A8E59B56-CA2C-45BC-9D9C-27F37B7A3BD5}"/>
              </a:ext>
            </a:extLst>
          </p:cNvPr>
          <p:cNvSpPr/>
          <p:nvPr/>
        </p:nvSpPr>
        <p:spPr>
          <a:xfrm>
            <a:off x="4395096" y="4582126"/>
            <a:ext cx="3561280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Notificación a usuarios: </a:t>
            </a:r>
            <a:r>
              <a:rPr lang="es-ES" sz="1200" dirty="0">
                <a:solidFill>
                  <a:srgbClr val="000000"/>
                </a:solidFill>
              </a:rPr>
              <a:t>Expedientes no devueltos + de 2 años.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3F6A727-456A-E1F9-1D0C-FB717DC80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84556">
            <a:off x="222829" y="2091664"/>
            <a:ext cx="1311027" cy="72106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5044DD0-0213-B84F-5C72-FD899C434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4334">
            <a:off x="7300862" y="1022126"/>
            <a:ext cx="1311027" cy="72106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F1A595D-DE13-CB53-B857-43F1D6501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3513">
            <a:off x="7282953" y="4221594"/>
            <a:ext cx="1311027" cy="72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8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EDC182-3739-59AD-C443-A83AA10AE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>
                <a:solidFill>
                  <a:srgbClr val="323C47">
                    <a:tint val="75000"/>
                  </a:srgbClr>
                </a:solidFill>
              </a:rPr>
              <a:pPr/>
              <a:t>4</a:t>
            </a:fld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0EE30C7A-15B4-256A-27C7-64129960A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" y="0"/>
            <a:ext cx="8865122" cy="620688"/>
          </a:xfrm>
        </p:spPr>
        <p:txBody>
          <a:bodyPr>
            <a:normAutofit/>
          </a:bodyPr>
          <a:lstStyle/>
          <a:p>
            <a:r>
              <a:rPr lang="es-ES" sz="2400" dirty="0">
                <a:cs typeface="Arial" panose="020B0604020202020204" pitchFamily="34" charset="0"/>
              </a:rPr>
              <a:t>3. </a:t>
            </a:r>
            <a:r>
              <a:rPr lang="es-ES" sz="2400" dirty="0"/>
              <a:t>Archivo Definitivo SArch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A424DAC-F14C-DA02-7D54-1F3BF8C8BCB1}"/>
              </a:ext>
            </a:extLst>
          </p:cNvPr>
          <p:cNvSpPr/>
          <p:nvPr/>
        </p:nvSpPr>
        <p:spPr>
          <a:xfrm>
            <a:off x="774830" y="2317328"/>
            <a:ext cx="3561892" cy="97857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Comunicación automática (Email)</a:t>
            </a:r>
            <a:r>
              <a:rPr lang="es-ES" sz="140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con empresa de Custodia Externa. </a:t>
            </a:r>
          </a:p>
          <a:p>
            <a:pPr algn="just"/>
            <a:r>
              <a:rPr lang="es-ES" sz="1400" b="1" dirty="0">
                <a:solidFill>
                  <a:schemeClr val="accent5"/>
                </a:solidFill>
              </a:rPr>
              <a:t>SArch</a:t>
            </a:r>
            <a:r>
              <a:rPr lang="es-ES" sz="1200" dirty="0">
                <a:solidFill>
                  <a:srgbClr val="000000"/>
                </a:solidFill>
              </a:rPr>
              <a:t> permite conocer la situación de cajas de Custodia Externa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C7FE22AD-BE07-49D0-9507-7DCE019CE72B}"/>
              </a:ext>
            </a:extLst>
          </p:cNvPr>
          <p:cNvSpPr/>
          <p:nvPr/>
        </p:nvSpPr>
        <p:spPr>
          <a:xfrm>
            <a:off x="4401716" y="3046195"/>
            <a:ext cx="3596230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Bandeja de Entrada</a:t>
            </a:r>
            <a:r>
              <a:rPr lang="es-ES" sz="1000" dirty="0">
                <a:solidFill>
                  <a:srgbClr val="000000"/>
                </a:solidFill>
              </a:rPr>
              <a:t>: </a:t>
            </a:r>
            <a:r>
              <a:rPr lang="es-ES" sz="1200" dirty="0">
                <a:solidFill>
                  <a:srgbClr val="000000"/>
                </a:solidFill>
              </a:rPr>
              <a:t>Peticiones de solicitud/devolución realizadas por los órganos judiciales.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DBB1D682-7B74-4A97-8F09-2CDBD0B990FC}"/>
              </a:ext>
            </a:extLst>
          </p:cNvPr>
          <p:cNvSpPr/>
          <p:nvPr/>
        </p:nvSpPr>
        <p:spPr>
          <a:xfrm>
            <a:off x="791999" y="3467585"/>
            <a:ext cx="3561280" cy="110439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sz="1100" dirty="0">
              <a:solidFill>
                <a:srgbClr val="000000"/>
              </a:solidFill>
            </a:endParaRPr>
          </a:p>
          <a:p>
            <a:pPr algn="just"/>
            <a:r>
              <a:rPr lang="es-ES" sz="1400" b="1" dirty="0">
                <a:solidFill>
                  <a:srgbClr val="FF0000"/>
                </a:solidFill>
              </a:rPr>
              <a:t>Generar las Etiquetas y Documentación</a:t>
            </a:r>
            <a:r>
              <a:rPr lang="es-ES" sz="140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asociada a las peticiones. </a:t>
            </a:r>
          </a:p>
          <a:p>
            <a:pPr algn="just">
              <a:spcBef>
                <a:spcPts val="600"/>
              </a:spcBef>
            </a:pPr>
            <a:r>
              <a:rPr lang="es-ES" sz="1400" b="1" dirty="0">
                <a:solidFill>
                  <a:srgbClr val="FF0000"/>
                </a:solidFill>
              </a:rPr>
              <a:t>Gestionar</a:t>
            </a:r>
            <a:r>
              <a:rPr lang="es-ES" sz="1200" dirty="0">
                <a:solidFill>
                  <a:srgbClr val="000000"/>
                </a:solidFill>
              </a:rPr>
              <a:t> el estado de los préstamos y devoluciones.</a:t>
            </a:r>
          </a:p>
          <a:p>
            <a:pPr algn="just"/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4E791034-961D-43EC-A68C-FFC9D6ED6FAE}"/>
              </a:ext>
            </a:extLst>
          </p:cNvPr>
          <p:cNvSpPr/>
          <p:nvPr/>
        </p:nvSpPr>
        <p:spPr>
          <a:xfrm>
            <a:off x="774830" y="1001245"/>
            <a:ext cx="3561892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Expedientes</a:t>
            </a:r>
            <a:r>
              <a:rPr lang="es-ES" sz="1200" dirty="0">
                <a:solidFill>
                  <a:srgbClr val="000000"/>
                </a:solidFill>
              </a:rPr>
              <a:t> registrados en </a:t>
            </a:r>
            <a:r>
              <a:rPr lang="es-ES" sz="1400" b="1" dirty="0">
                <a:solidFill>
                  <a:srgbClr val="FF0000"/>
                </a:solidFill>
              </a:rPr>
              <a:t>Legajos</a:t>
            </a:r>
            <a:r>
              <a:rPr lang="es-ES" sz="1050" b="1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es-ES" sz="1050" b="1" dirty="0">
              <a:solidFill>
                <a:srgbClr val="000000"/>
              </a:solidFill>
            </a:endParaRPr>
          </a:p>
          <a:p>
            <a:pPr algn="just"/>
            <a:r>
              <a:rPr lang="es-ES" sz="1400" b="1" dirty="0">
                <a:solidFill>
                  <a:schemeClr val="accent5"/>
                </a:solidFill>
              </a:rPr>
              <a:t>Legajos</a:t>
            </a:r>
            <a:r>
              <a:rPr lang="es-ES" sz="1050" b="1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y </a:t>
            </a:r>
            <a:r>
              <a:rPr lang="es-ES" sz="1400" b="1" dirty="0">
                <a:solidFill>
                  <a:schemeClr val="accent5"/>
                </a:solidFill>
              </a:rPr>
              <a:t>Tejuelos</a:t>
            </a:r>
            <a:r>
              <a:rPr lang="es-ES" sz="105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serán ubicados en cajas de la empresa de Custodia Externa</a:t>
            </a:r>
            <a:r>
              <a:rPr lang="es-ES" sz="12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BD029714-F5B4-46EC-9D90-D6DAD2A37B7B}"/>
              </a:ext>
            </a:extLst>
          </p:cNvPr>
          <p:cNvSpPr/>
          <p:nvPr/>
        </p:nvSpPr>
        <p:spPr>
          <a:xfrm>
            <a:off x="4426532" y="4394305"/>
            <a:ext cx="3604016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rgbClr val="FF0000"/>
                </a:solidFill>
              </a:rPr>
              <a:t>Solicitar a Custodia Externa</a:t>
            </a:r>
            <a:r>
              <a:rPr lang="es-ES" sz="1100" dirty="0">
                <a:solidFill>
                  <a:srgbClr val="000000"/>
                </a:solidFill>
              </a:rPr>
              <a:t>: </a:t>
            </a:r>
            <a:r>
              <a:rPr lang="es-ES" sz="1200" dirty="0">
                <a:solidFill>
                  <a:srgbClr val="000000"/>
                </a:solidFill>
              </a:rPr>
              <a:t>Expedientes, Legajos y Tejuelos mediante</a:t>
            </a:r>
            <a:r>
              <a:rPr lang="es-ES" sz="1200" b="1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c</a:t>
            </a:r>
            <a:r>
              <a:rPr lang="es-ES" sz="1200" dirty="0">
                <a:solidFill>
                  <a:schemeClr val="tx1"/>
                </a:solidFill>
              </a:rPr>
              <a:t>omunicación</a:t>
            </a:r>
            <a:r>
              <a:rPr lang="es-ES" sz="1200" b="1" dirty="0">
                <a:solidFill>
                  <a:schemeClr val="tx1"/>
                </a:solidFill>
              </a:rPr>
              <a:t> </a:t>
            </a:r>
            <a:r>
              <a:rPr lang="es-ES" sz="1200" dirty="0">
                <a:solidFill>
                  <a:schemeClr val="tx1"/>
                </a:solidFill>
              </a:rPr>
              <a:t>automática por email</a:t>
            </a:r>
            <a:r>
              <a:rPr lang="es-ES" sz="12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A8E59B56-CA2C-45BC-9D9C-27F37B7A3BD5}"/>
              </a:ext>
            </a:extLst>
          </p:cNvPr>
          <p:cNvSpPr/>
          <p:nvPr/>
        </p:nvSpPr>
        <p:spPr>
          <a:xfrm>
            <a:off x="4394484" y="1698085"/>
            <a:ext cx="3561280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b="1" dirty="0">
                <a:solidFill>
                  <a:schemeClr val="accent5"/>
                </a:solidFill>
              </a:rPr>
              <a:t>Expedientes</a:t>
            </a:r>
            <a:r>
              <a:rPr lang="es-ES" sz="1100" dirty="0">
                <a:solidFill>
                  <a:srgbClr val="000000"/>
                </a:solidFill>
              </a:rPr>
              <a:t> </a:t>
            </a:r>
            <a:r>
              <a:rPr lang="es-ES" sz="1200" dirty="0">
                <a:solidFill>
                  <a:srgbClr val="000000"/>
                </a:solidFill>
              </a:rPr>
              <a:t>con información relevante asociada (Alias, Litigantes, etc.)</a:t>
            </a:r>
            <a:r>
              <a:rPr lang="es-ES" sz="1100" dirty="0">
                <a:solidFill>
                  <a:srgbClr val="000000"/>
                </a:solidFill>
              </a:rPr>
              <a:t> </a:t>
            </a:r>
          </a:p>
          <a:p>
            <a:pPr algn="just">
              <a:spcBef>
                <a:spcPts val="600"/>
              </a:spcBef>
            </a:pPr>
            <a:r>
              <a:rPr lang="es-ES" sz="1200" dirty="0">
                <a:solidFill>
                  <a:srgbClr val="000000"/>
                </a:solidFill>
              </a:rPr>
              <a:t>Información ampliada mediante etiquetas </a:t>
            </a:r>
            <a:r>
              <a:rPr lang="es-ES" sz="1400" b="1" dirty="0">
                <a:solidFill>
                  <a:schemeClr val="accent5"/>
                </a:solidFill>
              </a:rPr>
              <a:t>Marc21</a:t>
            </a:r>
            <a:r>
              <a:rPr lang="es-ES" sz="1100" dirty="0">
                <a:solidFill>
                  <a:srgbClr val="000000"/>
                </a:solidFill>
              </a:rPr>
              <a:t>.</a:t>
            </a:r>
            <a:endParaRPr lang="es-ES" sz="1100" b="1" dirty="0">
              <a:solidFill>
                <a:srgbClr val="000000"/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B99A075D-3E63-45AB-B8FF-B480C582501A}"/>
              </a:ext>
            </a:extLst>
          </p:cNvPr>
          <p:cNvSpPr/>
          <p:nvPr/>
        </p:nvSpPr>
        <p:spPr>
          <a:xfrm>
            <a:off x="820846" y="5003410"/>
            <a:ext cx="3561280" cy="8846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200" dirty="0">
                <a:solidFill>
                  <a:schemeClr val="tx1"/>
                </a:solidFill>
              </a:rPr>
              <a:t>Gestionar las peticiones de </a:t>
            </a:r>
            <a:r>
              <a:rPr lang="es-ES" sz="1400" b="1" dirty="0">
                <a:solidFill>
                  <a:srgbClr val="FF0000"/>
                </a:solidFill>
              </a:rPr>
              <a:t>investigadores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05BADF8-498F-2F94-2502-C7AEC1FDD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84556">
            <a:off x="90436" y="1922008"/>
            <a:ext cx="1311027" cy="72106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05ACD69-E5DB-4A08-F19A-91BEDA52F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84556">
            <a:off x="199004" y="4686406"/>
            <a:ext cx="1311027" cy="7210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E2ABABA-EB23-130F-7D24-07F2A8382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103">
            <a:off x="7340843" y="2664793"/>
            <a:ext cx="1311027" cy="7210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2D51EE-002E-E052-2737-8FBF55CF2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588">
            <a:off x="7269124" y="3990243"/>
            <a:ext cx="1311027" cy="72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28250DF-4716-4BAE-B89F-59E4254E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>
                <a:cs typeface="Arial" panose="020B0604020202020204" pitchFamily="34" charset="0"/>
              </a:rPr>
              <a:t>4</a:t>
            </a:r>
            <a:r>
              <a:rPr lang="es-ES" dirty="0">
                <a:cs typeface="Arial" panose="020B0604020202020204" pitchFamily="34" charset="0"/>
              </a:rPr>
              <a:t>. </a:t>
            </a:r>
            <a:r>
              <a:rPr lang="es-ES" sz="2400" dirty="0">
                <a:cs typeface="Arial" panose="020B0604020202020204" pitchFamily="34" charset="0"/>
              </a:rPr>
              <a:t>Ventajas y Beneficios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56F75C9-E330-483C-9311-42E2ECE4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>
                <a:solidFill>
                  <a:srgbClr val="323C47">
                    <a:tint val="75000"/>
                  </a:srgbClr>
                </a:solidFill>
              </a:rPr>
              <a:pPr/>
              <a:t>5</a:t>
            </a:fld>
            <a:endParaRPr lang="es-ES" dirty="0">
              <a:solidFill>
                <a:srgbClr val="323C47">
                  <a:tint val="75000"/>
                </a:srgbClr>
              </a:solidFill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18FDFA5-78B2-4705-B7A0-730C1B7C31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920883"/>
              </p:ext>
            </p:extLst>
          </p:nvPr>
        </p:nvGraphicFramePr>
        <p:xfrm>
          <a:off x="589343" y="1191282"/>
          <a:ext cx="7750501" cy="2421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50501">
                  <a:extLst>
                    <a:ext uri="{9D8B030D-6E8A-4147-A177-3AD203B41FA5}">
                      <a16:colId xmlns:a16="http://schemas.microsoft.com/office/drawing/2014/main" val="3946165826"/>
                    </a:ext>
                  </a:extLst>
                </a:gridCol>
              </a:tblGrid>
              <a:tr h="3568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s-ES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VENTAJAS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2447776688"/>
                  </a:ext>
                </a:extLst>
              </a:tr>
              <a:tr h="267272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b="1" u="sng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Interfaz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moderna e intuitiva.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75701211"/>
                  </a:ext>
                </a:extLst>
              </a:tr>
              <a:tr h="3830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1" u="sng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Reducción de errores</a:t>
                      </a:r>
                      <a:r>
                        <a:rPr lang="es-ES" sz="1200" b="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la ubicación de expedientes (asignación automática según numeración del legajo).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653610895"/>
                  </a:ext>
                </a:extLst>
              </a:tr>
              <a:tr h="3568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b="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1" u="sng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 del contenido de las cajas</a:t>
                      </a:r>
                      <a:r>
                        <a:rPr lang="es-ES" sz="1200" b="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Custodia Externa.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1392718285"/>
                  </a:ext>
                </a:extLst>
              </a:tr>
              <a:tr h="3568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Comunicación automatizada</a:t>
                      </a:r>
                      <a:r>
                        <a:rPr lang="es-ES" sz="1200" b="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s-ES" sz="1200" b="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Custodia Externa </a:t>
                      </a: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(gestión de peticiones y envíos)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2460495011"/>
                  </a:ext>
                </a:extLst>
              </a:tr>
              <a:tr h="3568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b="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1" u="sng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Gestión de peticiones de órganos judiciales sin papel</a:t>
                      </a: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reduciendo riesgos de pérdida de información.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1449853758"/>
                  </a:ext>
                </a:extLst>
              </a:tr>
              <a:tr h="3438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1" u="sng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Soporte</a:t>
                      </a:r>
                      <a:r>
                        <a:rPr lang="es-ES" sz="12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técnico directo a través del </a:t>
                      </a:r>
                      <a:r>
                        <a:rPr lang="es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Centro de Atención a Usuarios </a:t>
                      </a: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(CAU).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1389319363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365B06C3-1935-485D-84A7-AB75071532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177584"/>
              </p:ext>
            </p:extLst>
          </p:nvPr>
        </p:nvGraphicFramePr>
        <p:xfrm>
          <a:off x="589343" y="3887037"/>
          <a:ext cx="5532563" cy="1757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563">
                  <a:extLst>
                    <a:ext uri="{9D8B030D-6E8A-4147-A177-3AD203B41FA5}">
                      <a16:colId xmlns:a16="http://schemas.microsoft.com/office/drawing/2014/main" val="3946165826"/>
                    </a:ext>
                  </a:extLst>
                </a:gridCol>
              </a:tblGrid>
              <a:tr h="3568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es-ES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BENEFICIOS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2447776688"/>
                  </a:ext>
                </a:extLst>
              </a:tr>
              <a:tr h="267272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b="1" u="sng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Búsqueda de expedientes</a:t>
                      </a:r>
                      <a:r>
                        <a:rPr lang="es-ES" sz="12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rápida y eficiente.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75701211"/>
                  </a:ext>
                </a:extLst>
              </a:tr>
              <a:tr h="383086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1" u="sng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Acceso a la información</a:t>
                      </a:r>
                      <a:r>
                        <a:rPr lang="es-ES" sz="12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simple y con mayor agilidad.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653610895"/>
                  </a:ext>
                </a:extLst>
              </a:tr>
              <a:tr h="4070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1" u="sng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Mayor flexibilidad:</a:t>
                      </a: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personalización y capacidad de evolución del sistema.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1392718285"/>
                  </a:ext>
                </a:extLst>
              </a:tr>
              <a:tr h="3438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Cumplimiento de la normativa vigente.</a:t>
                      </a:r>
                    </a:p>
                  </a:txBody>
                  <a:tcPr marL="27844" marR="27844" marT="3867" marB="0" anchor="ctr"/>
                </a:tc>
                <a:extLst>
                  <a:ext uri="{0D108BD9-81ED-4DB2-BD59-A6C34878D82A}">
                    <a16:rowId xmlns:a16="http://schemas.microsoft.com/office/drawing/2014/main" val="1389319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22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3 Llamada ovalada">
            <a:extLst>
              <a:ext uri="{FF2B5EF4-FFF2-40B4-BE49-F238E27FC236}">
                <a16:creationId xmlns:a16="http://schemas.microsoft.com/office/drawing/2014/main" id="{F6A25D0D-2099-4F7D-BD83-5B88B2B661B9}"/>
              </a:ext>
            </a:extLst>
          </p:cNvPr>
          <p:cNvSpPr/>
          <p:nvPr/>
        </p:nvSpPr>
        <p:spPr>
          <a:xfrm>
            <a:off x="1294975" y="2625166"/>
            <a:ext cx="3224239" cy="2160240"/>
          </a:xfrm>
          <a:prstGeom prst="wedgeEllipseCallou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4 Llamada ovalada">
            <a:extLst>
              <a:ext uri="{FF2B5EF4-FFF2-40B4-BE49-F238E27FC236}">
                <a16:creationId xmlns:a16="http://schemas.microsoft.com/office/drawing/2014/main" id="{CBD0A988-BBF7-48C7-9BA4-1CBF6AD6766E}"/>
              </a:ext>
            </a:extLst>
          </p:cNvPr>
          <p:cNvSpPr/>
          <p:nvPr/>
        </p:nvSpPr>
        <p:spPr>
          <a:xfrm>
            <a:off x="3491880" y="1196752"/>
            <a:ext cx="4176465" cy="2798231"/>
          </a:xfrm>
          <a:prstGeom prst="wedgeEllipseCallout">
            <a:avLst>
              <a:gd name="adj1" fmla="val 19019"/>
              <a:gd name="adj2" fmla="val 72046"/>
            </a:avLst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5 Llamada ovalada">
            <a:extLst>
              <a:ext uri="{FF2B5EF4-FFF2-40B4-BE49-F238E27FC236}">
                <a16:creationId xmlns:a16="http://schemas.microsoft.com/office/drawing/2014/main" id="{D02787D9-5E98-44A8-9940-FFC3EBBFC03E}"/>
              </a:ext>
            </a:extLst>
          </p:cNvPr>
          <p:cNvSpPr/>
          <p:nvPr/>
        </p:nvSpPr>
        <p:spPr>
          <a:xfrm>
            <a:off x="3491882" y="3895678"/>
            <a:ext cx="2655912" cy="1779461"/>
          </a:xfrm>
          <a:prstGeom prst="wedgeEllipseCallout">
            <a:avLst/>
          </a:prstGeom>
          <a:solidFill>
            <a:schemeClr val="tx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" name="6 CuadroTexto">
            <a:extLst>
              <a:ext uri="{FF2B5EF4-FFF2-40B4-BE49-F238E27FC236}">
                <a16:creationId xmlns:a16="http://schemas.microsoft.com/office/drawing/2014/main" id="{8A952D0C-2DC5-4DE2-ADD3-387F3C3B38BF}"/>
              </a:ext>
            </a:extLst>
          </p:cNvPr>
          <p:cNvSpPr txBox="1"/>
          <p:nvPr/>
        </p:nvSpPr>
        <p:spPr>
          <a:xfrm>
            <a:off x="5076056" y="1214170"/>
            <a:ext cx="208823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16600" b="1" dirty="0">
                <a:solidFill>
                  <a:srgbClr val="FFFFFF"/>
                </a:solidFill>
                <a:latin typeface="+mj-lt"/>
              </a:rPr>
              <a:t>?</a:t>
            </a:r>
            <a:endParaRPr lang="en-US" sz="166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6" name="7 CuadroTexto">
            <a:extLst>
              <a:ext uri="{FF2B5EF4-FFF2-40B4-BE49-F238E27FC236}">
                <a16:creationId xmlns:a16="http://schemas.microsoft.com/office/drawing/2014/main" id="{5E48878C-5D1F-485E-985C-1A2B95D0D041}"/>
              </a:ext>
            </a:extLst>
          </p:cNvPr>
          <p:cNvSpPr txBox="1"/>
          <p:nvPr/>
        </p:nvSpPr>
        <p:spPr>
          <a:xfrm>
            <a:off x="2483768" y="2791088"/>
            <a:ext cx="12961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11500" b="1" dirty="0">
                <a:solidFill>
                  <a:srgbClr val="FFFFFF"/>
                </a:solidFill>
                <a:latin typeface="+mj-lt"/>
              </a:rPr>
              <a:t>?</a:t>
            </a:r>
            <a:endParaRPr lang="en-US" sz="115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7" name="8 CuadroTexto">
            <a:extLst>
              <a:ext uri="{FF2B5EF4-FFF2-40B4-BE49-F238E27FC236}">
                <a16:creationId xmlns:a16="http://schemas.microsoft.com/office/drawing/2014/main" id="{1AD98D97-816B-4FE2-83F4-6B3C94B57355}"/>
              </a:ext>
            </a:extLst>
          </p:cNvPr>
          <p:cNvSpPr txBox="1"/>
          <p:nvPr/>
        </p:nvSpPr>
        <p:spPr>
          <a:xfrm>
            <a:off x="4499992" y="4070680"/>
            <a:ext cx="12961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8800" b="1" dirty="0">
                <a:solidFill>
                  <a:srgbClr val="FFFFFF"/>
                </a:solidFill>
                <a:latin typeface="+mj-lt"/>
              </a:rPr>
              <a:t>?</a:t>
            </a:r>
            <a:endParaRPr lang="en-US" sz="88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0FCFE4E2-3777-08B1-55C4-4D5629DE9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" y="0"/>
            <a:ext cx="8865122" cy="548680"/>
          </a:xfrm>
        </p:spPr>
        <p:txBody>
          <a:bodyPr>
            <a:normAutofit/>
          </a:bodyPr>
          <a:lstStyle/>
          <a:p>
            <a:r>
              <a:rPr lang="es-ES" sz="2400" dirty="0"/>
              <a:t>6. Ruegos y Preguntas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E35668B-B088-B990-47BF-5C43B5EC9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20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texto">
            <a:extLst>
              <a:ext uri="{FF2B5EF4-FFF2-40B4-BE49-F238E27FC236}">
                <a16:creationId xmlns:a16="http://schemas.microsoft.com/office/drawing/2014/main" id="{D77EB1B5-E57D-4AED-829B-7FD7BAC2C7B0}"/>
              </a:ext>
            </a:extLst>
          </p:cNvPr>
          <p:cNvSpPr txBox="1">
            <a:spLocks/>
          </p:cNvSpPr>
          <p:nvPr/>
        </p:nvSpPr>
        <p:spPr>
          <a:xfrm>
            <a:off x="1045825" y="1196752"/>
            <a:ext cx="5088136" cy="364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000"/>
              </a:lnSpc>
              <a:defRPr/>
            </a:pPr>
            <a:r>
              <a:rPr lang="es-ES" sz="7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Gracias por su atención</a:t>
            </a:r>
          </a:p>
        </p:txBody>
      </p:sp>
      <p:sp>
        <p:nvSpPr>
          <p:cNvPr id="3" name="Subtitle 9">
            <a:extLst>
              <a:ext uri="{FF2B5EF4-FFF2-40B4-BE49-F238E27FC236}">
                <a16:creationId xmlns:a16="http://schemas.microsoft.com/office/drawing/2014/main" id="{353DF553-701E-4A90-A766-DE67E6EFD1B0}"/>
              </a:ext>
            </a:extLst>
          </p:cNvPr>
          <p:cNvSpPr txBox="1">
            <a:spLocks/>
          </p:cNvSpPr>
          <p:nvPr/>
        </p:nvSpPr>
        <p:spPr bwMode="auto">
          <a:xfrm>
            <a:off x="1043608" y="3017984"/>
            <a:ext cx="5937890" cy="153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2000" b="1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2000" b="1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2000" b="1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2000" b="1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2000" b="1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Francisco Javier Montejo Cabrero</a:t>
            </a:r>
            <a:endParaRPr lang="es-ES_tradnl" sz="1800" b="1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" sz="18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javier.montejo@mju.es 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endParaRPr lang="es-ES" sz="18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2000" b="1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Javier Calabres González</a:t>
            </a:r>
            <a:endParaRPr lang="es-ES" sz="20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18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javier.calabres@mju.es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18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2000" b="1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Alejandro García López-Berges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" sz="2000" dirty="0">
                <a:solidFill>
                  <a:schemeClr val="bg1"/>
                </a:solidFill>
                <a:latin typeface="+mj-lt"/>
                <a:cs typeface="Kartika" panose="02020503030404060203" pitchFamily="18" charset="0"/>
              </a:rPr>
              <a:t>Alejandro.garcialopez-berges@empresas.justicia.es</a:t>
            </a:r>
            <a:endParaRPr lang="es-ES_tradnl" sz="20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1800" dirty="0">
              <a:solidFill>
                <a:schemeClr val="bg1"/>
              </a:solidFill>
              <a:latin typeface="+mj-lt"/>
              <a:cs typeface="Kartika" panose="02020503030404060203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B99F68-7CBD-443F-CD62-A95C09D87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ECDAE5-3B81-401B-AAD2-D1C88E068655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D1AE159D2F79742A85BEEDEF95D85C7" ma:contentTypeVersion="10" ma:contentTypeDescription="Crear nuevo documento." ma:contentTypeScope="" ma:versionID="f2e5001eed93872dba775a00c0df21a9">
  <xsd:schema xmlns:xsd="http://www.w3.org/2001/XMLSchema" xmlns:xs="http://www.w3.org/2001/XMLSchema" xmlns:p="http://schemas.microsoft.com/office/2006/metadata/properties" xmlns:ns2="db80d2dc-1f1f-40d9-b987-c4737de3db83" xmlns:ns3="155a96b5-0cd1-4ad6-8c4a-5c4e1e65f73b" targetNamespace="http://schemas.microsoft.com/office/2006/metadata/properties" ma:root="true" ma:fieldsID="6f4327d0202c4f28f44029b0a0d8e696" ns2:_="" ns3:_="">
    <xsd:import namespace="db80d2dc-1f1f-40d9-b987-c4737de3db83"/>
    <xsd:import namespace="155a96b5-0cd1-4ad6-8c4a-5c4e1e65f7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80d2dc-1f1f-40d9-b987-c4737de3db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a96b5-0cd1-4ad6-8c4a-5c4e1e65f73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706E87-0095-4C91-8BAB-BB24E5291F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80d2dc-1f1f-40d9-b987-c4737de3db83"/>
    <ds:schemaRef ds:uri="155a96b5-0cd1-4ad6-8c4a-5c4e1e65f7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4BDE75-8990-445E-A5CF-3A4967CD8EE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db80d2dc-1f1f-40d9-b987-c4737de3db83"/>
    <ds:schemaRef ds:uri="http://purl.org/dc/elements/1.1/"/>
    <ds:schemaRef ds:uri="http://schemas.microsoft.com/office/2006/metadata/properties"/>
    <ds:schemaRef ds:uri="http://schemas.microsoft.com/office/infopath/2007/PartnerControls"/>
    <ds:schemaRef ds:uri="155a96b5-0cd1-4ad6-8c4a-5c4e1e65f73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26744</TotalTime>
  <Words>501</Words>
  <Application>Microsoft Office PowerPoint</Application>
  <PresentationFormat>Presentación en pantalla (4:3)</PresentationFormat>
  <Paragraphs>82</Paragraphs>
  <Slides>7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Courier New</vt:lpstr>
      <vt:lpstr>Wingdings</vt:lpstr>
      <vt:lpstr>Tema de Office</vt:lpstr>
      <vt:lpstr>1_Tema de Office</vt:lpstr>
      <vt:lpstr>Diapositiva de think-cell</vt:lpstr>
      <vt:lpstr>Presentación de PowerPoint</vt:lpstr>
      <vt:lpstr>1.  Visión General</vt:lpstr>
      <vt:lpstr>2. Pre-Archivo SArch</vt:lpstr>
      <vt:lpstr>3. Archivo Definitivo SArch</vt:lpstr>
      <vt:lpstr>4. Ventajas y Beneficios</vt:lpstr>
      <vt:lpstr>6. Ruegos y Preguntas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García López-Berges, Alejandro</cp:lastModifiedBy>
  <cp:revision>1548</cp:revision>
  <cp:lastPrinted>2016-06-29T10:24:36Z</cp:lastPrinted>
  <dcterms:created xsi:type="dcterms:W3CDTF">2012-05-17T08:07:55Z</dcterms:created>
  <dcterms:modified xsi:type="dcterms:W3CDTF">2026-05-07T15:39:43Z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0x0101002D1AE159D2F79742A85BEEDEF95D85C7</vt:lpwstr>
  </property>
</Properties>
</file>