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95" r:id="rId3"/>
    <p:sldId id="308" r:id="rId4"/>
    <p:sldId id="307" r:id="rId5"/>
    <p:sldId id="309" r:id="rId6"/>
    <p:sldId id="271" r:id="rId7"/>
    <p:sldId id="305" r:id="rId8"/>
    <p:sldId id="310" r:id="rId9"/>
    <p:sldId id="297" r:id="rId10"/>
    <p:sldId id="311" r:id="rId11"/>
    <p:sldId id="276" r:id="rId12"/>
    <p:sldId id="277" r:id="rId13"/>
    <p:sldId id="293" r:id="rId14"/>
    <p:sldId id="312" r:id="rId15"/>
    <p:sldId id="291" r:id="rId16"/>
    <p:sldId id="294" r:id="rId17"/>
    <p:sldId id="306" r:id="rId18"/>
    <p:sldId id="26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01" autoAdjust="0"/>
    <p:restoredTop sz="93082" autoAdjust="0"/>
  </p:normalViewPr>
  <p:slideViewPr>
    <p:cSldViewPr snapToGrid="0">
      <p:cViewPr varScale="1">
        <p:scale>
          <a:sx n="43" d="100"/>
          <a:sy n="43" d="100"/>
        </p:scale>
        <p:origin x="978" y="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ACE0D-3241-4760-9958-9228093DD1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D66C8714-50B6-4C45-A343-614197E801E3}">
      <dgm:prSet phldrT="[Texto]"/>
      <dgm:spPr/>
      <dgm:t>
        <a:bodyPr/>
        <a:lstStyle/>
        <a:p>
          <a:r>
            <a:rPr lang="es-ES" dirty="0"/>
            <a:t>Expediente</a:t>
          </a:r>
        </a:p>
      </dgm:t>
    </dgm:pt>
    <dgm:pt modelId="{B9A6574D-6581-450B-A883-C392E3EF767E}" type="parTrans" cxnId="{A08B7496-61AC-427C-A57A-0EC2FCE55402}">
      <dgm:prSet/>
      <dgm:spPr/>
      <dgm:t>
        <a:bodyPr/>
        <a:lstStyle/>
        <a:p>
          <a:endParaRPr lang="es-ES"/>
        </a:p>
      </dgm:t>
    </dgm:pt>
    <dgm:pt modelId="{0436AE81-021B-4742-A7FD-CAE75C690FC9}" type="sibTrans" cxnId="{A08B7496-61AC-427C-A57A-0EC2FCE55402}">
      <dgm:prSet/>
      <dgm:spPr/>
      <dgm:t>
        <a:bodyPr/>
        <a:lstStyle/>
        <a:p>
          <a:endParaRPr lang="es-ES"/>
        </a:p>
      </dgm:t>
    </dgm:pt>
    <dgm:pt modelId="{96E93E88-411C-4B8B-B36B-156E30CC18B6}" type="asst">
      <dgm:prSet phldrT="[Texto]"/>
      <dgm:spPr/>
      <dgm:t>
        <a:bodyPr/>
        <a:lstStyle/>
        <a:p>
          <a:r>
            <a:rPr lang="es-ES" dirty="0"/>
            <a:t>Documentos</a:t>
          </a:r>
        </a:p>
      </dgm:t>
    </dgm:pt>
    <dgm:pt modelId="{0FC22664-0B34-4723-B1C4-F6E8C65B862A}" type="parTrans" cxnId="{935C9C7C-18DB-4B21-A783-E911A8E99E6B}">
      <dgm:prSet/>
      <dgm:spPr/>
      <dgm:t>
        <a:bodyPr/>
        <a:lstStyle/>
        <a:p>
          <a:endParaRPr lang="es-ES"/>
        </a:p>
      </dgm:t>
    </dgm:pt>
    <dgm:pt modelId="{0023337A-0A54-4455-96A5-0FB47ED4CB3F}" type="sibTrans" cxnId="{935C9C7C-18DB-4B21-A783-E911A8E99E6B}">
      <dgm:prSet/>
      <dgm:spPr/>
      <dgm:t>
        <a:bodyPr/>
        <a:lstStyle/>
        <a:p>
          <a:endParaRPr lang="es-ES"/>
        </a:p>
      </dgm:t>
    </dgm:pt>
    <dgm:pt modelId="{2C7350FD-C302-4D61-8BF3-500CC20B6D07}">
      <dgm:prSet phldrT="[Texto]"/>
      <dgm:spPr/>
      <dgm:t>
        <a:bodyPr/>
        <a:lstStyle/>
        <a:p>
          <a:r>
            <a:rPr lang="es-ES" dirty="0"/>
            <a:t>Tramite 1</a:t>
          </a:r>
        </a:p>
      </dgm:t>
    </dgm:pt>
    <dgm:pt modelId="{20FA0EAF-FC9C-4C0B-9A00-EC124F8768B1}" type="parTrans" cxnId="{A64C2540-B589-40BB-996C-0BB7A7F12D11}">
      <dgm:prSet/>
      <dgm:spPr/>
      <dgm:t>
        <a:bodyPr/>
        <a:lstStyle/>
        <a:p>
          <a:endParaRPr lang="es-ES"/>
        </a:p>
      </dgm:t>
    </dgm:pt>
    <dgm:pt modelId="{8A451922-F7BA-4910-BCA4-80C5828A1D83}" type="sibTrans" cxnId="{A64C2540-B589-40BB-996C-0BB7A7F12D11}">
      <dgm:prSet/>
      <dgm:spPr/>
      <dgm:t>
        <a:bodyPr/>
        <a:lstStyle/>
        <a:p>
          <a:endParaRPr lang="es-ES"/>
        </a:p>
      </dgm:t>
    </dgm:pt>
    <dgm:pt modelId="{45D46496-A856-4D82-A6C3-A77F41734FEB}">
      <dgm:prSet phldrT="[Texto]"/>
      <dgm:spPr/>
      <dgm:t>
        <a:bodyPr/>
        <a:lstStyle/>
        <a:p>
          <a:r>
            <a:rPr lang="es-ES" dirty="0"/>
            <a:t>Tramite n</a:t>
          </a:r>
        </a:p>
      </dgm:t>
    </dgm:pt>
    <dgm:pt modelId="{559ED1C3-43D6-46F6-80B6-2A90E9819744}" type="parTrans" cxnId="{4AFA13EC-0592-4687-8C53-24D5078BF6C4}">
      <dgm:prSet/>
      <dgm: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endParaRPr lang="es-ES"/>
        </a:p>
      </dgm:t>
    </dgm:pt>
    <dgm:pt modelId="{550545E8-333E-459A-8DCC-D1D6DFEFA8F9}" type="sibTrans" cxnId="{4AFA13EC-0592-4687-8C53-24D5078BF6C4}">
      <dgm:prSet/>
      <dgm:spPr/>
      <dgm:t>
        <a:bodyPr/>
        <a:lstStyle/>
        <a:p>
          <a:endParaRPr lang="es-ES"/>
        </a:p>
      </dgm:t>
    </dgm:pt>
    <dgm:pt modelId="{5D1B3E97-57E1-4967-9F81-16D60FAF266F}">
      <dgm:prSet/>
      <dgm:spPr/>
      <dgm:t>
        <a:bodyPr/>
        <a:lstStyle/>
        <a:p>
          <a:r>
            <a:rPr lang="es-ES" dirty="0"/>
            <a:t>Documento principal</a:t>
          </a:r>
        </a:p>
      </dgm:t>
    </dgm:pt>
    <dgm:pt modelId="{3FC82DC1-DBE6-4B5F-A0CE-A71AEC0DA745}" type="parTrans" cxnId="{4B9BEDDC-B5BE-4DDF-8E7A-8B08052D7D5F}">
      <dgm:prSet/>
      <dgm:spPr/>
      <dgm:t>
        <a:bodyPr/>
        <a:lstStyle/>
        <a:p>
          <a:endParaRPr lang="es-ES"/>
        </a:p>
      </dgm:t>
    </dgm:pt>
    <dgm:pt modelId="{231DE069-E453-44F8-910C-0E892CECCED3}" type="sibTrans" cxnId="{4B9BEDDC-B5BE-4DDF-8E7A-8B08052D7D5F}">
      <dgm:prSet/>
      <dgm:spPr/>
      <dgm:t>
        <a:bodyPr/>
        <a:lstStyle/>
        <a:p>
          <a:endParaRPr lang="es-ES"/>
        </a:p>
      </dgm:t>
    </dgm:pt>
    <dgm:pt modelId="{4B561DE1-10E1-4E9D-9BA1-0E32CB97CC61}">
      <dgm:prSet/>
      <dgm:spPr>
        <a:solidFill>
          <a:schemeClr val="accent1">
            <a:lumMod val="40000"/>
            <a:lumOff val="60000"/>
          </a:schemeClr>
        </a:solidFill>
      </dgm:spPr>
      <dgm:t>
        <a:bodyPr/>
        <a:lstStyle/>
        <a:p>
          <a:r>
            <a:rPr lang="es-ES" dirty="0"/>
            <a:t>Documentos</a:t>
          </a:r>
        </a:p>
      </dgm:t>
    </dgm:pt>
    <dgm:pt modelId="{65AF75C5-77E5-4A0A-B589-D071E29A0A6A}" type="parTrans" cxnId="{64964B0F-3FDF-4993-8365-630B938BB78C}">
      <dgm:prSet/>
      <dgm:spPr/>
      <dgm:t>
        <a:bodyPr/>
        <a:lstStyle/>
        <a:p>
          <a:endParaRPr lang="es-ES"/>
        </a:p>
      </dgm:t>
    </dgm:pt>
    <dgm:pt modelId="{4839D61B-1A11-4A8A-B537-40325D35FF38}" type="sibTrans" cxnId="{64964B0F-3FDF-4993-8365-630B938BB78C}">
      <dgm:prSet/>
      <dgm:spPr/>
      <dgm:t>
        <a:bodyPr/>
        <a:lstStyle/>
        <a:p>
          <a:endParaRPr lang="es-ES"/>
        </a:p>
      </dgm:t>
    </dgm:pt>
    <dgm:pt modelId="{3D336065-51D7-4319-A648-35F8CF1315D7}" type="asst">
      <dgm:prSet/>
      <dgm:spPr/>
      <dgm:t>
        <a:bodyPr/>
        <a:lstStyle/>
        <a:p>
          <a:r>
            <a:rPr lang="es-ES" dirty="0"/>
            <a:t>Afectados</a:t>
          </a:r>
        </a:p>
      </dgm:t>
    </dgm:pt>
    <dgm:pt modelId="{9EC3EC49-6660-4A82-A7B8-B53DB4330A26}" type="parTrans" cxnId="{C88F8A8D-E2D1-405A-9D7B-7EFF2CBBF2DA}">
      <dgm:prSet/>
      <dgm:spPr/>
      <dgm:t>
        <a:bodyPr/>
        <a:lstStyle/>
        <a:p>
          <a:endParaRPr lang="es-ES"/>
        </a:p>
      </dgm:t>
    </dgm:pt>
    <dgm:pt modelId="{AF065F20-354E-4111-9961-28C34F18B2E6}" type="sibTrans" cxnId="{C88F8A8D-E2D1-405A-9D7B-7EFF2CBBF2DA}">
      <dgm:prSet/>
      <dgm:spPr/>
      <dgm:t>
        <a:bodyPr/>
        <a:lstStyle/>
        <a:p>
          <a:endParaRPr lang="es-ES"/>
        </a:p>
      </dgm:t>
    </dgm:pt>
    <dgm:pt modelId="{9F795916-7AEB-40A2-8CFA-347C032E34AE}">
      <dgm:prSet/>
      <dgm:spPr/>
      <dgm:t>
        <a:bodyPr/>
        <a:lstStyle/>
        <a:p>
          <a:r>
            <a:rPr lang="es-ES" dirty="0"/>
            <a:t>Documento principal</a:t>
          </a:r>
        </a:p>
      </dgm:t>
    </dgm:pt>
    <dgm:pt modelId="{CC6F88FE-36BA-4611-8FEA-6F51845846C6}" type="parTrans" cxnId="{C4078A7F-51EF-415C-8F76-99097D8B36D3}">
      <dgm:prSet/>
      <dgm:spPr/>
      <dgm:t>
        <a:bodyPr/>
        <a:lstStyle/>
        <a:p>
          <a:endParaRPr lang="es-ES"/>
        </a:p>
      </dgm:t>
    </dgm:pt>
    <dgm:pt modelId="{12399A12-CD0C-4A28-81D2-70770A46E182}" type="sibTrans" cxnId="{C4078A7F-51EF-415C-8F76-99097D8B36D3}">
      <dgm:prSet/>
      <dgm:spPr/>
      <dgm:t>
        <a:bodyPr/>
        <a:lstStyle/>
        <a:p>
          <a:endParaRPr lang="es-ES"/>
        </a:p>
      </dgm:t>
    </dgm:pt>
    <dgm:pt modelId="{56481A75-1BCE-4280-A890-53FD1C919B30}">
      <dgm:prSet/>
      <dgm:spPr>
        <a:solidFill>
          <a:schemeClr val="accent1">
            <a:lumMod val="40000"/>
            <a:lumOff val="60000"/>
          </a:schemeClr>
        </a:solidFill>
      </dgm:spPr>
      <dgm:t>
        <a:bodyPr/>
        <a:lstStyle/>
        <a:p>
          <a:r>
            <a:rPr lang="es-ES" dirty="0"/>
            <a:t>Documentos</a:t>
          </a:r>
        </a:p>
      </dgm:t>
    </dgm:pt>
    <dgm:pt modelId="{605BD584-5B41-479E-B30C-E0D092C8F3A4}" type="parTrans" cxnId="{698DBFE9-9B03-4651-BEFA-AE574B6C3440}">
      <dgm:prSet/>
      <dgm:spPr/>
      <dgm:t>
        <a:bodyPr/>
        <a:lstStyle/>
        <a:p>
          <a:endParaRPr lang="es-ES"/>
        </a:p>
      </dgm:t>
    </dgm:pt>
    <dgm:pt modelId="{D84C8F7A-6058-42A1-A15E-7DA785B25E4D}" type="sibTrans" cxnId="{698DBFE9-9B03-4651-BEFA-AE574B6C3440}">
      <dgm:prSet/>
      <dgm:spPr/>
      <dgm:t>
        <a:bodyPr/>
        <a:lstStyle/>
        <a:p>
          <a:endParaRPr lang="es-ES"/>
        </a:p>
      </dgm:t>
    </dgm:pt>
    <dgm:pt modelId="{A4E71CA6-C2C3-4CBF-9AFE-70705C161B4E}" type="pres">
      <dgm:prSet presAssocID="{F16ACE0D-3241-4760-9958-9228093DD1B2}" presName="hierChild1" presStyleCnt="0">
        <dgm:presLayoutVars>
          <dgm:orgChart val="1"/>
          <dgm:chPref val="1"/>
          <dgm:dir/>
          <dgm:animOne val="branch"/>
          <dgm:animLvl val="lvl"/>
          <dgm:resizeHandles/>
        </dgm:presLayoutVars>
      </dgm:prSet>
      <dgm:spPr/>
    </dgm:pt>
    <dgm:pt modelId="{2CBFD3C8-C39C-4995-B8F2-98BD97F8A4DA}" type="pres">
      <dgm:prSet presAssocID="{D66C8714-50B6-4C45-A343-614197E801E3}" presName="hierRoot1" presStyleCnt="0">
        <dgm:presLayoutVars>
          <dgm:hierBranch val="init"/>
        </dgm:presLayoutVars>
      </dgm:prSet>
      <dgm:spPr/>
    </dgm:pt>
    <dgm:pt modelId="{63EBB025-2016-4B28-8E7A-9B64C1C519EC}" type="pres">
      <dgm:prSet presAssocID="{D66C8714-50B6-4C45-A343-614197E801E3}" presName="rootComposite1" presStyleCnt="0"/>
      <dgm:spPr/>
    </dgm:pt>
    <dgm:pt modelId="{526E6163-BB83-46CD-9DF7-556016DCEB7E}" type="pres">
      <dgm:prSet presAssocID="{D66C8714-50B6-4C45-A343-614197E801E3}" presName="rootText1" presStyleLbl="node0" presStyleIdx="0" presStyleCnt="1" custScaleY="84478" custLinFactNeighborX="2114" custLinFactNeighborY="-96120">
        <dgm:presLayoutVars>
          <dgm:chPref val="3"/>
        </dgm:presLayoutVars>
      </dgm:prSet>
      <dgm:spPr/>
    </dgm:pt>
    <dgm:pt modelId="{5C7C9683-42C0-47D5-ABB9-21DCF97C552E}" type="pres">
      <dgm:prSet presAssocID="{D66C8714-50B6-4C45-A343-614197E801E3}" presName="rootConnector1" presStyleLbl="node1" presStyleIdx="0" presStyleCnt="0"/>
      <dgm:spPr/>
    </dgm:pt>
    <dgm:pt modelId="{453C39AA-115E-443B-A384-30AFA564BA78}" type="pres">
      <dgm:prSet presAssocID="{D66C8714-50B6-4C45-A343-614197E801E3}" presName="hierChild2" presStyleCnt="0"/>
      <dgm:spPr/>
    </dgm:pt>
    <dgm:pt modelId="{BD3CAE39-713D-47AD-973F-6799A04852A3}" type="pres">
      <dgm:prSet presAssocID="{20FA0EAF-FC9C-4C0B-9A00-EC124F8768B1}" presName="Name37" presStyleLbl="parChTrans1D2" presStyleIdx="0" presStyleCnt="4"/>
      <dgm:spPr/>
    </dgm:pt>
    <dgm:pt modelId="{23A75A86-A333-4EC1-965C-99313EC3E39B}" type="pres">
      <dgm:prSet presAssocID="{2C7350FD-C302-4D61-8BF3-500CC20B6D07}" presName="hierRoot2" presStyleCnt="0">
        <dgm:presLayoutVars>
          <dgm:hierBranch val="init"/>
        </dgm:presLayoutVars>
      </dgm:prSet>
      <dgm:spPr/>
    </dgm:pt>
    <dgm:pt modelId="{3F0E5277-3333-47D8-B396-1C42B7F5EC57}" type="pres">
      <dgm:prSet presAssocID="{2C7350FD-C302-4D61-8BF3-500CC20B6D07}" presName="rootComposite" presStyleCnt="0"/>
      <dgm:spPr/>
    </dgm:pt>
    <dgm:pt modelId="{2719647F-A1E9-41BD-82B2-733179079DE2}" type="pres">
      <dgm:prSet presAssocID="{2C7350FD-C302-4D61-8BF3-500CC20B6D07}" presName="rootText" presStyleLbl="node2" presStyleIdx="0" presStyleCnt="2" custScaleY="88133">
        <dgm:presLayoutVars>
          <dgm:chPref val="3"/>
        </dgm:presLayoutVars>
      </dgm:prSet>
      <dgm:spPr/>
    </dgm:pt>
    <dgm:pt modelId="{F963930D-9C87-46EC-A2F1-D787CAF02BDF}" type="pres">
      <dgm:prSet presAssocID="{2C7350FD-C302-4D61-8BF3-500CC20B6D07}" presName="rootConnector" presStyleLbl="node2" presStyleIdx="0" presStyleCnt="2"/>
      <dgm:spPr/>
    </dgm:pt>
    <dgm:pt modelId="{13BAE9CC-9F81-4C7E-8581-843651477208}" type="pres">
      <dgm:prSet presAssocID="{2C7350FD-C302-4D61-8BF3-500CC20B6D07}" presName="hierChild4" presStyleCnt="0"/>
      <dgm:spPr/>
    </dgm:pt>
    <dgm:pt modelId="{4B76FF60-B7DE-4D61-B032-1912504E7C2B}" type="pres">
      <dgm:prSet presAssocID="{3FC82DC1-DBE6-4B5F-A0CE-A71AEC0DA745}" presName="Name37" presStyleLbl="parChTrans1D3" presStyleIdx="0" presStyleCnt="4"/>
      <dgm:spPr/>
    </dgm:pt>
    <dgm:pt modelId="{C390367C-CA35-4C29-8EDE-FD4B278E50C8}" type="pres">
      <dgm:prSet presAssocID="{5D1B3E97-57E1-4967-9F81-16D60FAF266F}" presName="hierRoot2" presStyleCnt="0">
        <dgm:presLayoutVars>
          <dgm:hierBranch val="init"/>
        </dgm:presLayoutVars>
      </dgm:prSet>
      <dgm:spPr/>
    </dgm:pt>
    <dgm:pt modelId="{D31A6B76-03EF-4EC2-BA1B-599AE7ADA59B}" type="pres">
      <dgm:prSet presAssocID="{5D1B3E97-57E1-4967-9F81-16D60FAF266F}" presName="rootComposite" presStyleCnt="0"/>
      <dgm:spPr/>
    </dgm:pt>
    <dgm:pt modelId="{D3935702-93AC-4F2B-8E7A-88E594BEDBD2}" type="pres">
      <dgm:prSet presAssocID="{5D1B3E97-57E1-4967-9F81-16D60FAF266F}" presName="rootText" presStyleLbl="node3" presStyleIdx="0" presStyleCnt="4" custScaleY="55139">
        <dgm:presLayoutVars>
          <dgm:chPref val="3"/>
        </dgm:presLayoutVars>
      </dgm:prSet>
      <dgm:spPr/>
    </dgm:pt>
    <dgm:pt modelId="{4911B3B2-1B8E-4799-B34C-F0BD6450F598}" type="pres">
      <dgm:prSet presAssocID="{5D1B3E97-57E1-4967-9F81-16D60FAF266F}" presName="rootConnector" presStyleLbl="node3" presStyleIdx="0" presStyleCnt="4"/>
      <dgm:spPr/>
    </dgm:pt>
    <dgm:pt modelId="{56FB0E7C-A2F7-4681-9D07-B035B62B59FD}" type="pres">
      <dgm:prSet presAssocID="{5D1B3E97-57E1-4967-9F81-16D60FAF266F}" presName="hierChild4" presStyleCnt="0"/>
      <dgm:spPr/>
    </dgm:pt>
    <dgm:pt modelId="{0AD7207D-295A-4106-9159-84DBABA3EEDF}" type="pres">
      <dgm:prSet presAssocID="{5D1B3E97-57E1-4967-9F81-16D60FAF266F}" presName="hierChild5" presStyleCnt="0"/>
      <dgm:spPr/>
    </dgm:pt>
    <dgm:pt modelId="{2ECD44C0-27B8-48A3-8580-FC70FE575CC6}" type="pres">
      <dgm:prSet presAssocID="{65AF75C5-77E5-4A0A-B589-D071E29A0A6A}" presName="Name37" presStyleLbl="parChTrans1D3" presStyleIdx="1" presStyleCnt="4"/>
      <dgm:spPr/>
    </dgm:pt>
    <dgm:pt modelId="{F7ABCEC1-9B92-43C1-8367-F4A104CA6357}" type="pres">
      <dgm:prSet presAssocID="{4B561DE1-10E1-4E9D-9BA1-0E32CB97CC61}" presName="hierRoot2" presStyleCnt="0">
        <dgm:presLayoutVars>
          <dgm:hierBranch val="init"/>
        </dgm:presLayoutVars>
      </dgm:prSet>
      <dgm:spPr/>
    </dgm:pt>
    <dgm:pt modelId="{544A2641-F342-434D-A455-517C303E8349}" type="pres">
      <dgm:prSet presAssocID="{4B561DE1-10E1-4E9D-9BA1-0E32CB97CC61}" presName="rootComposite" presStyleCnt="0"/>
      <dgm:spPr/>
    </dgm:pt>
    <dgm:pt modelId="{FEC12961-C988-4D76-9326-2C6173C2B8EF}" type="pres">
      <dgm:prSet presAssocID="{4B561DE1-10E1-4E9D-9BA1-0E32CB97CC61}" presName="rootText" presStyleLbl="node3" presStyleIdx="1" presStyleCnt="4" custScaleY="55139" custLinFactNeighborX="7350">
        <dgm:presLayoutVars>
          <dgm:chPref val="3"/>
        </dgm:presLayoutVars>
      </dgm:prSet>
      <dgm:spPr/>
    </dgm:pt>
    <dgm:pt modelId="{9000FAA0-C65E-47BA-8E74-FDDEEC962E1D}" type="pres">
      <dgm:prSet presAssocID="{4B561DE1-10E1-4E9D-9BA1-0E32CB97CC61}" presName="rootConnector" presStyleLbl="node3" presStyleIdx="1" presStyleCnt="4"/>
      <dgm:spPr/>
    </dgm:pt>
    <dgm:pt modelId="{8BE33F85-4C1D-4626-9782-1EE8A14AE4F9}" type="pres">
      <dgm:prSet presAssocID="{4B561DE1-10E1-4E9D-9BA1-0E32CB97CC61}" presName="hierChild4" presStyleCnt="0"/>
      <dgm:spPr/>
    </dgm:pt>
    <dgm:pt modelId="{902AF423-F7F1-4944-B3D6-65BA2AF58D91}" type="pres">
      <dgm:prSet presAssocID="{4B561DE1-10E1-4E9D-9BA1-0E32CB97CC61}" presName="hierChild5" presStyleCnt="0"/>
      <dgm:spPr/>
    </dgm:pt>
    <dgm:pt modelId="{A8F2EC50-1D2B-4CE0-8B68-3D4327DD206E}" type="pres">
      <dgm:prSet presAssocID="{2C7350FD-C302-4D61-8BF3-500CC20B6D07}" presName="hierChild5" presStyleCnt="0"/>
      <dgm:spPr/>
    </dgm:pt>
    <dgm:pt modelId="{3AC25BB1-5A89-4F2B-9326-5A47054B5F40}" type="pres">
      <dgm:prSet presAssocID="{559ED1C3-43D6-46F6-80B6-2A90E9819744}" presName="Name37" presStyleLbl="parChTrans1D2" presStyleIdx="1" presStyleCnt="4"/>
      <dgm:spPr/>
    </dgm:pt>
    <dgm:pt modelId="{D4AD07F8-8F63-449C-9C03-0D3F1B3C896C}" type="pres">
      <dgm:prSet presAssocID="{45D46496-A856-4D82-A6C3-A77F41734FEB}" presName="hierRoot2" presStyleCnt="0">
        <dgm:presLayoutVars>
          <dgm:hierBranch val="init"/>
        </dgm:presLayoutVars>
      </dgm:prSet>
      <dgm:spPr/>
    </dgm:pt>
    <dgm:pt modelId="{533D7697-22AB-4D6B-9496-E3D189B07C60}" type="pres">
      <dgm:prSet presAssocID="{45D46496-A856-4D82-A6C3-A77F41734FEB}" presName="rootComposite" presStyleCnt="0"/>
      <dgm:spPr/>
    </dgm:pt>
    <dgm:pt modelId="{D3B396AD-9DA3-44CE-ACF5-F6180CA56FD6}" type="pres">
      <dgm:prSet presAssocID="{45D46496-A856-4D82-A6C3-A77F41734FEB}" presName="rootText" presStyleLbl="node2" presStyleIdx="1" presStyleCnt="2" custScaleY="88133">
        <dgm:presLayoutVars>
          <dgm:chPref val="3"/>
        </dgm:presLayoutVars>
      </dgm:prSet>
      <dgm:spPr/>
    </dgm:pt>
    <dgm:pt modelId="{85DFFC8B-2224-4581-B67F-87E2EA4A4D9F}" type="pres">
      <dgm:prSet presAssocID="{45D46496-A856-4D82-A6C3-A77F41734FEB}" presName="rootConnector" presStyleLbl="node2" presStyleIdx="1" presStyleCnt="2"/>
      <dgm:spPr/>
    </dgm:pt>
    <dgm:pt modelId="{B192D57C-A150-41D0-91F4-5D9B0B2686D7}" type="pres">
      <dgm:prSet presAssocID="{45D46496-A856-4D82-A6C3-A77F41734FEB}" presName="hierChild4" presStyleCnt="0"/>
      <dgm:spPr/>
    </dgm:pt>
    <dgm:pt modelId="{55BF477B-B58E-46FE-85F5-B51DC083446F}" type="pres">
      <dgm:prSet presAssocID="{CC6F88FE-36BA-4611-8FEA-6F51845846C6}" presName="Name37" presStyleLbl="parChTrans1D3" presStyleIdx="2" presStyleCnt="4"/>
      <dgm:spPr/>
    </dgm:pt>
    <dgm:pt modelId="{736F696A-D843-4C10-B8D7-CBB34E3B0BC1}" type="pres">
      <dgm:prSet presAssocID="{9F795916-7AEB-40A2-8CFA-347C032E34AE}" presName="hierRoot2" presStyleCnt="0">
        <dgm:presLayoutVars>
          <dgm:hierBranch val="init"/>
        </dgm:presLayoutVars>
      </dgm:prSet>
      <dgm:spPr/>
    </dgm:pt>
    <dgm:pt modelId="{C8090176-C3E3-494D-8476-0AF06AA3D852}" type="pres">
      <dgm:prSet presAssocID="{9F795916-7AEB-40A2-8CFA-347C032E34AE}" presName="rootComposite" presStyleCnt="0"/>
      <dgm:spPr/>
    </dgm:pt>
    <dgm:pt modelId="{A751E9B6-994B-466E-9795-8CDA13B61AE1}" type="pres">
      <dgm:prSet presAssocID="{9F795916-7AEB-40A2-8CFA-347C032E34AE}" presName="rootText" presStyleLbl="node3" presStyleIdx="2" presStyleCnt="4" custScaleY="55139">
        <dgm:presLayoutVars>
          <dgm:chPref val="3"/>
        </dgm:presLayoutVars>
      </dgm:prSet>
      <dgm:spPr/>
    </dgm:pt>
    <dgm:pt modelId="{2FFEC701-CC52-446B-B61A-7EFFFC7D14D4}" type="pres">
      <dgm:prSet presAssocID="{9F795916-7AEB-40A2-8CFA-347C032E34AE}" presName="rootConnector" presStyleLbl="node3" presStyleIdx="2" presStyleCnt="4"/>
      <dgm:spPr/>
    </dgm:pt>
    <dgm:pt modelId="{7F540CBD-685E-4C33-9DBE-BD6F20A37529}" type="pres">
      <dgm:prSet presAssocID="{9F795916-7AEB-40A2-8CFA-347C032E34AE}" presName="hierChild4" presStyleCnt="0"/>
      <dgm:spPr/>
    </dgm:pt>
    <dgm:pt modelId="{65806D0F-A4BC-4484-95C1-7AE530E01403}" type="pres">
      <dgm:prSet presAssocID="{9F795916-7AEB-40A2-8CFA-347C032E34AE}" presName="hierChild5" presStyleCnt="0"/>
      <dgm:spPr/>
    </dgm:pt>
    <dgm:pt modelId="{A19E9AAB-E5C7-416F-BAF0-A9753B9D29A9}" type="pres">
      <dgm:prSet presAssocID="{605BD584-5B41-479E-B30C-E0D092C8F3A4}" presName="Name37" presStyleLbl="parChTrans1D3" presStyleIdx="3" presStyleCnt="4"/>
      <dgm:spPr/>
    </dgm:pt>
    <dgm:pt modelId="{0C50C44F-C225-4BE4-A5B7-9AB5B5CD8EA6}" type="pres">
      <dgm:prSet presAssocID="{56481A75-1BCE-4280-A890-53FD1C919B30}" presName="hierRoot2" presStyleCnt="0">
        <dgm:presLayoutVars>
          <dgm:hierBranch val="init"/>
        </dgm:presLayoutVars>
      </dgm:prSet>
      <dgm:spPr/>
    </dgm:pt>
    <dgm:pt modelId="{81B6AC85-A1E9-441E-ABA2-1C58BE9FC501}" type="pres">
      <dgm:prSet presAssocID="{56481A75-1BCE-4280-A890-53FD1C919B30}" presName="rootComposite" presStyleCnt="0"/>
      <dgm:spPr/>
    </dgm:pt>
    <dgm:pt modelId="{B403CF83-AB87-4247-B783-51E34FF33BA6}" type="pres">
      <dgm:prSet presAssocID="{56481A75-1BCE-4280-A890-53FD1C919B30}" presName="rootText" presStyleLbl="node3" presStyleIdx="3" presStyleCnt="4" custScaleY="55139">
        <dgm:presLayoutVars>
          <dgm:chPref val="3"/>
        </dgm:presLayoutVars>
      </dgm:prSet>
      <dgm:spPr/>
    </dgm:pt>
    <dgm:pt modelId="{0A425F79-6B88-4B6D-9C01-C9093F6ABE40}" type="pres">
      <dgm:prSet presAssocID="{56481A75-1BCE-4280-A890-53FD1C919B30}" presName="rootConnector" presStyleLbl="node3" presStyleIdx="3" presStyleCnt="4"/>
      <dgm:spPr/>
    </dgm:pt>
    <dgm:pt modelId="{03040C62-B2F3-410D-BC85-2C97F2F8AEF1}" type="pres">
      <dgm:prSet presAssocID="{56481A75-1BCE-4280-A890-53FD1C919B30}" presName="hierChild4" presStyleCnt="0"/>
      <dgm:spPr/>
    </dgm:pt>
    <dgm:pt modelId="{C3D9AC05-342A-4506-ACF8-39909C8E6DA6}" type="pres">
      <dgm:prSet presAssocID="{56481A75-1BCE-4280-A890-53FD1C919B30}" presName="hierChild5" presStyleCnt="0"/>
      <dgm:spPr/>
    </dgm:pt>
    <dgm:pt modelId="{E3E08499-1436-4DC7-B512-27A0D31968F3}" type="pres">
      <dgm:prSet presAssocID="{45D46496-A856-4D82-A6C3-A77F41734FEB}" presName="hierChild5" presStyleCnt="0"/>
      <dgm:spPr/>
    </dgm:pt>
    <dgm:pt modelId="{585C01D3-607D-484E-B369-FF9F51E882AE}" type="pres">
      <dgm:prSet presAssocID="{D66C8714-50B6-4C45-A343-614197E801E3}" presName="hierChild3" presStyleCnt="0"/>
      <dgm:spPr/>
    </dgm:pt>
    <dgm:pt modelId="{8FD6612B-2439-42A8-A226-2A148834D603}" type="pres">
      <dgm:prSet presAssocID="{0FC22664-0B34-4723-B1C4-F6E8C65B862A}" presName="Name111" presStyleLbl="parChTrans1D2" presStyleIdx="2" presStyleCnt="4"/>
      <dgm:spPr/>
    </dgm:pt>
    <dgm:pt modelId="{C6EFA5E2-D17A-4948-A1B0-A53A89D3EE79}" type="pres">
      <dgm:prSet presAssocID="{96E93E88-411C-4B8B-B36B-156E30CC18B6}" presName="hierRoot3" presStyleCnt="0">
        <dgm:presLayoutVars>
          <dgm:hierBranch val="init"/>
        </dgm:presLayoutVars>
      </dgm:prSet>
      <dgm:spPr/>
    </dgm:pt>
    <dgm:pt modelId="{2D2D5D99-AC57-496B-9312-3EBC4E2CA717}" type="pres">
      <dgm:prSet presAssocID="{96E93E88-411C-4B8B-B36B-156E30CC18B6}" presName="rootComposite3" presStyleCnt="0"/>
      <dgm:spPr/>
    </dgm:pt>
    <dgm:pt modelId="{9159AE08-AB47-4895-9EAC-24F9CDA973B3}" type="pres">
      <dgm:prSet presAssocID="{96E93E88-411C-4B8B-B36B-156E30CC18B6}" presName="rootText3" presStyleLbl="asst1" presStyleIdx="0" presStyleCnt="2" custScaleY="39913" custLinFactX="52893" custLinFactNeighborX="100000" custLinFactNeighborY="-47673">
        <dgm:presLayoutVars>
          <dgm:chPref val="3"/>
        </dgm:presLayoutVars>
      </dgm:prSet>
      <dgm:spPr/>
    </dgm:pt>
    <dgm:pt modelId="{9910A848-29FF-4383-B9F1-12258EC30AED}" type="pres">
      <dgm:prSet presAssocID="{96E93E88-411C-4B8B-B36B-156E30CC18B6}" presName="rootConnector3" presStyleLbl="asst1" presStyleIdx="0" presStyleCnt="2"/>
      <dgm:spPr/>
    </dgm:pt>
    <dgm:pt modelId="{764B358D-7385-4652-8BC9-4242AE50398A}" type="pres">
      <dgm:prSet presAssocID="{96E93E88-411C-4B8B-B36B-156E30CC18B6}" presName="hierChild6" presStyleCnt="0"/>
      <dgm:spPr/>
    </dgm:pt>
    <dgm:pt modelId="{08BEC4DE-BC3A-4B52-8497-3E285950D389}" type="pres">
      <dgm:prSet presAssocID="{96E93E88-411C-4B8B-B36B-156E30CC18B6}" presName="hierChild7" presStyleCnt="0"/>
      <dgm:spPr/>
    </dgm:pt>
    <dgm:pt modelId="{33136BD7-8FFD-46A5-838F-36884F81A709}" type="pres">
      <dgm:prSet presAssocID="{9EC3EC49-6660-4A82-A7B8-B53DB4330A26}" presName="Name111" presStyleLbl="parChTrans1D2" presStyleIdx="3" presStyleCnt="4"/>
      <dgm:spPr/>
    </dgm:pt>
    <dgm:pt modelId="{8C3DC4F7-D6C4-47A8-B812-1F78A9D0932B}" type="pres">
      <dgm:prSet presAssocID="{3D336065-51D7-4319-A648-35F8CF1315D7}" presName="hierRoot3" presStyleCnt="0">
        <dgm:presLayoutVars>
          <dgm:hierBranch val="init"/>
        </dgm:presLayoutVars>
      </dgm:prSet>
      <dgm:spPr/>
    </dgm:pt>
    <dgm:pt modelId="{F920D96A-59C2-4C0B-BDDD-47825BFDE7BB}" type="pres">
      <dgm:prSet presAssocID="{3D336065-51D7-4319-A648-35F8CF1315D7}" presName="rootComposite3" presStyleCnt="0"/>
      <dgm:spPr/>
    </dgm:pt>
    <dgm:pt modelId="{82A0832E-BB7F-4F39-A8B3-63142E58DE1F}" type="pres">
      <dgm:prSet presAssocID="{3D336065-51D7-4319-A648-35F8CF1315D7}" presName="rootText3" presStyleLbl="asst1" presStyleIdx="1" presStyleCnt="2" custScaleY="39913" custLinFactNeighborX="31893" custLinFactNeighborY="24128">
        <dgm:presLayoutVars>
          <dgm:chPref val="3"/>
        </dgm:presLayoutVars>
      </dgm:prSet>
      <dgm:spPr/>
    </dgm:pt>
    <dgm:pt modelId="{3C11533F-A4F4-4D40-8512-90998852BDBD}" type="pres">
      <dgm:prSet presAssocID="{3D336065-51D7-4319-A648-35F8CF1315D7}" presName="rootConnector3" presStyleLbl="asst1" presStyleIdx="1" presStyleCnt="2"/>
      <dgm:spPr/>
    </dgm:pt>
    <dgm:pt modelId="{1F5C7964-CABB-439C-85EB-50525DB0B131}" type="pres">
      <dgm:prSet presAssocID="{3D336065-51D7-4319-A648-35F8CF1315D7}" presName="hierChild6" presStyleCnt="0"/>
      <dgm:spPr/>
    </dgm:pt>
    <dgm:pt modelId="{82D0B474-D682-4D98-879F-06941D58FD10}" type="pres">
      <dgm:prSet presAssocID="{3D336065-51D7-4319-A648-35F8CF1315D7}" presName="hierChild7" presStyleCnt="0"/>
      <dgm:spPr/>
    </dgm:pt>
  </dgm:ptLst>
  <dgm:cxnLst>
    <dgm:cxn modelId="{C5DC4D06-506C-4D44-B89C-8E555CF4827A}" type="presOf" srcId="{5D1B3E97-57E1-4967-9F81-16D60FAF266F}" destId="{4911B3B2-1B8E-4799-B34C-F0BD6450F598}" srcOrd="1" destOrd="0" presId="urn:microsoft.com/office/officeart/2005/8/layout/orgChart1"/>
    <dgm:cxn modelId="{8DD3D607-183B-49E5-B6D7-141C5EB26669}" type="presOf" srcId="{9F795916-7AEB-40A2-8CFA-347C032E34AE}" destId="{2FFEC701-CC52-446B-B61A-7EFFFC7D14D4}" srcOrd="1" destOrd="0" presId="urn:microsoft.com/office/officeart/2005/8/layout/orgChart1"/>
    <dgm:cxn modelId="{18DD3D0C-7073-4855-8BC8-A8DC1DC7D4D0}" type="presOf" srcId="{45D46496-A856-4D82-A6C3-A77F41734FEB}" destId="{D3B396AD-9DA3-44CE-ACF5-F6180CA56FD6}" srcOrd="0" destOrd="0" presId="urn:microsoft.com/office/officeart/2005/8/layout/orgChart1"/>
    <dgm:cxn modelId="{64964B0F-3FDF-4993-8365-630B938BB78C}" srcId="{2C7350FD-C302-4D61-8BF3-500CC20B6D07}" destId="{4B561DE1-10E1-4E9D-9BA1-0E32CB97CC61}" srcOrd="1" destOrd="0" parTransId="{65AF75C5-77E5-4A0A-B589-D071E29A0A6A}" sibTransId="{4839D61B-1A11-4A8A-B537-40325D35FF38}"/>
    <dgm:cxn modelId="{0EF67217-A15D-4D41-A2E1-05BC2169FF18}" type="presOf" srcId="{4B561DE1-10E1-4E9D-9BA1-0E32CB97CC61}" destId="{9000FAA0-C65E-47BA-8E74-FDDEEC962E1D}" srcOrd="1" destOrd="0" presId="urn:microsoft.com/office/officeart/2005/8/layout/orgChart1"/>
    <dgm:cxn modelId="{1CF95328-04B0-4F99-BB77-96D64FFB8526}" type="presOf" srcId="{D66C8714-50B6-4C45-A343-614197E801E3}" destId="{5C7C9683-42C0-47D5-ABB9-21DCF97C552E}" srcOrd="1" destOrd="0" presId="urn:microsoft.com/office/officeart/2005/8/layout/orgChart1"/>
    <dgm:cxn modelId="{04B83E32-EE93-4CBD-84FB-4419661F4A55}" type="presOf" srcId="{2C7350FD-C302-4D61-8BF3-500CC20B6D07}" destId="{2719647F-A1E9-41BD-82B2-733179079DE2}" srcOrd="0" destOrd="0" presId="urn:microsoft.com/office/officeart/2005/8/layout/orgChart1"/>
    <dgm:cxn modelId="{D326CD34-6007-4C7D-B94B-725FC33D4F5A}" type="presOf" srcId="{4B561DE1-10E1-4E9D-9BA1-0E32CB97CC61}" destId="{FEC12961-C988-4D76-9326-2C6173C2B8EF}" srcOrd="0" destOrd="0" presId="urn:microsoft.com/office/officeart/2005/8/layout/orgChart1"/>
    <dgm:cxn modelId="{CEBC6F35-BFB4-43F1-B9A3-94921C37ACC6}" type="presOf" srcId="{3D336065-51D7-4319-A648-35F8CF1315D7}" destId="{3C11533F-A4F4-4D40-8512-90998852BDBD}" srcOrd="1" destOrd="0" presId="urn:microsoft.com/office/officeart/2005/8/layout/orgChart1"/>
    <dgm:cxn modelId="{5F1A8635-ECB9-4DB1-8F6E-7EA3FFDCBB60}" type="presOf" srcId="{9EC3EC49-6660-4A82-A7B8-B53DB4330A26}" destId="{33136BD7-8FFD-46A5-838F-36884F81A709}" srcOrd="0" destOrd="0" presId="urn:microsoft.com/office/officeart/2005/8/layout/orgChart1"/>
    <dgm:cxn modelId="{491F5A39-6349-4511-AD8E-42EE0B35CC3A}" type="presOf" srcId="{3FC82DC1-DBE6-4B5F-A0CE-A71AEC0DA745}" destId="{4B76FF60-B7DE-4D61-B032-1912504E7C2B}" srcOrd="0" destOrd="0" presId="urn:microsoft.com/office/officeart/2005/8/layout/orgChart1"/>
    <dgm:cxn modelId="{2BC0293B-D81C-4B51-8F65-C70700522CA2}" type="presOf" srcId="{559ED1C3-43D6-46F6-80B6-2A90E9819744}" destId="{3AC25BB1-5A89-4F2B-9326-5A47054B5F40}" srcOrd="0" destOrd="0" presId="urn:microsoft.com/office/officeart/2005/8/layout/orgChart1"/>
    <dgm:cxn modelId="{A64C2540-B589-40BB-996C-0BB7A7F12D11}" srcId="{D66C8714-50B6-4C45-A343-614197E801E3}" destId="{2C7350FD-C302-4D61-8BF3-500CC20B6D07}" srcOrd="1" destOrd="0" parTransId="{20FA0EAF-FC9C-4C0B-9A00-EC124F8768B1}" sibTransId="{8A451922-F7BA-4910-BCA4-80C5828A1D83}"/>
    <dgm:cxn modelId="{6D3A6C5C-E921-4CCB-A8F1-B8ACCC8BD520}" type="presOf" srcId="{D66C8714-50B6-4C45-A343-614197E801E3}" destId="{526E6163-BB83-46CD-9DF7-556016DCEB7E}" srcOrd="0" destOrd="0" presId="urn:microsoft.com/office/officeart/2005/8/layout/orgChart1"/>
    <dgm:cxn modelId="{5C463B43-620A-4BDD-B299-186221D1492D}" type="presOf" srcId="{0FC22664-0B34-4723-B1C4-F6E8C65B862A}" destId="{8FD6612B-2439-42A8-A226-2A148834D603}" srcOrd="0" destOrd="0" presId="urn:microsoft.com/office/officeart/2005/8/layout/orgChart1"/>
    <dgm:cxn modelId="{E5AB486E-3AAB-4F17-B443-9A33834FFA04}" type="presOf" srcId="{CC6F88FE-36BA-4611-8FEA-6F51845846C6}" destId="{55BF477B-B58E-46FE-85F5-B51DC083446F}" srcOrd="0" destOrd="0" presId="urn:microsoft.com/office/officeart/2005/8/layout/orgChart1"/>
    <dgm:cxn modelId="{935C9C7C-18DB-4B21-A783-E911A8E99E6B}" srcId="{D66C8714-50B6-4C45-A343-614197E801E3}" destId="{96E93E88-411C-4B8B-B36B-156E30CC18B6}" srcOrd="0" destOrd="0" parTransId="{0FC22664-0B34-4723-B1C4-F6E8C65B862A}" sibTransId="{0023337A-0A54-4455-96A5-0FB47ED4CB3F}"/>
    <dgm:cxn modelId="{C4078A7F-51EF-415C-8F76-99097D8B36D3}" srcId="{45D46496-A856-4D82-A6C3-A77F41734FEB}" destId="{9F795916-7AEB-40A2-8CFA-347C032E34AE}" srcOrd="0" destOrd="0" parTransId="{CC6F88FE-36BA-4611-8FEA-6F51845846C6}" sibTransId="{12399A12-CD0C-4A28-81D2-70770A46E182}"/>
    <dgm:cxn modelId="{F25A5583-8ACE-4B82-A3EB-A3C94C8AD0DF}" type="presOf" srcId="{F16ACE0D-3241-4760-9958-9228093DD1B2}" destId="{A4E71CA6-C2C3-4CBF-9AFE-70705C161B4E}" srcOrd="0" destOrd="0" presId="urn:microsoft.com/office/officeart/2005/8/layout/orgChart1"/>
    <dgm:cxn modelId="{F8BC2E8B-BDE3-469E-9427-C9AFA88E1BB0}" type="presOf" srcId="{605BD584-5B41-479E-B30C-E0D092C8F3A4}" destId="{A19E9AAB-E5C7-416F-BAF0-A9753B9D29A9}" srcOrd="0" destOrd="0" presId="urn:microsoft.com/office/officeart/2005/8/layout/orgChart1"/>
    <dgm:cxn modelId="{C88F8A8D-E2D1-405A-9D7B-7EFF2CBBF2DA}" srcId="{D66C8714-50B6-4C45-A343-614197E801E3}" destId="{3D336065-51D7-4319-A648-35F8CF1315D7}" srcOrd="3" destOrd="0" parTransId="{9EC3EC49-6660-4A82-A7B8-B53DB4330A26}" sibTransId="{AF065F20-354E-4111-9961-28C34F18B2E6}"/>
    <dgm:cxn modelId="{43C9F58F-6430-4989-94C6-1BF00D538FC8}" type="presOf" srcId="{56481A75-1BCE-4280-A890-53FD1C919B30}" destId="{B403CF83-AB87-4247-B783-51E34FF33BA6}" srcOrd="0" destOrd="0" presId="urn:microsoft.com/office/officeart/2005/8/layout/orgChart1"/>
    <dgm:cxn modelId="{738E9D94-0A93-42D2-8F09-42CEA8880AEC}" type="presOf" srcId="{56481A75-1BCE-4280-A890-53FD1C919B30}" destId="{0A425F79-6B88-4B6D-9C01-C9093F6ABE40}" srcOrd="1" destOrd="0" presId="urn:microsoft.com/office/officeart/2005/8/layout/orgChart1"/>
    <dgm:cxn modelId="{A08B7496-61AC-427C-A57A-0EC2FCE55402}" srcId="{F16ACE0D-3241-4760-9958-9228093DD1B2}" destId="{D66C8714-50B6-4C45-A343-614197E801E3}" srcOrd="0" destOrd="0" parTransId="{B9A6574D-6581-450B-A883-C392E3EF767E}" sibTransId="{0436AE81-021B-4742-A7FD-CAE75C690FC9}"/>
    <dgm:cxn modelId="{6ED6CC97-9FED-47FE-BF61-BEEE49E08403}" type="presOf" srcId="{3D336065-51D7-4319-A648-35F8CF1315D7}" destId="{82A0832E-BB7F-4F39-A8B3-63142E58DE1F}" srcOrd="0" destOrd="0" presId="urn:microsoft.com/office/officeart/2005/8/layout/orgChart1"/>
    <dgm:cxn modelId="{08B5149A-48EC-477D-B4CF-CA3209F43B5B}" type="presOf" srcId="{9F795916-7AEB-40A2-8CFA-347C032E34AE}" destId="{A751E9B6-994B-466E-9795-8CDA13B61AE1}" srcOrd="0" destOrd="0" presId="urn:microsoft.com/office/officeart/2005/8/layout/orgChart1"/>
    <dgm:cxn modelId="{25D05FA4-27AF-437C-B350-C0566D23849C}" type="presOf" srcId="{96E93E88-411C-4B8B-B36B-156E30CC18B6}" destId="{9159AE08-AB47-4895-9EAC-24F9CDA973B3}" srcOrd="0" destOrd="0" presId="urn:microsoft.com/office/officeart/2005/8/layout/orgChart1"/>
    <dgm:cxn modelId="{0373EFAC-6F1E-48AD-805E-CCCFFC083898}" type="presOf" srcId="{45D46496-A856-4D82-A6C3-A77F41734FEB}" destId="{85DFFC8B-2224-4581-B67F-87E2EA4A4D9F}" srcOrd="1" destOrd="0" presId="urn:microsoft.com/office/officeart/2005/8/layout/orgChart1"/>
    <dgm:cxn modelId="{4BD1B6B5-0604-4472-8AC1-C5468C10F255}" type="presOf" srcId="{5D1B3E97-57E1-4967-9F81-16D60FAF266F}" destId="{D3935702-93AC-4F2B-8E7A-88E594BEDBD2}" srcOrd="0" destOrd="0" presId="urn:microsoft.com/office/officeart/2005/8/layout/orgChart1"/>
    <dgm:cxn modelId="{0A5BB0B8-F362-4D14-90AE-041F51F63E0F}" type="presOf" srcId="{96E93E88-411C-4B8B-B36B-156E30CC18B6}" destId="{9910A848-29FF-4383-B9F1-12258EC30AED}" srcOrd="1" destOrd="0" presId="urn:microsoft.com/office/officeart/2005/8/layout/orgChart1"/>
    <dgm:cxn modelId="{C51748BE-2285-4889-93A9-606598C45CF0}" type="presOf" srcId="{20FA0EAF-FC9C-4C0B-9A00-EC124F8768B1}" destId="{BD3CAE39-713D-47AD-973F-6799A04852A3}" srcOrd="0" destOrd="0" presId="urn:microsoft.com/office/officeart/2005/8/layout/orgChart1"/>
    <dgm:cxn modelId="{4B9BEDDC-B5BE-4DDF-8E7A-8B08052D7D5F}" srcId="{2C7350FD-C302-4D61-8BF3-500CC20B6D07}" destId="{5D1B3E97-57E1-4967-9F81-16D60FAF266F}" srcOrd="0" destOrd="0" parTransId="{3FC82DC1-DBE6-4B5F-A0CE-A71AEC0DA745}" sibTransId="{231DE069-E453-44F8-910C-0E892CECCED3}"/>
    <dgm:cxn modelId="{385191DF-B156-4004-A898-930B76D64437}" type="presOf" srcId="{65AF75C5-77E5-4A0A-B589-D071E29A0A6A}" destId="{2ECD44C0-27B8-48A3-8580-FC70FE575CC6}" srcOrd="0" destOrd="0" presId="urn:microsoft.com/office/officeart/2005/8/layout/orgChart1"/>
    <dgm:cxn modelId="{698DBFE9-9B03-4651-BEFA-AE574B6C3440}" srcId="{45D46496-A856-4D82-A6C3-A77F41734FEB}" destId="{56481A75-1BCE-4280-A890-53FD1C919B30}" srcOrd="1" destOrd="0" parTransId="{605BD584-5B41-479E-B30C-E0D092C8F3A4}" sibTransId="{D84C8F7A-6058-42A1-A15E-7DA785B25E4D}"/>
    <dgm:cxn modelId="{4AFA13EC-0592-4687-8C53-24D5078BF6C4}" srcId="{D66C8714-50B6-4C45-A343-614197E801E3}" destId="{45D46496-A856-4D82-A6C3-A77F41734FEB}" srcOrd="2" destOrd="0" parTransId="{559ED1C3-43D6-46F6-80B6-2A90E9819744}" sibTransId="{550545E8-333E-459A-8DCC-D1D6DFEFA8F9}"/>
    <dgm:cxn modelId="{C07DE8FC-8BBA-44F0-B97B-FFB8BEBA8C12}" type="presOf" srcId="{2C7350FD-C302-4D61-8BF3-500CC20B6D07}" destId="{F963930D-9C87-46EC-A2F1-D787CAF02BDF}" srcOrd="1" destOrd="0" presId="urn:microsoft.com/office/officeart/2005/8/layout/orgChart1"/>
    <dgm:cxn modelId="{7C552616-03E6-4D21-A792-0ABC4F0DA6EE}" type="presParOf" srcId="{A4E71CA6-C2C3-4CBF-9AFE-70705C161B4E}" destId="{2CBFD3C8-C39C-4995-B8F2-98BD97F8A4DA}" srcOrd="0" destOrd="0" presId="urn:microsoft.com/office/officeart/2005/8/layout/orgChart1"/>
    <dgm:cxn modelId="{088058B7-08B3-482B-84F1-362FF7819B64}" type="presParOf" srcId="{2CBFD3C8-C39C-4995-B8F2-98BD97F8A4DA}" destId="{63EBB025-2016-4B28-8E7A-9B64C1C519EC}" srcOrd="0" destOrd="0" presId="urn:microsoft.com/office/officeart/2005/8/layout/orgChart1"/>
    <dgm:cxn modelId="{8383C7CF-772D-4EC6-940B-02928F06EFB1}" type="presParOf" srcId="{63EBB025-2016-4B28-8E7A-9B64C1C519EC}" destId="{526E6163-BB83-46CD-9DF7-556016DCEB7E}" srcOrd="0" destOrd="0" presId="urn:microsoft.com/office/officeart/2005/8/layout/orgChart1"/>
    <dgm:cxn modelId="{66D88F8F-E007-48A5-BD8F-48C1A478CA6B}" type="presParOf" srcId="{63EBB025-2016-4B28-8E7A-9B64C1C519EC}" destId="{5C7C9683-42C0-47D5-ABB9-21DCF97C552E}" srcOrd="1" destOrd="0" presId="urn:microsoft.com/office/officeart/2005/8/layout/orgChart1"/>
    <dgm:cxn modelId="{D7D2A839-3E04-40CB-A65C-D8D4A1420E6C}" type="presParOf" srcId="{2CBFD3C8-C39C-4995-B8F2-98BD97F8A4DA}" destId="{453C39AA-115E-443B-A384-30AFA564BA78}" srcOrd="1" destOrd="0" presId="urn:microsoft.com/office/officeart/2005/8/layout/orgChart1"/>
    <dgm:cxn modelId="{3EC80DC2-AF9B-474D-B9D7-827953000D47}" type="presParOf" srcId="{453C39AA-115E-443B-A384-30AFA564BA78}" destId="{BD3CAE39-713D-47AD-973F-6799A04852A3}" srcOrd="0" destOrd="0" presId="urn:microsoft.com/office/officeart/2005/8/layout/orgChart1"/>
    <dgm:cxn modelId="{D5679F10-91EF-457C-B245-2679CF89D1BB}" type="presParOf" srcId="{453C39AA-115E-443B-A384-30AFA564BA78}" destId="{23A75A86-A333-4EC1-965C-99313EC3E39B}" srcOrd="1" destOrd="0" presId="urn:microsoft.com/office/officeart/2005/8/layout/orgChart1"/>
    <dgm:cxn modelId="{1581B766-4610-4DEB-A74C-A0DB60CC8109}" type="presParOf" srcId="{23A75A86-A333-4EC1-965C-99313EC3E39B}" destId="{3F0E5277-3333-47D8-B396-1C42B7F5EC57}" srcOrd="0" destOrd="0" presId="urn:microsoft.com/office/officeart/2005/8/layout/orgChart1"/>
    <dgm:cxn modelId="{C26A25FE-CCAF-416B-B754-FB4DAB67F8B2}" type="presParOf" srcId="{3F0E5277-3333-47D8-B396-1C42B7F5EC57}" destId="{2719647F-A1E9-41BD-82B2-733179079DE2}" srcOrd="0" destOrd="0" presId="urn:microsoft.com/office/officeart/2005/8/layout/orgChart1"/>
    <dgm:cxn modelId="{2BD95C88-B33C-4686-A2B9-A3CA55159CBD}" type="presParOf" srcId="{3F0E5277-3333-47D8-B396-1C42B7F5EC57}" destId="{F963930D-9C87-46EC-A2F1-D787CAF02BDF}" srcOrd="1" destOrd="0" presId="urn:microsoft.com/office/officeart/2005/8/layout/orgChart1"/>
    <dgm:cxn modelId="{181D2891-3665-4421-B27D-4588BC5707E1}" type="presParOf" srcId="{23A75A86-A333-4EC1-965C-99313EC3E39B}" destId="{13BAE9CC-9F81-4C7E-8581-843651477208}" srcOrd="1" destOrd="0" presId="urn:microsoft.com/office/officeart/2005/8/layout/orgChart1"/>
    <dgm:cxn modelId="{9DF8A6C4-5CAA-4FCF-96EC-00E409AEC6FF}" type="presParOf" srcId="{13BAE9CC-9F81-4C7E-8581-843651477208}" destId="{4B76FF60-B7DE-4D61-B032-1912504E7C2B}" srcOrd="0" destOrd="0" presId="urn:microsoft.com/office/officeart/2005/8/layout/orgChart1"/>
    <dgm:cxn modelId="{7AC76A68-E7EC-4DB0-9F4E-E334AB4586CF}" type="presParOf" srcId="{13BAE9CC-9F81-4C7E-8581-843651477208}" destId="{C390367C-CA35-4C29-8EDE-FD4B278E50C8}" srcOrd="1" destOrd="0" presId="urn:microsoft.com/office/officeart/2005/8/layout/orgChart1"/>
    <dgm:cxn modelId="{6C589D77-FC73-448E-98B0-E6D65497DCDE}" type="presParOf" srcId="{C390367C-CA35-4C29-8EDE-FD4B278E50C8}" destId="{D31A6B76-03EF-4EC2-BA1B-599AE7ADA59B}" srcOrd="0" destOrd="0" presId="urn:microsoft.com/office/officeart/2005/8/layout/orgChart1"/>
    <dgm:cxn modelId="{04B06485-6A7B-4067-847A-24FFCC1630CD}" type="presParOf" srcId="{D31A6B76-03EF-4EC2-BA1B-599AE7ADA59B}" destId="{D3935702-93AC-4F2B-8E7A-88E594BEDBD2}" srcOrd="0" destOrd="0" presId="urn:microsoft.com/office/officeart/2005/8/layout/orgChart1"/>
    <dgm:cxn modelId="{AB871091-2FB0-49C1-A0B0-28CCF029FB7E}" type="presParOf" srcId="{D31A6B76-03EF-4EC2-BA1B-599AE7ADA59B}" destId="{4911B3B2-1B8E-4799-B34C-F0BD6450F598}" srcOrd="1" destOrd="0" presId="urn:microsoft.com/office/officeart/2005/8/layout/orgChart1"/>
    <dgm:cxn modelId="{4655F438-517E-4AF2-AFB0-8AE0E4F51D6B}" type="presParOf" srcId="{C390367C-CA35-4C29-8EDE-FD4B278E50C8}" destId="{56FB0E7C-A2F7-4681-9D07-B035B62B59FD}" srcOrd="1" destOrd="0" presId="urn:microsoft.com/office/officeart/2005/8/layout/orgChart1"/>
    <dgm:cxn modelId="{9AAFE62A-6CEC-44E2-84DC-6D9FBBF24E83}" type="presParOf" srcId="{C390367C-CA35-4C29-8EDE-FD4B278E50C8}" destId="{0AD7207D-295A-4106-9159-84DBABA3EEDF}" srcOrd="2" destOrd="0" presId="urn:microsoft.com/office/officeart/2005/8/layout/orgChart1"/>
    <dgm:cxn modelId="{F0AAC318-4970-489C-8D13-672A7E832143}" type="presParOf" srcId="{13BAE9CC-9F81-4C7E-8581-843651477208}" destId="{2ECD44C0-27B8-48A3-8580-FC70FE575CC6}" srcOrd="2" destOrd="0" presId="urn:microsoft.com/office/officeart/2005/8/layout/orgChart1"/>
    <dgm:cxn modelId="{EB733BCD-A7E1-46BA-95D2-64C29C5FE598}" type="presParOf" srcId="{13BAE9CC-9F81-4C7E-8581-843651477208}" destId="{F7ABCEC1-9B92-43C1-8367-F4A104CA6357}" srcOrd="3" destOrd="0" presId="urn:microsoft.com/office/officeart/2005/8/layout/orgChart1"/>
    <dgm:cxn modelId="{249EBD3A-2F7E-47AC-9879-93ADC8D9D214}" type="presParOf" srcId="{F7ABCEC1-9B92-43C1-8367-F4A104CA6357}" destId="{544A2641-F342-434D-A455-517C303E8349}" srcOrd="0" destOrd="0" presId="urn:microsoft.com/office/officeart/2005/8/layout/orgChart1"/>
    <dgm:cxn modelId="{3299D5A0-66E0-4F5F-A187-2D751A662539}" type="presParOf" srcId="{544A2641-F342-434D-A455-517C303E8349}" destId="{FEC12961-C988-4D76-9326-2C6173C2B8EF}" srcOrd="0" destOrd="0" presId="urn:microsoft.com/office/officeart/2005/8/layout/orgChart1"/>
    <dgm:cxn modelId="{1DEA03CB-4A3C-4B05-AF7F-E6E6F7C2E4E3}" type="presParOf" srcId="{544A2641-F342-434D-A455-517C303E8349}" destId="{9000FAA0-C65E-47BA-8E74-FDDEEC962E1D}" srcOrd="1" destOrd="0" presId="urn:microsoft.com/office/officeart/2005/8/layout/orgChart1"/>
    <dgm:cxn modelId="{E3F91838-28DD-49FA-B859-9DEF0E363CA7}" type="presParOf" srcId="{F7ABCEC1-9B92-43C1-8367-F4A104CA6357}" destId="{8BE33F85-4C1D-4626-9782-1EE8A14AE4F9}" srcOrd="1" destOrd="0" presId="urn:microsoft.com/office/officeart/2005/8/layout/orgChart1"/>
    <dgm:cxn modelId="{1BE39BA2-4A84-4BC2-ADD3-A688D8A910E1}" type="presParOf" srcId="{F7ABCEC1-9B92-43C1-8367-F4A104CA6357}" destId="{902AF423-F7F1-4944-B3D6-65BA2AF58D91}" srcOrd="2" destOrd="0" presId="urn:microsoft.com/office/officeart/2005/8/layout/orgChart1"/>
    <dgm:cxn modelId="{A96DD42A-61FA-4513-9E93-1307AE2ACCA5}" type="presParOf" srcId="{23A75A86-A333-4EC1-965C-99313EC3E39B}" destId="{A8F2EC50-1D2B-4CE0-8B68-3D4327DD206E}" srcOrd="2" destOrd="0" presId="urn:microsoft.com/office/officeart/2005/8/layout/orgChart1"/>
    <dgm:cxn modelId="{47CB7957-972D-4F63-8C07-D3F9B42AAB9F}" type="presParOf" srcId="{453C39AA-115E-443B-A384-30AFA564BA78}" destId="{3AC25BB1-5A89-4F2B-9326-5A47054B5F40}" srcOrd="2" destOrd="0" presId="urn:microsoft.com/office/officeart/2005/8/layout/orgChart1"/>
    <dgm:cxn modelId="{CC82B7EA-1A1D-49BA-8600-19F674CA45A2}" type="presParOf" srcId="{453C39AA-115E-443B-A384-30AFA564BA78}" destId="{D4AD07F8-8F63-449C-9C03-0D3F1B3C896C}" srcOrd="3" destOrd="0" presId="urn:microsoft.com/office/officeart/2005/8/layout/orgChart1"/>
    <dgm:cxn modelId="{B7A3302A-0BAF-4D86-A819-BFE172D7199C}" type="presParOf" srcId="{D4AD07F8-8F63-449C-9C03-0D3F1B3C896C}" destId="{533D7697-22AB-4D6B-9496-E3D189B07C60}" srcOrd="0" destOrd="0" presId="urn:microsoft.com/office/officeart/2005/8/layout/orgChart1"/>
    <dgm:cxn modelId="{67A5B9E8-8FE7-495E-81B7-938FCFED50CC}" type="presParOf" srcId="{533D7697-22AB-4D6B-9496-E3D189B07C60}" destId="{D3B396AD-9DA3-44CE-ACF5-F6180CA56FD6}" srcOrd="0" destOrd="0" presId="urn:microsoft.com/office/officeart/2005/8/layout/orgChart1"/>
    <dgm:cxn modelId="{D440B621-E337-4828-A899-EE9B3DC1D32D}" type="presParOf" srcId="{533D7697-22AB-4D6B-9496-E3D189B07C60}" destId="{85DFFC8B-2224-4581-B67F-87E2EA4A4D9F}" srcOrd="1" destOrd="0" presId="urn:microsoft.com/office/officeart/2005/8/layout/orgChart1"/>
    <dgm:cxn modelId="{D5127C24-BDC2-4C1D-9E51-7C19F2EEA0E4}" type="presParOf" srcId="{D4AD07F8-8F63-449C-9C03-0D3F1B3C896C}" destId="{B192D57C-A150-41D0-91F4-5D9B0B2686D7}" srcOrd="1" destOrd="0" presId="urn:microsoft.com/office/officeart/2005/8/layout/orgChart1"/>
    <dgm:cxn modelId="{D670AAF0-03C0-4FFB-8D7A-71B677828535}" type="presParOf" srcId="{B192D57C-A150-41D0-91F4-5D9B0B2686D7}" destId="{55BF477B-B58E-46FE-85F5-B51DC083446F}" srcOrd="0" destOrd="0" presId="urn:microsoft.com/office/officeart/2005/8/layout/orgChart1"/>
    <dgm:cxn modelId="{9B4EBA09-DBA8-4A32-A85B-0821B6DAF62C}" type="presParOf" srcId="{B192D57C-A150-41D0-91F4-5D9B0B2686D7}" destId="{736F696A-D843-4C10-B8D7-CBB34E3B0BC1}" srcOrd="1" destOrd="0" presId="urn:microsoft.com/office/officeart/2005/8/layout/orgChart1"/>
    <dgm:cxn modelId="{2734A55B-D0FE-41E8-B232-61E9DACBDD7F}" type="presParOf" srcId="{736F696A-D843-4C10-B8D7-CBB34E3B0BC1}" destId="{C8090176-C3E3-494D-8476-0AF06AA3D852}" srcOrd="0" destOrd="0" presId="urn:microsoft.com/office/officeart/2005/8/layout/orgChart1"/>
    <dgm:cxn modelId="{7B846660-F829-4DA7-B943-F655E6422832}" type="presParOf" srcId="{C8090176-C3E3-494D-8476-0AF06AA3D852}" destId="{A751E9B6-994B-466E-9795-8CDA13B61AE1}" srcOrd="0" destOrd="0" presId="urn:microsoft.com/office/officeart/2005/8/layout/orgChart1"/>
    <dgm:cxn modelId="{B4C52937-E4EB-4B84-A93F-CB57A0A84A4A}" type="presParOf" srcId="{C8090176-C3E3-494D-8476-0AF06AA3D852}" destId="{2FFEC701-CC52-446B-B61A-7EFFFC7D14D4}" srcOrd="1" destOrd="0" presId="urn:microsoft.com/office/officeart/2005/8/layout/orgChart1"/>
    <dgm:cxn modelId="{A6169534-FD90-47DD-84D9-EE7FAAC89DDD}" type="presParOf" srcId="{736F696A-D843-4C10-B8D7-CBB34E3B0BC1}" destId="{7F540CBD-685E-4C33-9DBE-BD6F20A37529}" srcOrd="1" destOrd="0" presId="urn:microsoft.com/office/officeart/2005/8/layout/orgChart1"/>
    <dgm:cxn modelId="{5B6117EE-2475-475B-B740-5A1A983E46D2}" type="presParOf" srcId="{736F696A-D843-4C10-B8D7-CBB34E3B0BC1}" destId="{65806D0F-A4BC-4484-95C1-7AE530E01403}" srcOrd="2" destOrd="0" presId="urn:microsoft.com/office/officeart/2005/8/layout/orgChart1"/>
    <dgm:cxn modelId="{5C536FE5-F227-481C-9104-93EB244A2A92}" type="presParOf" srcId="{B192D57C-A150-41D0-91F4-5D9B0B2686D7}" destId="{A19E9AAB-E5C7-416F-BAF0-A9753B9D29A9}" srcOrd="2" destOrd="0" presId="urn:microsoft.com/office/officeart/2005/8/layout/orgChart1"/>
    <dgm:cxn modelId="{B05197CC-2FEF-4D07-9133-A242BF7A55F8}" type="presParOf" srcId="{B192D57C-A150-41D0-91F4-5D9B0B2686D7}" destId="{0C50C44F-C225-4BE4-A5B7-9AB5B5CD8EA6}" srcOrd="3" destOrd="0" presId="urn:microsoft.com/office/officeart/2005/8/layout/orgChart1"/>
    <dgm:cxn modelId="{A1A6BF8C-AA33-4814-A649-95A2C3721F6B}" type="presParOf" srcId="{0C50C44F-C225-4BE4-A5B7-9AB5B5CD8EA6}" destId="{81B6AC85-A1E9-441E-ABA2-1C58BE9FC501}" srcOrd="0" destOrd="0" presId="urn:microsoft.com/office/officeart/2005/8/layout/orgChart1"/>
    <dgm:cxn modelId="{96D5C2CD-0D81-414E-975E-9518D8150CC3}" type="presParOf" srcId="{81B6AC85-A1E9-441E-ABA2-1C58BE9FC501}" destId="{B403CF83-AB87-4247-B783-51E34FF33BA6}" srcOrd="0" destOrd="0" presId="urn:microsoft.com/office/officeart/2005/8/layout/orgChart1"/>
    <dgm:cxn modelId="{96D80930-7E93-4BAE-A7D2-6E6F2F0AF27A}" type="presParOf" srcId="{81B6AC85-A1E9-441E-ABA2-1C58BE9FC501}" destId="{0A425F79-6B88-4B6D-9C01-C9093F6ABE40}" srcOrd="1" destOrd="0" presId="urn:microsoft.com/office/officeart/2005/8/layout/orgChart1"/>
    <dgm:cxn modelId="{F4B695FB-D9E8-41B8-84A5-ED038792517B}" type="presParOf" srcId="{0C50C44F-C225-4BE4-A5B7-9AB5B5CD8EA6}" destId="{03040C62-B2F3-410D-BC85-2C97F2F8AEF1}" srcOrd="1" destOrd="0" presId="urn:microsoft.com/office/officeart/2005/8/layout/orgChart1"/>
    <dgm:cxn modelId="{6529B608-F05D-474E-B9AB-D8E5720BF1CB}" type="presParOf" srcId="{0C50C44F-C225-4BE4-A5B7-9AB5B5CD8EA6}" destId="{C3D9AC05-342A-4506-ACF8-39909C8E6DA6}" srcOrd="2" destOrd="0" presId="urn:microsoft.com/office/officeart/2005/8/layout/orgChart1"/>
    <dgm:cxn modelId="{2E969326-96B8-4AC8-B3EE-4BDD8DD8DAF4}" type="presParOf" srcId="{D4AD07F8-8F63-449C-9C03-0D3F1B3C896C}" destId="{E3E08499-1436-4DC7-B512-27A0D31968F3}" srcOrd="2" destOrd="0" presId="urn:microsoft.com/office/officeart/2005/8/layout/orgChart1"/>
    <dgm:cxn modelId="{3F71D32F-44FD-4EE4-A6D2-9EE3C777AB47}" type="presParOf" srcId="{2CBFD3C8-C39C-4995-B8F2-98BD97F8A4DA}" destId="{585C01D3-607D-484E-B369-FF9F51E882AE}" srcOrd="2" destOrd="0" presId="urn:microsoft.com/office/officeart/2005/8/layout/orgChart1"/>
    <dgm:cxn modelId="{AB2D131F-2F5D-4392-9F7E-91703381B14D}" type="presParOf" srcId="{585C01D3-607D-484E-B369-FF9F51E882AE}" destId="{8FD6612B-2439-42A8-A226-2A148834D603}" srcOrd="0" destOrd="0" presId="urn:microsoft.com/office/officeart/2005/8/layout/orgChart1"/>
    <dgm:cxn modelId="{F0BF8988-5918-48E7-A8D3-17DC3B556664}" type="presParOf" srcId="{585C01D3-607D-484E-B369-FF9F51E882AE}" destId="{C6EFA5E2-D17A-4948-A1B0-A53A89D3EE79}" srcOrd="1" destOrd="0" presId="urn:microsoft.com/office/officeart/2005/8/layout/orgChart1"/>
    <dgm:cxn modelId="{60E96766-9792-4A7D-8E2B-A8107D59BF66}" type="presParOf" srcId="{C6EFA5E2-D17A-4948-A1B0-A53A89D3EE79}" destId="{2D2D5D99-AC57-496B-9312-3EBC4E2CA717}" srcOrd="0" destOrd="0" presId="urn:microsoft.com/office/officeart/2005/8/layout/orgChart1"/>
    <dgm:cxn modelId="{46FBE388-8A1D-4734-9314-95968D8268C7}" type="presParOf" srcId="{2D2D5D99-AC57-496B-9312-3EBC4E2CA717}" destId="{9159AE08-AB47-4895-9EAC-24F9CDA973B3}" srcOrd="0" destOrd="0" presId="urn:microsoft.com/office/officeart/2005/8/layout/orgChart1"/>
    <dgm:cxn modelId="{08C6253C-8D60-46FF-90D9-24A56B9D90F0}" type="presParOf" srcId="{2D2D5D99-AC57-496B-9312-3EBC4E2CA717}" destId="{9910A848-29FF-4383-B9F1-12258EC30AED}" srcOrd="1" destOrd="0" presId="urn:microsoft.com/office/officeart/2005/8/layout/orgChart1"/>
    <dgm:cxn modelId="{5F7F8702-31C3-4B98-8EF3-9714CCF8468E}" type="presParOf" srcId="{C6EFA5E2-D17A-4948-A1B0-A53A89D3EE79}" destId="{764B358D-7385-4652-8BC9-4242AE50398A}" srcOrd="1" destOrd="0" presId="urn:microsoft.com/office/officeart/2005/8/layout/orgChart1"/>
    <dgm:cxn modelId="{3144CA85-FB08-499C-8294-C48D2BD3771A}" type="presParOf" srcId="{C6EFA5E2-D17A-4948-A1B0-A53A89D3EE79}" destId="{08BEC4DE-BC3A-4B52-8497-3E285950D389}" srcOrd="2" destOrd="0" presId="urn:microsoft.com/office/officeart/2005/8/layout/orgChart1"/>
    <dgm:cxn modelId="{1EA122E2-69DE-4200-AEFF-C52C20A40D0E}" type="presParOf" srcId="{585C01D3-607D-484E-B369-FF9F51E882AE}" destId="{33136BD7-8FFD-46A5-838F-36884F81A709}" srcOrd="2" destOrd="0" presId="urn:microsoft.com/office/officeart/2005/8/layout/orgChart1"/>
    <dgm:cxn modelId="{8E338414-6B45-44BE-9DDB-B46ADCC17612}" type="presParOf" srcId="{585C01D3-607D-484E-B369-FF9F51E882AE}" destId="{8C3DC4F7-D6C4-47A8-B812-1F78A9D0932B}" srcOrd="3" destOrd="0" presId="urn:microsoft.com/office/officeart/2005/8/layout/orgChart1"/>
    <dgm:cxn modelId="{A47E9284-7622-489A-A983-D5FD4576DA12}" type="presParOf" srcId="{8C3DC4F7-D6C4-47A8-B812-1F78A9D0932B}" destId="{F920D96A-59C2-4C0B-BDDD-47825BFDE7BB}" srcOrd="0" destOrd="0" presId="urn:microsoft.com/office/officeart/2005/8/layout/orgChart1"/>
    <dgm:cxn modelId="{68850081-F613-49FC-A43D-BD49AB9054F4}" type="presParOf" srcId="{F920D96A-59C2-4C0B-BDDD-47825BFDE7BB}" destId="{82A0832E-BB7F-4F39-A8B3-63142E58DE1F}" srcOrd="0" destOrd="0" presId="urn:microsoft.com/office/officeart/2005/8/layout/orgChart1"/>
    <dgm:cxn modelId="{053BFB11-8501-4CDE-B467-D4DA4C41E3FE}" type="presParOf" srcId="{F920D96A-59C2-4C0B-BDDD-47825BFDE7BB}" destId="{3C11533F-A4F4-4D40-8512-90998852BDBD}" srcOrd="1" destOrd="0" presId="urn:microsoft.com/office/officeart/2005/8/layout/orgChart1"/>
    <dgm:cxn modelId="{EE017106-5FB5-4C67-9017-CCCAE196B644}" type="presParOf" srcId="{8C3DC4F7-D6C4-47A8-B812-1F78A9D0932B}" destId="{1F5C7964-CABB-439C-85EB-50525DB0B131}" srcOrd="1" destOrd="0" presId="urn:microsoft.com/office/officeart/2005/8/layout/orgChart1"/>
    <dgm:cxn modelId="{5709F384-3D1A-4AC4-A574-DA5B1EBBE50E}" type="presParOf" srcId="{8C3DC4F7-D6C4-47A8-B812-1F78A9D0932B}" destId="{82D0B474-D682-4D98-879F-06941D58FD1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36BD7-8FFD-46A5-838F-36884F81A709}">
      <dsp:nvSpPr>
        <dsp:cNvPr id="0" name=""/>
        <dsp:cNvSpPr/>
      </dsp:nvSpPr>
      <dsp:spPr>
        <a:xfrm>
          <a:off x="1486741" y="533029"/>
          <a:ext cx="486934" cy="733986"/>
        </a:xfrm>
        <a:custGeom>
          <a:avLst/>
          <a:gdLst/>
          <a:ahLst/>
          <a:cxnLst/>
          <a:rect l="0" t="0" r="0" b="0"/>
          <a:pathLst>
            <a:path>
              <a:moveTo>
                <a:pt x="0" y="0"/>
              </a:moveTo>
              <a:lnTo>
                <a:pt x="0" y="733986"/>
              </a:lnTo>
              <a:lnTo>
                <a:pt x="486934" y="73398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6612B-2439-42A8-A226-2A148834D603}">
      <dsp:nvSpPr>
        <dsp:cNvPr id="0" name=""/>
        <dsp:cNvSpPr/>
      </dsp:nvSpPr>
      <dsp:spPr>
        <a:xfrm>
          <a:off x="1486741" y="533029"/>
          <a:ext cx="486934" cy="280944"/>
        </a:xfrm>
        <a:custGeom>
          <a:avLst/>
          <a:gdLst/>
          <a:ahLst/>
          <a:cxnLst/>
          <a:rect l="0" t="0" r="0" b="0"/>
          <a:pathLst>
            <a:path>
              <a:moveTo>
                <a:pt x="0" y="0"/>
              </a:moveTo>
              <a:lnTo>
                <a:pt x="0" y="280944"/>
              </a:lnTo>
              <a:lnTo>
                <a:pt x="486934" y="28094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E9AAB-E5C7-416F-BAF0-A9753B9D29A9}">
      <dsp:nvSpPr>
        <dsp:cNvPr id="0" name=""/>
        <dsp:cNvSpPr/>
      </dsp:nvSpPr>
      <dsp:spPr>
        <a:xfrm>
          <a:off x="1718760" y="2251357"/>
          <a:ext cx="189290" cy="1051877"/>
        </a:xfrm>
        <a:custGeom>
          <a:avLst/>
          <a:gdLst/>
          <a:ahLst/>
          <a:cxnLst/>
          <a:rect l="0" t="0" r="0" b="0"/>
          <a:pathLst>
            <a:path>
              <a:moveTo>
                <a:pt x="0" y="0"/>
              </a:moveTo>
              <a:lnTo>
                <a:pt x="0" y="1051877"/>
              </a:lnTo>
              <a:lnTo>
                <a:pt x="189290" y="105187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BF477B-B58E-46FE-85F5-B51DC083446F}">
      <dsp:nvSpPr>
        <dsp:cNvPr id="0" name=""/>
        <dsp:cNvSpPr/>
      </dsp:nvSpPr>
      <dsp:spPr>
        <a:xfrm>
          <a:off x="1718760" y="2251357"/>
          <a:ext cx="189290" cy="438961"/>
        </a:xfrm>
        <a:custGeom>
          <a:avLst/>
          <a:gdLst/>
          <a:ahLst/>
          <a:cxnLst/>
          <a:rect l="0" t="0" r="0" b="0"/>
          <a:pathLst>
            <a:path>
              <a:moveTo>
                <a:pt x="0" y="0"/>
              </a:moveTo>
              <a:lnTo>
                <a:pt x="0" y="438961"/>
              </a:lnTo>
              <a:lnTo>
                <a:pt x="189290" y="4389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C25BB1-5A89-4F2B-9326-5A47054B5F40}">
      <dsp:nvSpPr>
        <dsp:cNvPr id="0" name=""/>
        <dsp:cNvSpPr/>
      </dsp:nvSpPr>
      <dsp:spPr>
        <a:xfrm>
          <a:off x="1486741" y="533029"/>
          <a:ext cx="736793" cy="1162236"/>
        </a:xfrm>
        <a:custGeom>
          <a:avLst/>
          <a:gdLst/>
          <a:ahLst/>
          <a:cxnLst/>
          <a:rect l="0" t="0" r="0" b="0"/>
          <a:pathLst>
            <a:path>
              <a:moveTo>
                <a:pt x="0" y="0"/>
              </a:moveTo>
              <a:lnTo>
                <a:pt x="0" y="1029733"/>
              </a:lnTo>
              <a:lnTo>
                <a:pt x="736793" y="1029733"/>
              </a:lnTo>
              <a:lnTo>
                <a:pt x="736793" y="1162236"/>
              </a:lnTo>
            </a:path>
          </a:pathLst>
        </a:custGeom>
        <a:noFill/>
        <a:ln w="1587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effectLst/>
      </dsp:spPr>
      <dsp:style>
        <a:lnRef idx="2">
          <a:scrgbClr r="0" g="0" b="0"/>
        </a:lnRef>
        <a:fillRef idx="0">
          <a:scrgbClr r="0" g="0" b="0"/>
        </a:fillRef>
        <a:effectRef idx="0">
          <a:scrgbClr r="0" g="0" b="0"/>
        </a:effectRef>
        <a:fontRef idx="minor"/>
      </dsp:style>
    </dsp:sp>
    <dsp:sp modelId="{2ECD44C0-27B8-48A3-8580-FC70FE575CC6}">
      <dsp:nvSpPr>
        <dsp:cNvPr id="0" name=""/>
        <dsp:cNvSpPr/>
      </dsp:nvSpPr>
      <dsp:spPr>
        <a:xfrm>
          <a:off x="191818" y="2251357"/>
          <a:ext cx="282042" cy="1051877"/>
        </a:xfrm>
        <a:custGeom>
          <a:avLst/>
          <a:gdLst/>
          <a:ahLst/>
          <a:cxnLst/>
          <a:rect l="0" t="0" r="0" b="0"/>
          <a:pathLst>
            <a:path>
              <a:moveTo>
                <a:pt x="0" y="0"/>
              </a:moveTo>
              <a:lnTo>
                <a:pt x="0" y="1051877"/>
              </a:lnTo>
              <a:lnTo>
                <a:pt x="282042" y="105187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76FF60-B7DE-4D61-B032-1912504E7C2B}">
      <dsp:nvSpPr>
        <dsp:cNvPr id="0" name=""/>
        <dsp:cNvSpPr/>
      </dsp:nvSpPr>
      <dsp:spPr>
        <a:xfrm>
          <a:off x="191818" y="2251357"/>
          <a:ext cx="189290" cy="438961"/>
        </a:xfrm>
        <a:custGeom>
          <a:avLst/>
          <a:gdLst/>
          <a:ahLst/>
          <a:cxnLst/>
          <a:rect l="0" t="0" r="0" b="0"/>
          <a:pathLst>
            <a:path>
              <a:moveTo>
                <a:pt x="0" y="0"/>
              </a:moveTo>
              <a:lnTo>
                <a:pt x="0" y="438961"/>
              </a:lnTo>
              <a:lnTo>
                <a:pt x="189290" y="43896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CAE39-713D-47AD-973F-6799A04852A3}">
      <dsp:nvSpPr>
        <dsp:cNvPr id="0" name=""/>
        <dsp:cNvSpPr/>
      </dsp:nvSpPr>
      <dsp:spPr>
        <a:xfrm>
          <a:off x="696592" y="533029"/>
          <a:ext cx="790148" cy="1162236"/>
        </a:xfrm>
        <a:custGeom>
          <a:avLst/>
          <a:gdLst/>
          <a:ahLst/>
          <a:cxnLst/>
          <a:rect l="0" t="0" r="0" b="0"/>
          <a:pathLst>
            <a:path>
              <a:moveTo>
                <a:pt x="790148" y="0"/>
              </a:moveTo>
              <a:lnTo>
                <a:pt x="790148" y="1029733"/>
              </a:lnTo>
              <a:lnTo>
                <a:pt x="0" y="1029733"/>
              </a:lnTo>
              <a:lnTo>
                <a:pt x="0" y="11622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E6163-BB83-46CD-9DF7-556016DCEB7E}">
      <dsp:nvSpPr>
        <dsp:cNvPr id="0" name=""/>
        <dsp:cNvSpPr/>
      </dsp:nvSpPr>
      <dsp:spPr>
        <a:xfrm>
          <a:off x="855773" y="0"/>
          <a:ext cx="1261936" cy="533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Expediente</a:t>
          </a:r>
        </a:p>
      </dsp:txBody>
      <dsp:txXfrm>
        <a:off x="855773" y="0"/>
        <a:ext cx="1261936" cy="533029"/>
      </dsp:txXfrm>
    </dsp:sp>
    <dsp:sp modelId="{2719647F-A1E9-41BD-82B2-733179079DE2}">
      <dsp:nvSpPr>
        <dsp:cNvPr id="0" name=""/>
        <dsp:cNvSpPr/>
      </dsp:nvSpPr>
      <dsp:spPr>
        <a:xfrm>
          <a:off x="65624" y="1695266"/>
          <a:ext cx="1261936" cy="5560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Tramite 1</a:t>
          </a:r>
        </a:p>
      </dsp:txBody>
      <dsp:txXfrm>
        <a:off x="65624" y="1695266"/>
        <a:ext cx="1261936" cy="556091"/>
      </dsp:txXfrm>
    </dsp:sp>
    <dsp:sp modelId="{D3935702-93AC-4F2B-8E7A-88E594BEDBD2}">
      <dsp:nvSpPr>
        <dsp:cNvPr id="0" name=""/>
        <dsp:cNvSpPr/>
      </dsp:nvSpPr>
      <dsp:spPr>
        <a:xfrm>
          <a:off x="381108" y="2516363"/>
          <a:ext cx="1261936" cy="3479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Documento principal</a:t>
          </a:r>
        </a:p>
      </dsp:txBody>
      <dsp:txXfrm>
        <a:off x="381108" y="2516363"/>
        <a:ext cx="1261936" cy="347909"/>
      </dsp:txXfrm>
    </dsp:sp>
    <dsp:sp modelId="{FEC12961-C988-4D76-9326-2C6173C2B8EF}">
      <dsp:nvSpPr>
        <dsp:cNvPr id="0" name=""/>
        <dsp:cNvSpPr/>
      </dsp:nvSpPr>
      <dsp:spPr>
        <a:xfrm>
          <a:off x="473860" y="3129279"/>
          <a:ext cx="1261936" cy="347909"/>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Documentos</a:t>
          </a:r>
        </a:p>
      </dsp:txBody>
      <dsp:txXfrm>
        <a:off x="473860" y="3129279"/>
        <a:ext cx="1261936" cy="347909"/>
      </dsp:txXfrm>
    </dsp:sp>
    <dsp:sp modelId="{D3B396AD-9DA3-44CE-ACF5-F6180CA56FD6}">
      <dsp:nvSpPr>
        <dsp:cNvPr id="0" name=""/>
        <dsp:cNvSpPr/>
      </dsp:nvSpPr>
      <dsp:spPr>
        <a:xfrm>
          <a:off x="1592567" y="1695266"/>
          <a:ext cx="1261936" cy="5560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Tramite n</a:t>
          </a:r>
        </a:p>
      </dsp:txBody>
      <dsp:txXfrm>
        <a:off x="1592567" y="1695266"/>
        <a:ext cx="1261936" cy="556091"/>
      </dsp:txXfrm>
    </dsp:sp>
    <dsp:sp modelId="{A751E9B6-994B-466E-9795-8CDA13B61AE1}">
      <dsp:nvSpPr>
        <dsp:cNvPr id="0" name=""/>
        <dsp:cNvSpPr/>
      </dsp:nvSpPr>
      <dsp:spPr>
        <a:xfrm>
          <a:off x="1908051" y="2516363"/>
          <a:ext cx="1261936" cy="3479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Documento principal</a:t>
          </a:r>
        </a:p>
      </dsp:txBody>
      <dsp:txXfrm>
        <a:off x="1908051" y="2516363"/>
        <a:ext cx="1261936" cy="347909"/>
      </dsp:txXfrm>
    </dsp:sp>
    <dsp:sp modelId="{B403CF83-AB87-4247-B783-51E34FF33BA6}">
      <dsp:nvSpPr>
        <dsp:cNvPr id="0" name=""/>
        <dsp:cNvSpPr/>
      </dsp:nvSpPr>
      <dsp:spPr>
        <a:xfrm>
          <a:off x="1908051" y="3129279"/>
          <a:ext cx="1261936" cy="347909"/>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Documentos</a:t>
          </a:r>
        </a:p>
      </dsp:txBody>
      <dsp:txXfrm>
        <a:off x="1908051" y="3129279"/>
        <a:ext cx="1261936" cy="347909"/>
      </dsp:txXfrm>
    </dsp:sp>
    <dsp:sp modelId="{9159AE08-AB47-4895-9EAC-24F9CDA973B3}">
      <dsp:nvSpPr>
        <dsp:cNvPr id="0" name=""/>
        <dsp:cNvSpPr/>
      </dsp:nvSpPr>
      <dsp:spPr>
        <a:xfrm>
          <a:off x="1973675" y="688054"/>
          <a:ext cx="1261936" cy="2518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Documentos</a:t>
          </a:r>
        </a:p>
      </dsp:txBody>
      <dsp:txXfrm>
        <a:off x="1973675" y="688054"/>
        <a:ext cx="1261936" cy="251838"/>
      </dsp:txXfrm>
    </dsp:sp>
    <dsp:sp modelId="{82A0832E-BB7F-4F39-A8B3-63142E58DE1F}">
      <dsp:nvSpPr>
        <dsp:cNvPr id="0" name=""/>
        <dsp:cNvSpPr/>
      </dsp:nvSpPr>
      <dsp:spPr>
        <a:xfrm>
          <a:off x="1973675" y="1141096"/>
          <a:ext cx="1261936" cy="2518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Afectados</a:t>
          </a:r>
        </a:p>
      </dsp:txBody>
      <dsp:txXfrm>
        <a:off x="1973675" y="1141096"/>
        <a:ext cx="1261936" cy="2518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3DDB4-C0F6-0244-990B-50F047E9C90E}" type="datetimeFigureOut">
              <a:rPr lang="es-ES" smtClean="0"/>
              <a:t>15/06/2022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F5EE1-8749-874F-A030-89B3A49B5BEF}" type="slidenum">
              <a:rPr lang="es-ES" smtClean="0"/>
              <a:t>‹Nº›</a:t>
            </a:fld>
            <a:endParaRPr lang="es-ES"/>
          </a:p>
        </p:txBody>
      </p:sp>
    </p:spTree>
    <p:extLst>
      <p:ext uri="{BB962C8B-B14F-4D97-AF65-F5344CB8AC3E}">
        <p14:creationId xmlns:p14="http://schemas.microsoft.com/office/powerpoint/2010/main" val="292233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a:p>
            <a:endParaRPr lang="es-ES"/>
          </a:p>
          <a:p>
            <a:endParaRPr lang="es-ES"/>
          </a:p>
          <a:p>
            <a:pPr marL="628650" lvl="1" indent="-171450">
              <a:buFont typeface="Arial" panose="020B0604020202020204" pitchFamily="34" charset="0"/>
              <a:buChar char="•"/>
            </a:pPr>
            <a:r>
              <a:rPr lang="es-ES" b="1"/>
              <a:t>Afectados:   </a:t>
            </a:r>
            <a:r>
              <a:rPr lang="es-ES"/>
              <a:t>Buscar e incorporar.</a:t>
            </a:r>
          </a:p>
          <a:p>
            <a:endParaRPr lang="es-ES"/>
          </a:p>
          <a:p>
            <a:pPr marL="742950" lvl="1" indent="-285750" algn="just">
              <a:lnSpc>
                <a:spcPct val="115000"/>
              </a:lnSpc>
              <a:spcAft>
                <a:spcPts val="800"/>
              </a:spcAft>
              <a:buClr>
                <a:srgbClr val="0759A3"/>
              </a:buClr>
              <a:buFont typeface="Courier New" panose="02070309020205020404" pitchFamily="49" charset="0"/>
              <a:buChar char="o"/>
            </a:pPr>
            <a:r>
              <a:rPr lang="es-ES" sz="1100" b="1">
                <a:latin typeface="Arial" panose="020B0604020202020204" pitchFamily="34" charset="0"/>
                <a:ea typeface="Calibri" panose="020F0502020204030204" pitchFamily="34" charset="0"/>
                <a:cs typeface="Times New Roman" panose="02020603050405020304" pitchFamily="18" charset="0"/>
              </a:rPr>
              <a:t>Coincidencias.   </a:t>
            </a:r>
            <a:r>
              <a:rPr lang="es-ES" sz="1100">
                <a:latin typeface="Arial" panose="020B0604020202020204" pitchFamily="34" charset="0"/>
                <a:ea typeface="Calibri" panose="020F0502020204030204" pitchFamily="34" charset="0"/>
                <a:cs typeface="Times New Roman" panose="02020603050405020304" pitchFamily="18" charset="0"/>
              </a:rPr>
              <a:t>Permite comprobar si el expediente que estamos dando de alta tiene los mismos datos que alguno de los ya registrados. Para ello, coteja los siguientes pares de campos de información: </a:t>
            </a:r>
          </a:p>
          <a:p>
            <a:pPr marL="1143000" lvl="2" indent="-228600" algn="just">
              <a:lnSpc>
                <a:spcPct val="115000"/>
              </a:lnSpc>
              <a:spcAft>
                <a:spcPts val="800"/>
              </a:spcAft>
              <a:buClr>
                <a:srgbClr val="0759A3"/>
              </a:buClr>
              <a:buFont typeface="Wingdings" panose="05000000000000000000" pitchFamily="2" charset="2"/>
              <a:buChar char=""/>
            </a:pPr>
            <a:r>
              <a:rPr lang="es-ES" sz="1100">
                <a:latin typeface="Arial" panose="020B0604020202020204" pitchFamily="34" charset="0"/>
                <a:ea typeface="Calibri" panose="020F0502020204030204" pitchFamily="34" charset="0"/>
                <a:cs typeface="Times New Roman" panose="02020603050405020304" pitchFamily="18" charset="0"/>
              </a:rPr>
              <a:t>Referencia Origen </a:t>
            </a:r>
            <a:r>
              <a:rPr lang="es-ES" sz="1150">
                <a:latin typeface="Arial" panose="020B0604020202020204" pitchFamily="34" charset="0"/>
                <a:ea typeface="Calibri" panose="020F0502020204030204" pitchFamily="34" charset="0"/>
                <a:cs typeface="Times New Roman" panose="02020603050405020304" pitchFamily="18" charset="0"/>
              </a:rPr>
              <a:t>– País. </a:t>
            </a:r>
            <a:endParaRPr lang="es-ES" sz="1100">
              <a:latin typeface="Arial" panose="020B060402020202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800"/>
              </a:spcAft>
              <a:buClr>
                <a:srgbClr val="0759A3"/>
              </a:buClr>
              <a:buFont typeface="Wingdings" panose="05000000000000000000" pitchFamily="2" charset="2"/>
              <a:buChar char=""/>
            </a:pPr>
            <a:r>
              <a:rPr lang="es-ES" sz="1100">
                <a:latin typeface="Arial" panose="020B0604020202020204" pitchFamily="34" charset="0"/>
                <a:ea typeface="Calibri" panose="020F0502020204030204" pitchFamily="34" charset="0"/>
                <a:cs typeface="Times New Roman" panose="02020603050405020304" pitchFamily="18" charset="0"/>
              </a:rPr>
              <a:t>País – Nombre y primer apellido del afectado, o nombre en el caso de una entidad. </a:t>
            </a:r>
          </a:p>
          <a:p>
            <a:pPr marL="1143000" lvl="2" indent="-228600" algn="just">
              <a:lnSpc>
                <a:spcPct val="115000"/>
              </a:lnSpc>
              <a:spcAft>
                <a:spcPts val="800"/>
              </a:spcAft>
              <a:buClr>
                <a:srgbClr val="0759A3"/>
              </a:buClr>
              <a:buFont typeface="Wingdings" panose="05000000000000000000" pitchFamily="2" charset="2"/>
              <a:buChar char=""/>
            </a:pPr>
            <a:r>
              <a:rPr lang="es-ES" sz="1100">
                <a:latin typeface="Arial" panose="020B0604020202020204" pitchFamily="34" charset="0"/>
                <a:ea typeface="Calibri" panose="020F0502020204030204" pitchFamily="34" charset="0"/>
                <a:cs typeface="Times New Roman" panose="02020603050405020304" pitchFamily="18" charset="0"/>
              </a:rPr>
              <a:t>Referencia Origen – nombre y apellido del afectado, o nombre en el caso de una entidad. </a:t>
            </a:r>
          </a:p>
          <a:p>
            <a:pPr marL="540385" indent="-539750" algn="just">
              <a:lnSpc>
                <a:spcPct val="115000"/>
              </a:lnSpc>
              <a:spcAft>
                <a:spcPts val="800"/>
              </a:spcAft>
              <a:tabLst>
                <a:tab pos="467995" algn="l"/>
                <a:tab pos="449580" algn="l"/>
              </a:tabLst>
            </a:pPr>
            <a:r>
              <a:rPr lang="es-ES" sz="1100">
                <a:latin typeface="Arial" panose="020B0604020202020204" pitchFamily="34" charset="0"/>
                <a:ea typeface="Calibri" panose="020F0502020204030204" pitchFamily="34" charset="0"/>
                <a:cs typeface="Times New Roman" panose="02020603050405020304" pitchFamily="18" charset="0"/>
              </a:rPr>
              <a:t>              La búsqueda o cálculo de coincidencias se realiza siempre sobre todos los expedientes, independientemente del tipo de expediente y de la fiscalía a la que pertenezca. Una vez mostrado el listado de coincidencias decidimos si continuamos con la tramitación del expediente o lo archivamos directamente con la tramitación del </a:t>
            </a:r>
            <a:r>
              <a:rPr lang="es-ES" sz="1100" b="1">
                <a:latin typeface="Arial" panose="020B0604020202020204" pitchFamily="34" charset="0"/>
                <a:ea typeface="Calibri" panose="020F0502020204030204" pitchFamily="34" charset="0"/>
                <a:cs typeface="Times New Roman" panose="02020603050405020304" pitchFamily="18" charset="0"/>
              </a:rPr>
              <a:t>Decreto de Archivo</a:t>
            </a:r>
            <a:r>
              <a:rPr lang="es-ES" sz="1100">
                <a:latin typeface="Arial" panose="020B0604020202020204" pitchFamily="34" charset="0"/>
                <a:ea typeface="Calibri" panose="020F0502020204030204" pitchFamily="34" charset="0"/>
                <a:cs typeface="Times New Roman" panose="02020603050405020304" pitchFamily="18" charset="0"/>
              </a:rPr>
              <a:t> correspondiente</a:t>
            </a:r>
          </a:p>
          <a:p>
            <a:pPr marL="540385" indent="-539750" algn="just">
              <a:lnSpc>
                <a:spcPct val="115000"/>
              </a:lnSpc>
              <a:spcAft>
                <a:spcPts val="800"/>
              </a:spcAft>
              <a:tabLst>
                <a:tab pos="467995" algn="l"/>
                <a:tab pos="449580" algn="l"/>
              </a:tabLst>
            </a:pPr>
            <a:endParaRPr lang="es-ES" sz="1100">
              <a:effectLst/>
              <a:latin typeface="Arial" panose="020B0604020202020204" pitchFamily="34" charset="0"/>
              <a:ea typeface="Calibri" panose="020F0502020204030204" pitchFamily="34" charset="0"/>
              <a:cs typeface="Times New Roman" panose="02020603050405020304" pitchFamily="18" charset="0"/>
            </a:endParaRPr>
          </a:p>
          <a:p>
            <a:pPr marL="540385" indent="-539750" algn="just">
              <a:lnSpc>
                <a:spcPct val="115000"/>
              </a:lnSpc>
              <a:spcAft>
                <a:spcPts val="800"/>
              </a:spcAft>
              <a:tabLst>
                <a:tab pos="467995" algn="l"/>
                <a:tab pos="449580" algn="l"/>
              </a:tabLst>
            </a:pPr>
            <a:r>
              <a:rPr lang="es-ES" sz="1100">
                <a:effectLst/>
                <a:latin typeface="Arial" panose="020B0604020202020204" pitchFamily="34" charset="0"/>
                <a:ea typeface="Calibri" panose="020F0502020204030204" pitchFamily="34" charset="0"/>
                <a:cs typeface="Times New Roman" panose="02020603050405020304" pitchFamily="18" charset="0"/>
              </a:rPr>
              <a:t>	Alertas : Nos permiten marcar el siguiente plazo en un expediente. Una alerta por expediente. </a:t>
            </a:r>
          </a:p>
          <a:p>
            <a:endParaRPr lang="es-ES"/>
          </a:p>
        </p:txBody>
      </p:sp>
      <p:sp>
        <p:nvSpPr>
          <p:cNvPr id="4" name="Marcador de número de diapositiva 3"/>
          <p:cNvSpPr>
            <a:spLocks noGrp="1"/>
          </p:cNvSpPr>
          <p:nvPr>
            <p:ph type="sldNum" sz="quarter" idx="5"/>
          </p:nvPr>
        </p:nvSpPr>
        <p:spPr/>
        <p:txBody>
          <a:bodyPr/>
          <a:lstStyle/>
          <a:p>
            <a:fld id="{D88F5EE1-8749-874F-A030-89B3A49B5BEF}" type="slidenum">
              <a:rPr lang="es-ES" smtClean="0"/>
              <a:t>4</a:t>
            </a:fld>
            <a:endParaRPr lang="es-ES"/>
          </a:p>
        </p:txBody>
      </p:sp>
    </p:spTree>
    <p:extLst>
      <p:ext uri="{BB962C8B-B14F-4D97-AF65-F5344CB8AC3E}">
        <p14:creationId xmlns:p14="http://schemas.microsoft.com/office/powerpoint/2010/main" val="33406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800100" lvl="1" indent="-342900">
              <a:buFont typeface="Arial" panose="020B0604020202020204" pitchFamily="34" charset="0"/>
              <a:buChar char="•"/>
            </a:pPr>
            <a:r>
              <a:rPr lang="es-ES" sz="2000" dirty="0">
                <a:solidFill>
                  <a:schemeClr val="bg1">
                    <a:lumMod val="85000"/>
                  </a:schemeClr>
                </a:solidFill>
              </a:rPr>
              <a:t>Ejecución Auxilio.</a:t>
            </a:r>
          </a:p>
          <a:p>
            <a:pPr marL="800100" lvl="1" indent="-342900">
              <a:buFont typeface="Arial" panose="020B0604020202020204" pitchFamily="34" charset="0"/>
              <a:buChar char="•"/>
            </a:pPr>
            <a:r>
              <a:rPr lang="es-ES" sz="2000" dirty="0">
                <a:solidFill>
                  <a:schemeClr val="bg1">
                    <a:lumMod val="85000"/>
                  </a:schemeClr>
                </a:solidFill>
              </a:rPr>
              <a:t>Transmisiones</a:t>
            </a:r>
          </a:p>
          <a:p>
            <a:pPr marL="800100" lvl="1" indent="-342900">
              <a:buFont typeface="Arial" panose="020B0604020202020204" pitchFamily="34" charset="0"/>
              <a:buChar char="•"/>
            </a:pPr>
            <a:r>
              <a:rPr lang="es-ES" sz="2000" dirty="0">
                <a:solidFill>
                  <a:schemeClr val="bg1">
                    <a:lumMod val="85000"/>
                  </a:schemeClr>
                </a:solidFill>
              </a:rPr>
              <a:t>Denuncias de Procedimiento</a:t>
            </a:r>
          </a:p>
          <a:p>
            <a:r>
              <a:rPr lang="es-ES" dirty="0"/>
              <a:t> Mutuo :</a:t>
            </a:r>
          </a:p>
          <a:p>
            <a:endParaRPr lang="es-ES" dirty="0"/>
          </a:p>
          <a:p>
            <a:r>
              <a:rPr lang="es-ES" dirty="0"/>
              <a:t>Expediente “Reconocimiento Mutuo”  RMP y RMA   para ORDEN DE PROTECCIÓN Y ORDEN DE DETENCIÓN, etc…</a:t>
            </a:r>
          </a:p>
          <a:p>
            <a:r>
              <a:rPr lang="es-ES" dirty="0"/>
              <a:t>Expediente “Orden Europea de Investigación” OIP y OIA  para ORDEN DE INVESTIGACIÓN.</a:t>
            </a:r>
          </a:p>
          <a:p>
            <a:endParaRPr lang="es-ES" dirty="0"/>
          </a:p>
          <a:p>
            <a:r>
              <a:rPr lang="es-ES" dirty="0"/>
              <a:t>Expediente “Comisión Rogatoria”  CRP y CRA para COMISONES ROGATORIAS. </a:t>
            </a:r>
          </a:p>
          <a:p>
            <a:endParaRPr lang="es-ES" dirty="0"/>
          </a:p>
          <a:p>
            <a:r>
              <a:rPr lang="es-ES" dirty="0"/>
              <a:t>Expediente “Seguimiento” </a:t>
            </a:r>
          </a:p>
          <a:p>
            <a:endParaRPr lang="es-ES" dirty="0"/>
          </a:p>
          <a:p>
            <a:r>
              <a:rPr lang="es-ES" dirty="0"/>
              <a:t>Expediente “Dictamen de Servicio”    procedentes de un auxilio u otros. </a:t>
            </a:r>
          </a:p>
          <a:p>
            <a:endParaRPr lang="es-ES" dirty="0"/>
          </a:p>
        </p:txBody>
      </p:sp>
      <p:sp>
        <p:nvSpPr>
          <p:cNvPr id="4" name="Marcador de número de diapositiva 3"/>
          <p:cNvSpPr>
            <a:spLocks noGrp="1"/>
          </p:cNvSpPr>
          <p:nvPr>
            <p:ph type="sldNum" sz="quarter" idx="5"/>
          </p:nvPr>
        </p:nvSpPr>
        <p:spPr/>
        <p:txBody>
          <a:bodyPr/>
          <a:lstStyle/>
          <a:p>
            <a:fld id="{D88F5EE1-8749-874F-A030-89B3A49B5BEF}" type="slidenum">
              <a:rPr lang="es-ES" smtClean="0"/>
              <a:t>6</a:t>
            </a:fld>
            <a:endParaRPr lang="es-ES"/>
          </a:p>
        </p:txBody>
      </p:sp>
    </p:spTree>
    <p:extLst>
      <p:ext uri="{BB962C8B-B14F-4D97-AF65-F5344CB8AC3E}">
        <p14:creationId xmlns:p14="http://schemas.microsoft.com/office/powerpoint/2010/main" val="137221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lvl="0" indent="-285750" algn="just">
              <a:lnSpc>
                <a:spcPct val="115000"/>
              </a:lnSpc>
              <a:spcAft>
                <a:spcPts val="800"/>
              </a:spcAft>
              <a:buClr>
                <a:srgbClr val="0759A3"/>
              </a:buClr>
              <a:buFont typeface="Courier New" panose="02070309020205020404" pitchFamily="49" charset="0"/>
              <a:buChar char="o"/>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800"/>
              </a:spcAft>
              <a:buClr>
                <a:srgbClr val="0759A3"/>
              </a:buClr>
              <a:buFont typeface="Courier New" panose="02070309020205020404" pitchFamily="49" charset="0"/>
              <a:buChar char="o"/>
            </a:pPr>
            <a:r>
              <a:rPr lang="es-ES" sz="1100" b="1" dirty="0">
                <a:latin typeface="Arial" panose="020B0604020202020204" pitchFamily="34" charset="0"/>
                <a:ea typeface="Calibri" panose="020F0502020204030204" pitchFamily="34" charset="0"/>
                <a:cs typeface="Times New Roman" panose="02020603050405020304" pitchFamily="18" charset="0"/>
              </a:rPr>
              <a:t>Identificación en Europa. </a:t>
            </a:r>
            <a:r>
              <a:rPr lang="es-ES" sz="1100" b="0" dirty="0">
                <a:latin typeface="Arial" panose="020B0604020202020204" pitchFamily="34" charset="0"/>
                <a:ea typeface="Calibri" panose="020F0502020204030204" pitchFamily="34" charset="0"/>
                <a:cs typeface="Times New Roman" panose="02020603050405020304" pitchFamily="18" charset="0"/>
              </a:rPr>
              <a:t>Los Datos que se consignen en este apartado serán los que utilicen las Autoridades Europeas para identificarnos en los intercambios electrónicos. </a:t>
            </a:r>
          </a:p>
          <a:p>
            <a:pPr marL="285750" lvl="0" indent="-285750" algn="just">
              <a:lnSpc>
                <a:spcPct val="115000"/>
              </a:lnSpc>
              <a:spcAft>
                <a:spcPts val="800"/>
              </a:spcAft>
              <a:buClr>
                <a:srgbClr val="0759A3"/>
              </a:buClr>
              <a:buFont typeface="Courier New" panose="02070309020205020404" pitchFamily="49" charset="0"/>
              <a:buChar char="o"/>
            </a:pPr>
            <a:r>
              <a:rPr lang="es-ES" sz="1100" b="1" dirty="0">
                <a:latin typeface="Arial" panose="020B0604020202020204" pitchFamily="34" charset="0"/>
                <a:ea typeface="Calibri" panose="020F0502020204030204" pitchFamily="34" charset="0"/>
                <a:cs typeface="Times New Roman" panose="02020603050405020304" pitchFamily="18" charset="0"/>
              </a:rPr>
              <a:t>Tramitación al día. </a:t>
            </a:r>
            <a:r>
              <a:rPr lang="es-ES" sz="1100" b="0" dirty="0">
                <a:latin typeface="Arial" panose="020B0604020202020204" pitchFamily="34" charset="0"/>
                <a:ea typeface="Calibri" panose="020F0502020204030204" pitchFamily="34" charset="0"/>
                <a:cs typeface="Times New Roman" panose="02020603050405020304" pitchFamily="18" charset="0"/>
              </a:rPr>
              <a:t>Para que los destacados sean de utilidad debemos mantener la tramitación al día.</a:t>
            </a:r>
          </a:p>
          <a:p>
            <a:endParaRPr lang="es-ES" sz="1100" b="1" i="0" kern="1200" dirty="0">
              <a:solidFill>
                <a:schemeClr val="tx1"/>
              </a:solidFill>
              <a:effectLst/>
              <a:latin typeface="+mn-lt"/>
              <a:ea typeface="+mn-ea"/>
              <a:cs typeface="+mn-cs"/>
            </a:endParaRPr>
          </a:p>
          <a:p>
            <a:r>
              <a:rPr lang="es-ES" sz="1100" b="1" i="0" kern="1200" dirty="0">
                <a:solidFill>
                  <a:schemeClr val="tx1"/>
                </a:solidFill>
                <a:effectLst/>
                <a:latin typeface="+mn-lt"/>
                <a:ea typeface="+mn-ea"/>
                <a:cs typeface="+mn-cs"/>
              </a:rPr>
              <a:t>Expedientes con trámites anteriores a 2 meses</a:t>
            </a:r>
            <a:endParaRPr lang="es-ES" sz="1100" b="0" i="0" kern="1200" dirty="0">
              <a:solidFill>
                <a:schemeClr val="tx1"/>
              </a:solidFill>
              <a:effectLst/>
              <a:latin typeface="+mn-lt"/>
              <a:ea typeface="+mn-ea"/>
              <a:cs typeface="+mn-cs"/>
            </a:endParaRPr>
          </a:p>
          <a:p>
            <a:r>
              <a:rPr lang="es-ES" sz="1100" b="0" i="0" kern="1200" dirty="0">
                <a:solidFill>
                  <a:schemeClr val="tx1"/>
                </a:solidFill>
                <a:effectLst/>
                <a:latin typeface="+mn-lt"/>
                <a:ea typeface="+mn-ea"/>
                <a:cs typeface="+mn-cs"/>
              </a:rPr>
              <a:t>Número de expedientes activos cuyo último trámite registrado es de hace más de dos meses. Al seleccionarlo la aplicación muestra la opción “Informes” para que pueden ejecutar el informe que les muestra los expedientes que cumplen dicho criterio.</a:t>
            </a:r>
          </a:p>
          <a:p>
            <a:r>
              <a:rPr lang="es-ES" sz="1100" b="0" i="0" kern="1200" dirty="0">
                <a:solidFill>
                  <a:schemeClr val="tx1"/>
                </a:solidFill>
                <a:effectLst/>
                <a:latin typeface="+mn-lt"/>
                <a:ea typeface="+mn-ea"/>
                <a:cs typeface="+mn-cs"/>
              </a:rPr>
              <a:t>      - </a:t>
            </a:r>
            <a:r>
              <a:rPr lang="es-ES" sz="1100" b="1" i="0" kern="1200" dirty="0">
                <a:solidFill>
                  <a:schemeClr val="tx1"/>
                </a:solidFill>
                <a:effectLst/>
                <a:latin typeface="+mn-lt"/>
                <a:ea typeface="+mn-ea"/>
                <a:cs typeface="+mn-cs"/>
              </a:rPr>
              <a:t>Expedientes Pendientes de Documento Archivo</a:t>
            </a:r>
            <a:endParaRPr lang="es-ES" sz="1100" b="0" i="0" kern="1200" dirty="0">
              <a:solidFill>
                <a:schemeClr val="tx1"/>
              </a:solidFill>
              <a:effectLst/>
              <a:latin typeface="+mn-lt"/>
              <a:ea typeface="+mn-ea"/>
              <a:cs typeface="+mn-cs"/>
            </a:endParaRPr>
          </a:p>
          <a:p>
            <a:r>
              <a:rPr lang="es-ES" sz="1100" b="0" i="0" kern="1200" dirty="0">
                <a:solidFill>
                  <a:schemeClr val="tx1"/>
                </a:solidFill>
                <a:effectLst/>
                <a:latin typeface="+mn-lt"/>
                <a:ea typeface="+mn-ea"/>
                <a:cs typeface="+mn-cs"/>
              </a:rPr>
              <a:t>Número de expedientes que está Archivados pero no se ha incluido en el trámite de Archivo el documento asociado. Al seleccionarlo la aplicación muestra la opción “Búsquedas” para poder buscar los expedientes cuyo estado es “Pte. Documento Archivo”</a:t>
            </a:r>
          </a:p>
          <a:p>
            <a:r>
              <a:rPr lang="es-ES" sz="1100" b="0" i="0" kern="1200" dirty="0">
                <a:solidFill>
                  <a:schemeClr val="tx1"/>
                </a:solidFill>
                <a:effectLst/>
                <a:latin typeface="+mn-lt"/>
                <a:ea typeface="+mn-ea"/>
                <a:cs typeface="+mn-cs"/>
              </a:rPr>
              <a:t>      - </a:t>
            </a:r>
            <a:r>
              <a:rPr lang="es-ES" sz="1100" b="1" i="0" kern="1200" dirty="0">
                <a:solidFill>
                  <a:schemeClr val="tx1"/>
                </a:solidFill>
                <a:effectLst/>
                <a:latin typeface="+mn-lt"/>
                <a:ea typeface="+mn-ea"/>
                <a:cs typeface="+mn-cs"/>
              </a:rPr>
              <a:t>Documentos Firmados.</a:t>
            </a:r>
            <a:endParaRPr lang="es-ES" sz="1100" b="0" i="0" kern="1200" dirty="0">
              <a:solidFill>
                <a:schemeClr val="tx1"/>
              </a:solidFill>
              <a:effectLst/>
              <a:latin typeface="+mn-lt"/>
              <a:ea typeface="+mn-ea"/>
              <a:cs typeface="+mn-cs"/>
            </a:endParaRPr>
          </a:p>
          <a:p>
            <a:r>
              <a:rPr lang="es-ES" sz="1100" b="1" i="0" kern="1200" dirty="0">
                <a:solidFill>
                  <a:schemeClr val="tx1"/>
                </a:solidFill>
                <a:effectLst/>
                <a:latin typeface="+mn-lt"/>
                <a:ea typeface="+mn-ea"/>
                <a:cs typeface="+mn-cs"/>
              </a:rPr>
              <a:t>              </a:t>
            </a:r>
            <a:r>
              <a:rPr lang="es-ES" sz="1100" b="0" i="0" kern="1200" dirty="0">
                <a:solidFill>
                  <a:schemeClr val="tx1"/>
                </a:solidFill>
                <a:effectLst/>
                <a:latin typeface="+mn-lt"/>
                <a:ea typeface="+mn-ea"/>
                <a:cs typeface="+mn-cs"/>
              </a:rPr>
              <a:t>Número de documentos que han sido firmados por el Fiscal responsable. Al seleccionarlo la aplicación muestra la opción “Firma” que visualiza todos los documentos que se encuentran en el circuito de firma</a:t>
            </a:r>
          </a:p>
          <a:p>
            <a:r>
              <a:rPr lang="es-ES" sz="1100" b="0" i="0" kern="1200" dirty="0">
                <a:solidFill>
                  <a:schemeClr val="tx1"/>
                </a:solidFill>
                <a:effectLst/>
                <a:latin typeface="+mn-lt"/>
                <a:ea typeface="+mn-ea"/>
                <a:cs typeface="+mn-cs"/>
              </a:rPr>
              <a:t>Firmado pero no confirmado. </a:t>
            </a:r>
          </a:p>
          <a:p>
            <a:r>
              <a:rPr lang="es-ES" sz="1100" b="0" i="0" kern="1200" dirty="0">
                <a:solidFill>
                  <a:schemeClr val="tx1"/>
                </a:solidFill>
                <a:effectLst/>
                <a:latin typeface="+mn-lt"/>
                <a:ea typeface="+mn-ea"/>
                <a:cs typeface="+mn-cs"/>
              </a:rPr>
              <a:t>      </a:t>
            </a:r>
            <a:r>
              <a:rPr lang="es-ES" sz="1100" b="1" i="0" kern="1200" dirty="0">
                <a:solidFill>
                  <a:schemeClr val="tx1"/>
                </a:solidFill>
                <a:effectLst/>
                <a:latin typeface="+mn-lt"/>
                <a:ea typeface="+mn-ea"/>
                <a:cs typeface="+mn-cs"/>
              </a:rPr>
              <a:t>- Documentos Rechazados</a:t>
            </a:r>
            <a:r>
              <a:rPr lang="es-ES" sz="1100" b="0" i="0" kern="1200" dirty="0">
                <a:solidFill>
                  <a:schemeClr val="tx1"/>
                </a:solidFill>
                <a:effectLst/>
                <a:latin typeface="+mn-lt"/>
                <a:ea typeface="+mn-ea"/>
                <a:cs typeface="+mn-cs"/>
              </a:rPr>
              <a:t>. En firma</a:t>
            </a:r>
          </a:p>
          <a:p>
            <a:r>
              <a:rPr lang="es-ES" sz="1100" b="1" i="0" kern="1200" dirty="0">
                <a:solidFill>
                  <a:schemeClr val="tx1"/>
                </a:solidFill>
                <a:effectLst/>
                <a:latin typeface="+mn-lt"/>
                <a:ea typeface="+mn-ea"/>
                <a:cs typeface="+mn-cs"/>
              </a:rPr>
              <a:t>              </a:t>
            </a:r>
            <a:r>
              <a:rPr lang="es-ES" sz="1100" b="0" i="0" kern="1200" dirty="0">
                <a:solidFill>
                  <a:schemeClr val="tx1"/>
                </a:solidFill>
                <a:effectLst/>
                <a:latin typeface="+mn-lt"/>
                <a:ea typeface="+mn-ea"/>
                <a:cs typeface="+mn-cs"/>
              </a:rPr>
              <a:t>Número de documentos que han sido rechazados por el Fiscal responsable. Al seleccionarlo la aplicación muestra la opción “Firma” que visualiza todos los documentos que se encuentran en el circuito de firma</a:t>
            </a:r>
          </a:p>
          <a:p>
            <a:r>
              <a:rPr lang="es-ES" sz="1100" b="0" i="0" kern="1200" dirty="0">
                <a:solidFill>
                  <a:schemeClr val="tx1"/>
                </a:solidFill>
                <a:effectLst/>
                <a:latin typeface="+mn-lt"/>
                <a:ea typeface="+mn-ea"/>
                <a:cs typeface="+mn-cs"/>
              </a:rPr>
              <a:t>      </a:t>
            </a:r>
            <a:r>
              <a:rPr lang="es-ES" sz="1100" b="1" i="0" kern="1200" dirty="0">
                <a:solidFill>
                  <a:schemeClr val="tx1"/>
                </a:solidFill>
                <a:effectLst/>
                <a:latin typeface="+mn-lt"/>
                <a:ea typeface="+mn-ea"/>
                <a:cs typeface="+mn-cs"/>
              </a:rPr>
              <a:t>- Documentos Cancelados</a:t>
            </a:r>
            <a:r>
              <a:rPr lang="es-ES" sz="1100" b="0" i="0" kern="1200" dirty="0">
                <a:solidFill>
                  <a:schemeClr val="tx1"/>
                </a:solidFill>
                <a:effectLst/>
                <a:latin typeface="+mn-lt"/>
                <a:ea typeface="+mn-ea"/>
                <a:cs typeface="+mn-cs"/>
              </a:rPr>
              <a:t>. En firma</a:t>
            </a:r>
          </a:p>
          <a:p>
            <a:r>
              <a:rPr lang="es-ES" sz="1100" b="0" i="0" kern="1200" dirty="0">
                <a:solidFill>
                  <a:schemeClr val="tx1"/>
                </a:solidFill>
                <a:effectLst/>
                <a:latin typeface="+mn-lt"/>
                <a:ea typeface="+mn-ea"/>
                <a:cs typeface="+mn-cs"/>
              </a:rPr>
              <a:t>Número de documentos que han sido cancelados por el Fiscal responsable. Al seleccionarlo la aplicación muestra la opción “Firma” que visualiza todos los documentos que se encuentran en el circuito de firma</a:t>
            </a:r>
          </a:p>
          <a:p>
            <a:r>
              <a:rPr lang="es-ES" sz="1100" b="0" i="0" kern="1200" dirty="0">
                <a:solidFill>
                  <a:schemeClr val="tx1"/>
                </a:solidFill>
                <a:effectLst/>
                <a:latin typeface="+mn-lt"/>
                <a:ea typeface="+mn-ea"/>
                <a:cs typeface="+mn-cs"/>
              </a:rPr>
              <a:t>      </a:t>
            </a:r>
            <a:r>
              <a:rPr lang="es-ES" sz="1100" b="1" i="0" kern="1200" dirty="0">
                <a:solidFill>
                  <a:schemeClr val="tx1"/>
                </a:solidFill>
                <a:effectLst/>
                <a:latin typeface="+mn-lt"/>
                <a:ea typeface="+mn-ea"/>
                <a:cs typeface="+mn-cs"/>
              </a:rPr>
              <a:t>- Operaciones Bandeja de Entrada</a:t>
            </a:r>
            <a:endParaRPr lang="es-ES" sz="1100" b="0" i="0" kern="1200" dirty="0">
              <a:solidFill>
                <a:schemeClr val="tx1"/>
              </a:solidFill>
              <a:effectLst/>
              <a:latin typeface="+mn-lt"/>
              <a:ea typeface="+mn-ea"/>
              <a:cs typeface="+mn-cs"/>
            </a:endParaRPr>
          </a:p>
          <a:p>
            <a:r>
              <a:rPr lang="es-ES" sz="1100" b="0" i="0" kern="1200" dirty="0">
                <a:solidFill>
                  <a:schemeClr val="tx1"/>
                </a:solidFill>
                <a:effectLst/>
                <a:latin typeface="+mn-lt"/>
                <a:ea typeface="+mn-ea"/>
                <a:cs typeface="+mn-cs"/>
              </a:rPr>
              <a:t>              Número de operaciones (Inhibiciones o Auxilios Fiscales) que hay pendientes en la Bandeja de Entrada para su aceptación o rechazo. Al seleccionarlo la aplicación muestra la opción “</a:t>
            </a:r>
            <a:r>
              <a:rPr lang="es-ES" sz="1100" b="0" i="0" kern="1200" dirty="0" err="1">
                <a:solidFill>
                  <a:schemeClr val="tx1"/>
                </a:solidFill>
                <a:effectLst/>
                <a:latin typeface="+mn-lt"/>
                <a:ea typeface="+mn-ea"/>
                <a:cs typeface="+mn-cs"/>
              </a:rPr>
              <a:t>Op</a:t>
            </a:r>
            <a:r>
              <a:rPr lang="es-ES" sz="1100" b="0" i="0" kern="1200" dirty="0">
                <a:solidFill>
                  <a:schemeClr val="tx1"/>
                </a:solidFill>
                <a:effectLst/>
                <a:latin typeface="+mn-lt"/>
                <a:ea typeface="+mn-ea"/>
                <a:cs typeface="+mn-cs"/>
              </a:rPr>
              <a:t>. Entrada”</a:t>
            </a:r>
          </a:p>
          <a:p>
            <a:r>
              <a:rPr lang="es-ES" sz="1100" b="0" i="0" kern="1200" dirty="0">
                <a:solidFill>
                  <a:schemeClr val="tx1"/>
                </a:solidFill>
                <a:effectLst/>
                <a:latin typeface="+mn-lt"/>
                <a:ea typeface="+mn-ea"/>
                <a:cs typeface="+mn-cs"/>
              </a:rPr>
              <a:t>      </a:t>
            </a:r>
            <a:r>
              <a:rPr lang="es-ES" sz="1100" b="1" i="0" kern="1200" dirty="0">
                <a:solidFill>
                  <a:schemeClr val="tx1"/>
                </a:solidFill>
                <a:effectLst/>
                <a:latin typeface="+mn-lt"/>
                <a:ea typeface="+mn-ea"/>
                <a:cs typeface="+mn-cs"/>
              </a:rPr>
              <a:t>- Operaciones Bandeja de Salida</a:t>
            </a:r>
            <a:endParaRPr lang="es-ES" sz="1100" b="0" i="0" kern="1200" dirty="0">
              <a:solidFill>
                <a:schemeClr val="tx1"/>
              </a:solidFill>
              <a:effectLst/>
              <a:latin typeface="+mn-lt"/>
              <a:ea typeface="+mn-ea"/>
              <a:cs typeface="+mn-cs"/>
            </a:endParaRPr>
          </a:p>
          <a:p>
            <a:r>
              <a:rPr lang="es-ES" sz="1100" b="0" i="0" kern="1200" dirty="0">
                <a:solidFill>
                  <a:schemeClr val="tx1"/>
                </a:solidFill>
                <a:effectLst/>
                <a:latin typeface="+mn-lt"/>
                <a:ea typeface="+mn-ea"/>
                <a:cs typeface="+mn-cs"/>
              </a:rPr>
              <a:t>Número de operaciones (Inhibiciones o Auxilios Fiscales) que hay pendientes en la Bandeja de Salida pendiente de acuse de recibo (en este estado se puede cancelar) Al seleccionarlo la aplicación muestra la opción “</a:t>
            </a:r>
            <a:r>
              <a:rPr lang="es-ES" sz="1100" b="0" i="0" kern="1200" dirty="0" err="1">
                <a:solidFill>
                  <a:schemeClr val="tx1"/>
                </a:solidFill>
                <a:effectLst/>
                <a:latin typeface="+mn-lt"/>
                <a:ea typeface="+mn-ea"/>
                <a:cs typeface="+mn-cs"/>
              </a:rPr>
              <a:t>Op</a:t>
            </a:r>
            <a:r>
              <a:rPr lang="es-ES" sz="1100" b="0" i="0" kern="1200" dirty="0">
                <a:solidFill>
                  <a:schemeClr val="tx1"/>
                </a:solidFill>
                <a:effectLst/>
                <a:latin typeface="+mn-lt"/>
                <a:ea typeface="+mn-ea"/>
                <a:cs typeface="+mn-cs"/>
              </a:rPr>
              <a:t>. Salida”</a:t>
            </a:r>
          </a:p>
          <a:p>
            <a:r>
              <a:rPr lang="es-ES" sz="1100" b="0" i="0" kern="1200" dirty="0">
                <a:solidFill>
                  <a:schemeClr val="tx1"/>
                </a:solidFill>
                <a:effectLst/>
                <a:latin typeface="+mn-lt"/>
                <a:ea typeface="+mn-ea"/>
                <a:cs typeface="+mn-cs"/>
              </a:rPr>
              <a:t>      </a:t>
            </a:r>
            <a:r>
              <a:rPr lang="es-ES" sz="1100" b="1" i="0" kern="1200" dirty="0">
                <a:solidFill>
                  <a:schemeClr val="tx1"/>
                </a:solidFill>
                <a:effectLst/>
                <a:latin typeface="+mn-lt"/>
                <a:ea typeface="+mn-ea"/>
                <a:cs typeface="+mn-cs"/>
              </a:rPr>
              <a:t>- Mensajes de </a:t>
            </a:r>
            <a:r>
              <a:rPr lang="es-ES" sz="1100" b="1" i="0" kern="1200" dirty="0" err="1">
                <a:solidFill>
                  <a:schemeClr val="tx1"/>
                </a:solidFill>
                <a:effectLst/>
                <a:latin typeface="+mn-lt"/>
                <a:ea typeface="+mn-ea"/>
                <a:cs typeface="+mn-cs"/>
              </a:rPr>
              <a:t>eCodex</a:t>
            </a:r>
            <a:r>
              <a:rPr lang="es-ES" sz="1100" b="1" i="0" kern="1200" dirty="0">
                <a:solidFill>
                  <a:schemeClr val="tx1"/>
                </a:solidFill>
                <a:effectLst/>
                <a:latin typeface="+mn-lt"/>
                <a:ea typeface="+mn-ea"/>
                <a:cs typeface="+mn-cs"/>
              </a:rPr>
              <a:t> Pendientes</a:t>
            </a:r>
            <a:endParaRPr lang="es-ES" sz="1100" b="0" i="0" kern="1200" dirty="0">
              <a:solidFill>
                <a:schemeClr val="tx1"/>
              </a:solidFill>
              <a:effectLst/>
              <a:latin typeface="+mn-lt"/>
              <a:ea typeface="+mn-ea"/>
              <a:cs typeface="+mn-cs"/>
            </a:endParaRPr>
          </a:p>
          <a:p>
            <a:r>
              <a:rPr lang="es-ES" sz="1100" b="0" i="0" kern="1200" dirty="0">
                <a:solidFill>
                  <a:schemeClr val="tx1"/>
                </a:solidFill>
                <a:effectLst/>
                <a:latin typeface="+mn-lt"/>
                <a:ea typeface="+mn-ea"/>
                <a:cs typeface="+mn-cs"/>
              </a:rPr>
              <a:t>              Número de operación de </a:t>
            </a:r>
            <a:r>
              <a:rPr lang="es-ES" sz="1100" b="0" i="0" kern="1200" dirty="0" err="1">
                <a:solidFill>
                  <a:schemeClr val="tx1"/>
                </a:solidFill>
                <a:effectLst/>
                <a:latin typeface="+mn-lt"/>
                <a:ea typeface="+mn-ea"/>
                <a:cs typeface="+mn-cs"/>
              </a:rPr>
              <a:t>eCodex</a:t>
            </a:r>
            <a:r>
              <a:rPr lang="es-ES" sz="1100" b="0" i="0" kern="1200" dirty="0">
                <a:solidFill>
                  <a:schemeClr val="tx1"/>
                </a:solidFill>
                <a:effectLst/>
                <a:latin typeface="+mn-lt"/>
                <a:ea typeface="+mn-ea"/>
                <a:cs typeface="+mn-cs"/>
              </a:rPr>
              <a:t> que tenemos pendientes de aceptar o envíos que no han llegado a Europa ( por un problema técnico). Al seleccionarlo la aplicación muestra la opción “</a:t>
            </a:r>
            <a:r>
              <a:rPr lang="es-ES" sz="1100" b="0" i="0" kern="1200" dirty="0" err="1">
                <a:solidFill>
                  <a:schemeClr val="tx1"/>
                </a:solidFill>
                <a:effectLst/>
                <a:latin typeface="+mn-lt"/>
                <a:ea typeface="+mn-ea"/>
                <a:cs typeface="+mn-cs"/>
              </a:rPr>
              <a:t>Op</a:t>
            </a:r>
            <a:r>
              <a:rPr lang="es-ES" sz="1100" b="0" i="0" kern="1200" dirty="0">
                <a:solidFill>
                  <a:schemeClr val="tx1"/>
                </a:solidFill>
                <a:effectLst/>
                <a:latin typeface="+mn-lt"/>
                <a:ea typeface="+mn-ea"/>
                <a:cs typeface="+mn-cs"/>
              </a:rPr>
              <a:t>. Entrada”</a:t>
            </a:r>
          </a:p>
          <a:p>
            <a:r>
              <a:rPr lang="es-ES" sz="1100" b="0" i="0" kern="1200" dirty="0">
                <a:solidFill>
                  <a:schemeClr val="tx1"/>
                </a:solidFill>
                <a:effectLst/>
                <a:latin typeface="+mn-lt"/>
                <a:ea typeface="+mn-ea"/>
                <a:cs typeface="+mn-cs"/>
              </a:rPr>
              <a:t> 	</a:t>
            </a:r>
          </a:p>
          <a:p>
            <a:pPr marL="285750" lvl="0" indent="-285750" algn="just">
              <a:lnSpc>
                <a:spcPct val="115000"/>
              </a:lnSpc>
              <a:spcAft>
                <a:spcPts val="800"/>
              </a:spcAft>
              <a:buClr>
                <a:srgbClr val="0759A3"/>
              </a:buClr>
              <a:buFont typeface="Courier New" panose="02070309020205020404" pitchFamily="49" charset="0"/>
              <a:buChar char="o"/>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800"/>
              </a:spcAft>
              <a:buClr>
                <a:srgbClr val="0759A3"/>
              </a:buClr>
              <a:buFont typeface="Courier New" panose="02070309020205020404" pitchFamily="49" charset="0"/>
              <a:buChar char="o"/>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800"/>
              </a:spcAft>
              <a:buClr>
                <a:srgbClr val="0759A3"/>
              </a:buClr>
              <a:buFont typeface="Courier New" panose="02070309020205020404" pitchFamily="49" charset="0"/>
              <a:buChar char="o"/>
            </a:pPr>
            <a:r>
              <a:rPr lang="es-ES" sz="1100" b="1" dirty="0">
                <a:latin typeface="Arial" panose="020B0604020202020204" pitchFamily="34" charset="0"/>
                <a:ea typeface="Calibri" panose="020F0502020204030204" pitchFamily="34" charset="0"/>
                <a:cs typeface="Times New Roman" panose="02020603050405020304" pitchFamily="18" charset="0"/>
              </a:rPr>
              <a:t>Estadísticas, </a:t>
            </a:r>
            <a:r>
              <a:rPr lang="es-ES" sz="1100" b="0" dirty="0">
                <a:latin typeface="Arial" panose="020B0604020202020204" pitchFamily="34" charset="0"/>
                <a:ea typeface="Calibri" panose="020F0502020204030204" pitchFamily="34" charset="0"/>
                <a:cs typeface="Times New Roman" panose="02020603050405020304" pitchFamily="18" charset="0"/>
              </a:rPr>
              <a:t>filtro por fecha, agrupadas o no agrupadas (fiscalía) , las fiscalías que dependen de ti, por  delito.</a:t>
            </a:r>
          </a:p>
          <a:p>
            <a:pPr marL="742950" lvl="1" indent="-285750" algn="just">
              <a:lnSpc>
                <a:spcPct val="115000"/>
              </a:lnSpc>
              <a:spcAft>
                <a:spcPts val="800"/>
              </a:spcAft>
              <a:buClr>
                <a:srgbClr val="0759A3"/>
              </a:buClr>
              <a:buFont typeface="Courier New" panose="02070309020205020404" pitchFamily="49" charset="0"/>
              <a:buChar char="o"/>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Clr>
                <a:srgbClr val="0759A3"/>
              </a:buClr>
              <a:buFont typeface="Courier New" panose="02070309020205020404" pitchFamily="49" charset="0"/>
              <a:buChar char="o"/>
            </a:pPr>
            <a:r>
              <a:rPr lang="es-ES" sz="1100" b="1" dirty="0">
                <a:latin typeface="Arial" panose="020B0604020202020204" pitchFamily="34" charset="0"/>
                <a:ea typeface="Calibri" panose="020F0502020204030204" pitchFamily="34" charset="0"/>
                <a:cs typeface="Times New Roman" panose="02020603050405020304" pitchFamily="18" charset="0"/>
              </a:rPr>
              <a:t>Estado -   </a:t>
            </a:r>
            <a:r>
              <a:rPr lang="es-ES" sz="1100" b="0" dirty="0">
                <a:latin typeface="Arial" panose="020B0604020202020204" pitchFamily="34" charset="0"/>
                <a:ea typeface="Calibri" panose="020F0502020204030204" pitchFamily="34" charset="0"/>
                <a:cs typeface="Times New Roman" panose="02020603050405020304" pitchFamily="18" charset="0"/>
              </a:rPr>
              <a:t>Archivadas, </a:t>
            </a:r>
            <a:r>
              <a:rPr lang="es-ES" sz="1100" b="0" dirty="0" err="1">
                <a:latin typeface="Arial" panose="020B0604020202020204" pitchFamily="34" charset="0"/>
                <a:ea typeface="Calibri" panose="020F0502020204030204" pitchFamily="34" charset="0"/>
                <a:cs typeface="Times New Roman" panose="02020603050405020304" pitchFamily="18" charset="0"/>
              </a:rPr>
              <a:t>Inhiciones</a:t>
            </a:r>
            <a:r>
              <a:rPr lang="es-ES" sz="1100" b="0" dirty="0">
                <a:latin typeface="Arial" panose="020B0604020202020204" pitchFamily="34" charset="0"/>
                <a:ea typeface="Calibri" panose="020F0502020204030204" pitchFamily="34" charset="0"/>
                <a:cs typeface="Times New Roman" panose="02020603050405020304" pitchFamily="18" charset="0"/>
              </a:rPr>
              <a:t>, Incoaciones y en Trámite</a:t>
            </a:r>
          </a:p>
          <a:p>
            <a:pPr marL="742950" lvl="1" indent="-285750" algn="just">
              <a:lnSpc>
                <a:spcPct val="115000"/>
              </a:lnSpc>
              <a:spcAft>
                <a:spcPts val="800"/>
              </a:spcAft>
              <a:buClr>
                <a:srgbClr val="0759A3"/>
              </a:buClr>
              <a:buFont typeface="Courier New" panose="02070309020205020404" pitchFamily="49" charset="0"/>
              <a:buChar char="o"/>
            </a:pPr>
            <a:r>
              <a:rPr lang="es-ES" sz="1100" b="1" dirty="0">
                <a:latin typeface="Arial" panose="020B0604020202020204" pitchFamily="34" charset="0"/>
                <a:ea typeface="Calibri" panose="020F0502020204030204" pitchFamily="34" charset="0"/>
                <a:cs typeface="Times New Roman" panose="02020603050405020304" pitchFamily="18" charset="0"/>
              </a:rPr>
              <a:t>Canales – </a:t>
            </a:r>
            <a:r>
              <a:rPr lang="es-ES" sz="1100" b="0" dirty="0">
                <a:latin typeface="Arial" panose="020B0604020202020204" pitchFamily="34" charset="0"/>
                <a:ea typeface="Calibri" panose="020F0502020204030204" pitchFamily="34" charset="0"/>
                <a:cs typeface="Times New Roman" panose="02020603050405020304" pitchFamily="18" charset="0"/>
              </a:rPr>
              <a:t>Incoados por canal,   Comunicación Directa, Autoridad Central  MJ, </a:t>
            </a:r>
            <a:r>
              <a:rPr lang="es-ES" sz="1100" b="0" dirty="0" err="1">
                <a:latin typeface="Arial" panose="020B0604020202020204" pitchFamily="34" charset="0"/>
                <a:ea typeface="Calibri" panose="020F0502020204030204" pitchFamily="34" charset="0"/>
                <a:cs typeface="Times New Roman" panose="02020603050405020304" pitchFamily="18" charset="0"/>
              </a:rPr>
              <a:t>eurojust</a:t>
            </a:r>
            <a:r>
              <a:rPr lang="es-ES" sz="1100" b="0" dirty="0">
                <a:latin typeface="Arial" panose="020B0604020202020204" pitchFamily="34" charset="0"/>
                <a:ea typeface="Calibri" panose="020F0502020204030204" pitchFamily="34" charset="0"/>
                <a:cs typeface="Times New Roman" panose="02020603050405020304" pitchFamily="18" charset="0"/>
              </a:rPr>
              <a:t>, </a:t>
            </a:r>
            <a:r>
              <a:rPr lang="es-ES" sz="1100" b="0" dirty="0" err="1">
                <a:latin typeface="Arial" panose="020B0604020202020204" pitchFamily="34" charset="0"/>
                <a:ea typeface="Calibri" panose="020F0502020204030204" pitchFamily="34" charset="0"/>
                <a:cs typeface="Times New Roman" panose="02020603050405020304" pitchFamily="18" charset="0"/>
              </a:rPr>
              <a:t>ecodex</a:t>
            </a:r>
            <a:r>
              <a:rPr lang="es-ES" sz="1100" b="0" dirty="0">
                <a:latin typeface="Arial" panose="020B0604020202020204" pitchFamily="34" charset="0"/>
                <a:ea typeface="Calibri" panose="020F0502020204030204" pitchFamily="34" charset="0"/>
                <a:cs typeface="Times New Roman" panose="02020603050405020304" pitchFamily="18" charset="0"/>
              </a:rPr>
              <a:t>.   Para devolución.</a:t>
            </a:r>
          </a:p>
          <a:p>
            <a:pPr marL="742950" lvl="1" indent="-285750" algn="just">
              <a:lnSpc>
                <a:spcPct val="115000"/>
              </a:lnSpc>
              <a:spcAft>
                <a:spcPts val="800"/>
              </a:spcAft>
              <a:buClr>
                <a:srgbClr val="0759A3"/>
              </a:buClr>
              <a:buFont typeface="Courier New" panose="02070309020205020404" pitchFamily="49" charset="0"/>
              <a:buChar char="o"/>
            </a:pPr>
            <a:r>
              <a:rPr lang="es-ES" sz="1100" b="1" dirty="0">
                <a:latin typeface="Arial" panose="020B0604020202020204" pitchFamily="34" charset="0"/>
                <a:ea typeface="Calibri" panose="020F0502020204030204" pitchFamily="34" charset="0"/>
                <a:cs typeface="Times New Roman" panose="02020603050405020304" pitchFamily="18" charset="0"/>
              </a:rPr>
              <a:t>Países – </a:t>
            </a:r>
            <a:r>
              <a:rPr lang="es-ES" sz="1100" b="0" dirty="0">
                <a:latin typeface="Arial" panose="020B0604020202020204" pitchFamily="34" charset="0"/>
                <a:ea typeface="Calibri" panose="020F0502020204030204" pitchFamily="34" charset="0"/>
                <a:cs typeface="Times New Roman" panose="02020603050405020304" pitchFamily="18" charset="0"/>
              </a:rPr>
              <a:t>Todos o solo europeos</a:t>
            </a:r>
          </a:p>
          <a:p>
            <a:pPr marL="742950" lvl="1" indent="-285750" algn="just">
              <a:lnSpc>
                <a:spcPct val="115000"/>
              </a:lnSpc>
              <a:spcAft>
                <a:spcPts val="800"/>
              </a:spcAft>
              <a:buClr>
                <a:srgbClr val="0759A3"/>
              </a:buClr>
              <a:buFont typeface="Courier New" panose="02070309020205020404" pitchFamily="49" charset="0"/>
              <a:buChar char="o"/>
            </a:pPr>
            <a:r>
              <a:rPr lang="es-ES" sz="1100" b="1" dirty="0">
                <a:latin typeface="Arial" panose="020B0604020202020204" pitchFamily="34" charset="0"/>
                <a:ea typeface="Calibri" panose="020F0502020204030204" pitchFamily="34" charset="0"/>
                <a:cs typeface="Times New Roman" panose="02020603050405020304" pitchFamily="18" charset="0"/>
              </a:rPr>
              <a:t>Delitos</a:t>
            </a:r>
            <a:r>
              <a:rPr lang="es-ES" sz="1100" b="0" dirty="0">
                <a:latin typeface="Arial" panose="020B0604020202020204" pitchFamily="34" charset="0"/>
                <a:ea typeface="Calibri" panose="020F0502020204030204" pitchFamily="34" charset="0"/>
                <a:cs typeface="Times New Roman" panose="02020603050405020304" pitchFamily="18" charset="0"/>
              </a:rPr>
              <a:t> – Por tipo de procedimiento.</a:t>
            </a:r>
          </a:p>
          <a:p>
            <a:pPr marL="742950" lvl="1" indent="-285750" algn="just">
              <a:lnSpc>
                <a:spcPct val="115000"/>
              </a:lnSpc>
              <a:spcAft>
                <a:spcPts val="800"/>
              </a:spcAft>
              <a:buClr>
                <a:srgbClr val="0759A3"/>
              </a:buClr>
              <a:buFont typeface="Courier New" panose="02070309020205020404" pitchFamily="49" charset="0"/>
              <a:buChar char="o"/>
            </a:pPr>
            <a:r>
              <a:rPr lang="es-ES" sz="1100" b="1" dirty="0">
                <a:latin typeface="Arial" panose="020B0604020202020204" pitchFamily="34" charset="0"/>
                <a:ea typeface="Calibri" panose="020F0502020204030204" pitchFamily="34" charset="0"/>
                <a:cs typeface="Times New Roman" panose="02020603050405020304" pitchFamily="18" charset="0"/>
              </a:rPr>
              <a:t>Medidas</a:t>
            </a:r>
            <a:r>
              <a:rPr lang="es-ES" sz="1100" b="0" dirty="0">
                <a:latin typeface="Arial" panose="020B0604020202020204" pitchFamily="34" charset="0"/>
                <a:ea typeface="Calibri" panose="020F0502020204030204" pitchFamily="34" charset="0"/>
                <a:cs typeface="Times New Roman" panose="02020603050405020304" pitchFamily="18" charset="0"/>
              </a:rPr>
              <a:t> – Medidas solicitadas en una OIE activa y pasiva.</a:t>
            </a:r>
          </a:p>
          <a:p>
            <a:pPr marL="742950" lvl="1" indent="-285750" algn="just">
              <a:lnSpc>
                <a:spcPct val="115000"/>
              </a:lnSpc>
              <a:spcAft>
                <a:spcPts val="800"/>
              </a:spcAft>
              <a:buClr>
                <a:srgbClr val="0759A3"/>
              </a:buClr>
              <a:buFont typeface="Courier New" panose="02070309020205020404" pitchFamily="49" charset="0"/>
              <a:buChar char="o"/>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800"/>
              </a:spcAft>
              <a:buClr>
                <a:srgbClr val="0759A3"/>
              </a:buClr>
              <a:buFont typeface="Courier New" panose="02070309020205020404" pitchFamily="49" charset="0"/>
              <a:buChar char="o"/>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D88F5EE1-8749-874F-A030-89B3A49B5BEF}" type="slidenum">
              <a:rPr lang="es-ES" smtClean="0"/>
              <a:t>11</a:t>
            </a:fld>
            <a:endParaRPr lang="es-ES"/>
          </a:p>
        </p:txBody>
      </p:sp>
    </p:spTree>
    <p:extLst>
      <p:ext uri="{BB962C8B-B14F-4D97-AF65-F5344CB8AC3E}">
        <p14:creationId xmlns:p14="http://schemas.microsoft.com/office/powerpoint/2010/main" val="117829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Acepto y registro todo aunque me inhiba.</a:t>
            </a:r>
          </a:p>
          <a:p>
            <a:pPr marL="171450" indent="-171450">
              <a:buFont typeface="Arial" panose="020B0604020202020204" pitchFamily="34" charset="0"/>
              <a:buChar char="•"/>
            </a:pPr>
            <a:r>
              <a:rPr lang="es-ES" dirty="0"/>
              <a:t>Archivo expedientes. </a:t>
            </a:r>
          </a:p>
          <a:p>
            <a:pPr marL="171450" indent="-171450">
              <a:buFont typeface="Arial" panose="020B0604020202020204" pitchFamily="34" charset="0"/>
              <a:buChar char="•"/>
            </a:pPr>
            <a:r>
              <a:rPr lang="es-ES" dirty="0"/>
              <a:t>Tramitación mixta, </a:t>
            </a:r>
          </a:p>
          <a:p>
            <a:pPr marL="628650" lvl="1" indent="-171450">
              <a:buFont typeface="Arial" panose="020B0604020202020204" pitchFamily="34" charset="0"/>
              <a:buChar char="•"/>
            </a:pPr>
            <a:r>
              <a:rPr lang="es-ES" dirty="0"/>
              <a:t>	 La aplicación permite el registro de trámites  electrónicos y trámites en papel (juzgado y otros). Todo se registra en electrónico!!! </a:t>
            </a:r>
          </a:p>
          <a:p>
            <a:pPr marL="628650" lvl="1" indent="-171450">
              <a:buFont typeface="Arial" panose="020B0604020202020204" pitchFamily="34" charset="0"/>
              <a:buChar char="•"/>
            </a:pPr>
            <a:r>
              <a:rPr lang="es-ES" dirty="0"/>
              <a:t>El intercambio de papel no debe impedir continuar con la tramitación y el archivo de los expedientes.</a:t>
            </a:r>
          </a:p>
          <a:p>
            <a:pPr marL="628650" lvl="1" indent="-171450">
              <a:buFont typeface="Arial" panose="020B0604020202020204" pitchFamily="34" charset="0"/>
              <a:buChar char="•"/>
            </a:pPr>
            <a:endParaRPr lang="es-ES" dirty="0"/>
          </a:p>
          <a:p>
            <a:pPr marL="171450" lvl="0" indent="-171450">
              <a:buFont typeface="Arial" panose="020B0604020202020204" pitchFamily="34" charset="0"/>
              <a:buChar char="•"/>
            </a:pPr>
            <a:r>
              <a:rPr lang="es-ES" dirty="0"/>
              <a:t>Firma si/ Firma no</a:t>
            </a:r>
          </a:p>
          <a:p>
            <a:pPr marL="171450" lvl="0" indent="-171450">
              <a:buFont typeface="Arial" panose="020B0604020202020204" pitchFamily="34" charset="0"/>
              <a:buChar char="•"/>
            </a:pPr>
            <a:endParaRPr lang="es-ES" dirty="0"/>
          </a:p>
          <a:p>
            <a:pPr marL="628650" lvl="1" indent="-171450">
              <a:buFont typeface="Arial" panose="020B0604020202020204" pitchFamily="34" charset="0"/>
              <a:buChar char="•"/>
            </a:pPr>
            <a:r>
              <a:rPr lang="es-ES" dirty="0"/>
              <a:t>La aplicación permite el registro de trámites con documentos firmados y trámites sin documentos firmados. </a:t>
            </a:r>
          </a:p>
          <a:p>
            <a:pPr marL="628650" lvl="1" indent="-171450">
              <a:buFont typeface="Arial" panose="020B0604020202020204" pitchFamily="34" charset="0"/>
              <a:buChar char="•"/>
            </a:pPr>
            <a:r>
              <a:rPr lang="es-ES" dirty="0"/>
              <a:t>La firma se establece en cada Fiscalía. Si se activa firma en la Fiscalía todos los trámites con firma se deben firmar. </a:t>
            </a:r>
          </a:p>
          <a:p>
            <a:pPr marL="1085850" lvl="2" indent="-171450">
              <a:buFont typeface="Arial" panose="020B0604020202020204" pitchFamily="34" charset="0"/>
              <a:buChar char="•"/>
            </a:pPr>
            <a:r>
              <a:rPr lang="es-ES" dirty="0"/>
              <a:t>Ahora se firman todos los documentos que se intercambian electrónicamente</a:t>
            </a:r>
          </a:p>
          <a:p>
            <a:pPr marL="628650" lvl="1" indent="-171450">
              <a:buFont typeface="Arial" panose="020B0604020202020204" pitchFamily="34" charset="0"/>
              <a:buChar char="•"/>
            </a:pPr>
            <a:endParaRPr lang="es-E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Respuesta electrónica. Todo lo que recibo en electrónico lo contesto en electrónico. Si recibo una inhibición electrónica debo registrarla en el sistema electrónicamente para que el origen pueda cerrar el expediente.</a:t>
            </a:r>
          </a:p>
          <a:p>
            <a:pPr marL="171450" indent="-171450">
              <a:buFont typeface="Arial" panose="020B0604020202020204" pitchFamily="34" charset="0"/>
              <a:buChar char="•"/>
            </a:pPr>
            <a:r>
              <a:rPr lang="es-ES" dirty="0"/>
              <a:t>Correos automáticos. La aplicación envía correos automáticos a los usuarios, es necesario incluir el correo en la aplicación.  Ejemplo, acuse de recibo de una inhibición</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endParaRPr lang="es-ES" dirty="0"/>
          </a:p>
          <a:p>
            <a:r>
              <a:rPr lang="es-ES" dirty="0"/>
              <a:t>OIE-   	10 días acuse</a:t>
            </a:r>
          </a:p>
          <a:p>
            <a:r>
              <a:rPr lang="es-ES" dirty="0"/>
              <a:t>	1 mes para aceptar o denegar,  ejecuto o no.</a:t>
            </a:r>
          </a:p>
          <a:p>
            <a:r>
              <a:rPr lang="es-ES" dirty="0"/>
              <a:t>           	3 meses  para dar respuesta. </a:t>
            </a:r>
          </a:p>
        </p:txBody>
      </p:sp>
      <p:sp>
        <p:nvSpPr>
          <p:cNvPr id="4" name="Marcador de número de diapositiva 3"/>
          <p:cNvSpPr>
            <a:spLocks noGrp="1"/>
          </p:cNvSpPr>
          <p:nvPr>
            <p:ph type="sldNum" sz="quarter" idx="5"/>
          </p:nvPr>
        </p:nvSpPr>
        <p:spPr/>
        <p:txBody>
          <a:bodyPr/>
          <a:lstStyle/>
          <a:p>
            <a:fld id="{D88F5EE1-8749-874F-A030-89B3A49B5BEF}" type="slidenum">
              <a:rPr lang="es-ES" smtClean="0"/>
              <a:t>12</a:t>
            </a:fld>
            <a:endParaRPr lang="es-ES"/>
          </a:p>
        </p:txBody>
      </p:sp>
    </p:spTree>
    <p:extLst>
      <p:ext uri="{BB962C8B-B14F-4D97-AF65-F5344CB8AC3E}">
        <p14:creationId xmlns:p14="http://schemas.microsoft.com/office/powerpoint/2010/main" val="428985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Documento principal no obligatorio-</a:t>
            </a:r>
          </a:p>
          <a:p>
            <a:r>
              <a:rPr lang="es-ES" dirty="0"/>
              <a:t>Documentos de salida con firma.</a:t>
            </a:r>
          </a:p>
          <a:p>
            <a:r>
              <a:rPr lang="es-ES" dirty="0"/>
              <a:t>Documentos enviados:</a:t>
            </a:r>
          </a:p>
          <a:p>
            <a:endParaRPr lang="es-ES" dirty="0"/>
          </a:p>
          <a:p>
            <a:r>
              <a:rPr lang="es-ES" dirty="0"/>
              <a:t>Auxilio e Inhibición – Puedo seleccionar los documentos a adjuntar a la </a:t>
            </a:r>
            <a:r>
              <a:rPr lang="es-ES" dirty="0" err="1"/>
              <a:t>inhicibión</a:t>
            </a:r>
            <a:r>
              <a:rPr lang="es-ES" dirty="0"/>
              <a:t> procedentes de la pestaña general de documentos y de todos los trámites.</a:t>
            </a:r>
          </a:p>
          <a:p>
            <a:r>
              <a:rPr lang="es-ES" dirty="0"/>
              <a:t>OIP – Puedo seleccionar los documentos a adjuntar que están en el trámite propio de envío.</a:t>
            </a:r>
          </a:p>
          <a:p>
            <a:pPr marL="2857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000000"/>
                </a:solidFill>
                <a:effectLst/>
                <a:uLnTx/>
                <a:uFillTx/>
                <a:latin typeface="+mn-lt"/>
                <a:ea typeface="+mn-ea"/>
                <a:cs typeface="+mn-cs"/>
              </a:rPr>
              <a:t>Norma</a:t>
            </a:r>
          </a:p>
          <a:p>
            <a:pPr marL="2857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000000"/>
                </a:solidFill>
                <a:effectLst/>
                <a:uLnTx/>
                <a:uFillTx/>
                <a:latin typeface="+mn-lt"/>
                <a:ea typeface="+mn-ea"/>
                <a:cs typeface="+mn-cs"/>
              </a:rPr>
              <a:t>El tamaño máximo de documentos actualmente es de 40 MB pero para el intercambio  electrónico vía ECODEX el tamaño está limitado por el país.</a:t>
            </a:r>
          </a:p>
          <a:p>
            <a:pPr marL="28575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000000"/>
                </a:solidFill>
                <a:effectLst/>
                <a:uLnTx/>
                <a:uFillTx/>
                <a:latin typeface="+mn-lt"/>
                <a:ea typeface="+mn-ea"/>
                <a:cs typeface="+mn-cs"/>
              </a:rPr>
              <a:t>Documento anexos, se permiten todos los tipos excepto en trámites concretos que la aplicación los tiene limitados, por países, o requerimientos </a:t>
            </a:r>
            <a:r>
              <a:rPr kumimoji="0" lang="es-ES" sz="1200" b="0" i="0" u="none" strike="noStrike" kern="1200" cap="none" spc="0" normalizeH="0" baseline="0" noProof="0" dirty="0" err="1">
                <a:ln>
                  <a:noFill/>
                </a:ln>
                <a:solidFill>
                  <a:srgbClr val="000000"/>
                </a:solidFill>
                <a:effectLst/>
                <a:uLnTx/>
                <a:uFillTx/>
                <a:latin typeface="+mn-lt"/>
                <a:ea typeface="+mn-ea"/>
                <a:cs typeface="+mn-cs"/>
              </a:rPr>
              <a:t>ecodex</a:t>
            </a:r>
            <a:endParaRPr kumimoji="0" lang="es-ES" sz="1200" b="0" i="0" u="none" strike="noStrike" kern="1200" cap="none" spc="0" normalizeH="0" baseline="0" noProof="0" dirty="0">
              <a:ln>
                <a:noFill/>
              </a:ln>
              <a:solidFill>
                <a:srgbClr val="000000"/>
              </a:solidFill>
              <a:effectLst/>
              <a:uLnTx/>
              <a:uFillTx/>
              <a:latin typeface="+mn-lt"/>
              <a:ea typeface="+mn-ea"/>
              <a:cs typeface="+mn-cs"/>
            </a:endParaRPr>
          </a:p>
          <a:p>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F5EE1-8749-874F-A030-89B3A49B5BEF}"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54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0EBB0C4-6273-4C6E-B9BD-2EDC30F1CD52}" type="datetimeFigureOut">
              <a:rPr lang="en-US"/>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pPr/>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a:pPr/>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a:pPr/>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a:pPr/>
              <a:t>6/15/2022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a:pPr/>
              <a:t>6/15/2022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a:pPr/>
              <a:t>6/15/2022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pPr/>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82465-05D6-4F8E-B589-1FE3AAAC440D}"/>
              </a:ext>
            </a:extLst>
          </p:cNvPr>
          <p:cNvSpPr>
            <a:spLocks noGrp="1"/>
          </p:cNvSpPr>
          <p:nvPr>
            <p:ph type="ctrTitle"/>
          </p:nvPr>
        </p:nvSpPr>
        <p:spPr>
          <a:xfrm>
            <a:off x="910668" y="404391"/>
            <a:ext cx="10058400" cy="1087100"/>
          </a:xfrm>
        </p:spPr>
        <p:txBody>
          <a:bodyPr>
            <a:noAutofit/>
          </a:bodyPr>
          <a:lstStyle/>
          <a:p>
            <a:r>
              <a:rPr lang="es-ES" sz="4000" dirty="0">
                <a:solidFill>
                  <a:schemeClr val="accent3">
                    <a:lumMod val="75000"/>
                  </a:schemeClr>
                </a:solidFill>
                <a:latin typeface="Verdana" pitchFamily="34" charset="0"/>
                <a:ea typeface="Verdana" pitchFamily="34" charset="0"/>
                <a:cs typeface="Verdana" pitchFamily="34" charset="0"/>
              </a:rPr>
              <a:t>COOPERACION JURIDICA INTERNACIONAL</a:t>
            </a:r>
          </a:p>
        </p:txBody>
      </p:sp>
      <p:pic>
        <p:nvPicPr>
          <p:cNvPr id="5" name="Imagen 4">
            <a:extLst>
              <a:ext uri="{FF2B5EF4-FFF2-40B4-BE49-F238E27FC236}">
                <a16:creationId xmlns:a16="http://schemas.microsoft.com/office/drawing/2014/main" id="{AA06C770-28CF-4834-B7FD-53EF5EF80462}"/>
              </a:ext>
            </a:extLst>
          </p:cNvPr>
          <p:cNvPicPr>
            <a:picLocks noChangeAspect="1"/>
          </p:cNvPicPr>
          <p:nvPr/>
        </p:nvPicPr>
        <p:blipFill>
          <a:blip r:embed="rId2"/>
          <a:stretch>
            <a:fillRect/>
          </a:stretch>
        </p:blipFill>
        <p:spPr>
          <a:xfrm>
            <a:off x="1075225" y="1865633"/>
            <a:ext cx="7121448" cy="2101834"/>
          </a:xfrm>
          <a:prstGeom prst="rect">
            <a:avLst/>
          </a:prstGeom>
        </p:spPr>
      </p:pic>
      <p:pic>
        <p:nvPicPr>
          <p:cNvPr id="7" name="Imagen 6">
            <a:extLst>
              <a:ext uri="{FF2B5EF4-FFF2-40B4-BE49-F238E27FC236}">
                <a16:creationId xmlns:a16="http://schemas.microsoft.com/office/drawing/2014/main" id="{C3116049-2E0B-43D6-8942-5A704AF5DEBF}"/>
              </a:ext>
            </a:extLst>
          </p:cNvPr>
          <p:cNvPicPr>
            <a:picLocks noChangeAspect="1"/>
          </p:cNvPicPr>
          <p:nvPr/>
        </p:nvPicPr>
        <p:blipFill>
          <a:blip r:embed="rId3"/>
          <a:stretch>
            <a:fillRect/>
          </a:stretch>
        </p:blipFill>
        <p:spPr>
          <a:xfrm>
            <a:off x="8748036" y="489678"/>
            <a:ext cx="3167086" cy="838206"/>
          </a:xfrm>
          <a:prstGeom prst="rect">
            <a:avLst/>
          </a:prstGeom>
        </p:spPr>
      </p:pic>
      <p:sp>
        <p:nvSpPr>
          <p:cNvPr id="10" name="Subtítulo 2">
            <a:extLst>
              <a:ext uri="{FF2B5EF4-FFF2-40B4-BE49-F238E27FC236}">
                <a16:creationId xmlns:a16="http://schemas.microsoft.com/office/drawing/2014/main" id="{37D47693-0844-4605-9FD9-943975117399}"/>
              </a:ext>
            </a:extLst>
          </p:cNvPr>
          <p:cNvSpPr>
            <a:spLocks noGrp="1"/>
          </p:cNvSpPr>
          <p:nvPr>
            <p:ph type="subTitle" idx="1"/>
          </p:nvPr>
        </p:nvSpPr>
        <p:spPr>
          <a:xfrm>
            <a:off x="1097280" y="4426865"/>
            <a:ext cx="10058400" cy="645467"/>
          </a:xfrm>
        </p:spPr>
        <p:txBody>
          <a:bodyPr>
            <a:normAutofit fontScale="92500" lnSpcReduction="20000"/>
          </a:bodyPr>
          <a:lstStyle/>
          <a:p>
            <a:r>
              <a:rPr lang="es-ES" dirty="0">
                <a:solidFill>
                  <a:schemeClr val="accent1"/>
                </a:solidFill>
                <a:latin typeface="Verdana" pitchFamily="34" charset="0"/>
                <a:ea typeface="Verdana" pitchFamily="34" charset="0"/>
                <a:cs typeface="Verdana" pitchFamily="34" charset="0"/>
              </a:rPr>
              <a:t>JORNADAS FISCALES COOPERACION JURIDICA INTERNACIONAL</a:t>
            </a:r>
          </a:p>
          <a:p>
            <a:endParaRPr lang="es-ES" dirty="0">
              <a:solidFill>
                <a:schemeClr val="accent1"/>
              </a:solidFill>
              <a:latin typeface="Tw Cen MT Condensed Extra Bold" panose="020B0803020202020204" pitchFamily="34" charset="0"/>
            </a:endParaRPr>
          </a:p>
          <a:p>
            <a:endParaRPr lang="es-ES" dirty="0">
              <a:solidFill>
                <a:schemeClr val="accent1"/>
              </a:solidFill>
              <a:latin typeface="Tw Cen MT Condensed Extra Bold" panose="020B0803020202020204" pitchFamily="34" charset="0"/>
            </a:endParaRPr>
          </a:p>
        </p:txBody>
      </p:sp>
      <p:sp>
        <p:nvSpPr>
          <p:cNvPr id="11" name="CuadroTexto 10">
            <a:extLst>
              <a:ext uri="{FF2B5EF4-FFF2-40B4-BE49-F238E27FC236}">
                <a16:creationId xmlns:a16="http://schemas.microsoft.com/office/drawing/2014/main" id="{FB57E642-8C87-4689-8B1E-A586535D09B8}"/>
              </a:ext>
            </a:extLst>
          </p:cNvPr>
          <p:cNvSpPr txBox="1"/>
          <p:nvPr/>
        </p:nvSpPr>
        <p:spPr>
          <a:xfrm>
            <a:off x="1097280" y="4993065"/>
            <a:ext cx="9871788" cy="1200329"/>
          </a:xfrm>
          <a:prstGeom prst="rect">
            <a:avLst/>
          </a:prstGeom>
          <a:noFill/>
        </p:spPr>
        <p:txBody>
          <a:bodyPr wrap="square" rtlCol="0">
            <a:spAutoFit/>
          </a:bodyPr>
          <a:lstStyle/>
          <a:p>
            <a:r>
              <a:rPr lang="es-ES" dirty="0">
                <a:solidFill>
                  <a:schemeClr val="bg2">
                    <a:lumMod val="75000"/>
                  </a:schemeClr>
                </a:solidFill>
                <a:latin typeface="Verdana" pitchFamily="34" charset="0"/>
                <a:ea typeface="Verdana" pitchFamily="34" charset="0"/>
                <a:cs typeface="Verdana" pitchFamily="34" charset="0"/>
              </a:rPr>
              <a:t>Lucía Morales Sánchez.</a:t>
            </a:r>
          </a:p>
          <a:p>
            <a:r>
              <a:rPr lang="es-ES" dirty="0">
                <a:solidFill>
                  <a:schemeClr val="bg2">
                    <a:lumMod val="75000"/>
                  </a:schemeClr>
                </a:solidFill>
                <a:latin typeface="Verdana" pitchFamily="34" charset="0"/>
                <a:ea typeface="Verdana" pitchFamily="34" charset="0"/>
                <a:cs typeface="Verdana" pitchFamily="34" charset="0"/>
              </a:rPr>
              <a:t>Jefa de Servicio. </a:t>
            </a:r>
          </a:p>
          <a:p>
            <a:r>
              <a:rPr lang="es-ES" dirty="0">
                <a:solidFill>
                  <a:schemeClr val="bg2">
                    <a:lumMod val="75000"/>
                  </a:schemeClr>
                </a:solidFill>
                <a:latin typeface="Verdana" pitchFamily="34" charset="0"/>
                <a:ea typeface="Verdana" pitchFamily="34" charset="0"/>
                <a:cs typeface="Verdana" pitchFamily="34" charset="0"/>
              </a:rPr>
              <a:t>Centro de Productos Procesales. SGNTJ Ministerio de Justicia.</a:t>
            </a:r>
          </a:p>
          <a:p>
            <a:r>
              <a:rPr lang="es-ES" dirty="0">
                <a:solidFill>
                  <a:schemeClr val="bg2">
                    <a:lumMod val="75000"/>
                  </a:schemeClr>
                </a:solidFill>
                <a:latin typeface="Verdana" pitchFamily="34" charset="0"/>
                <a:ea typeface="Verdana" pitchFamily="34" charset="0"/>
                <a:cs typeface="Verdana" pitchFamily="34" charset="0"/>
              </a:rPr>
              <a:t>Marzo 2020</a:t>
            </a:r>
          </a:p>
        </p:txBody>
      </p:sp>
      <p:sp>
        <p:nvSpPr>
          <p:cNvPr id="12"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s-ES" sz="2000" b="0" i="0" u="none" strike="noStrike" kern="1200" cap="none" spc="0" normalizeH="0" baseline="0" noProof="0" dirty="0" err="1">
                <a:ln>
                  <a:noFill/>
                </a:ln>
                <a:solidFill>
                  <a:schemeClr val="bg1"/>
                </a:solidFill>
                <a:effectLst/>
                <a:uLnTx/>
                <a:uFillTx/>
                <a:latin typeface="Verdana" pitchFamily="34" charset="0"/>
                <a:ea typeface="Verdana" pitchFamily="34" charset="0"/>
                <a:cs typeface="Verdana" pitchFamily="34" charset="0"/>
              </a:rPr>
              <a:t>www.cej-mjusticia.es</a:t>
            </a:r>
            <a:endParaRPr kumimoji="0" lang="es-ES" sz="2000" b="0" i="0" u="none" strike="noStrike" kern="1200" cap="none" spc="0" normalizeH="0" baseline="0" noProof="0">
              <a:ln>
                <a:noFill/>
              </a:ln>
              <a:solidFill>
                <a:schemeClr val="bg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2702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2"/>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3200" b="0" i="0" u="none" strike="noStrike" kern="1200" cap="none" spc="0" normalizeH="0" baseline="0" noProof="0">
                <a:ln>
                  <a:noFill/>
                </a:ln>
                <a:solidFill>
                  <a:srgbClr val="865640">
                    <a:lumMod val="75000"/>
                  </a:srgbClr>
                </a:solidFill>
                <a:effectLst/>
                <a:uLnTx/>
                <a:uFillTx/>
                <a:latin typeface="Verdana" pitchFamily="34" charset="0"/>
                <a:ea typeface="Verdana" pitchFamily="34" charset="0"/>
                <a:cs typeface="Verdana" pitchFamily="34" charset="0"/>
              </a:rPr>
              <a:t>COOPERACION JURIDICA INTERNACIONAL</a:t>
            </a:r>
            <a:endParaRPr kumimoji="0" lang="es-ES" sz="2000" b="0" i="0" u="none" strike="noStrike" kern="1200" cap="none" spc="0" normalizeH="0" baseline="0" noProof="0">
              <a:ln>
                <a:noFill/>
              </a:ln>
              <a:solidFill>
                <a:srgbClr val="CCDDEA">
                  <a:lumMod val="75000"/>
                </a:srgbClr>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2000" b="0" i="0" u="none" strike="noStrike" kern="1200" cap="none" spc="0" normalizeH="0" baseline="0" noProof="0">
                <a:ln>
                  <a:noFill/>
                </a:ln>
                <a:solidFill>
                  <a:srgbClr val="E48312"/>
                </a:solidFill>
                <a:effectLst/>
                <a:uLnTx/>
                <a:uFillTx/>
                <a:latin typeface="Verdana" pitchFamily="34" charset="0"/>
                <a:ea typeface="Verdana" pitchFamily="34" charset="0"/>
                <a:cs typeface="Verdana" pitchFamily="34" charset="0"/>
              </a:rPr>
              <a:t> JORNADAS FISCALES COOPERACION JURIDICA INTERNACIONAL</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s-ES" sz="2000" b="0" i="0" u="none" strike="noStrike" kern="1200" cap="none" spc="0" normalizeH="0" baseline="0" noProof="0">
              <a:ln>
                <a:noFill/>
              </a:ln>
              <a:solidFill>
                <a:srgbClr val="E48312"/>
              </a:solidFill>
              <a:effectLst/>
              <a:uLnTx/>
              <a:uFillTx/>
              <a:latin typeface="Calibri"/>
              <a:ea typeface="+mn-ea"/>
              <a:cs typeface="+mn-cs"/>
            </a:endParaRP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20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www.cej-mjusticia.es</a:t>
            </a:r>
          </a:p>
        </p:txBody>
      </p:sp>
      <p:cxnSp>
        <p:nvCxnSpPr>
          <p:cNvPr id="7" name="15 Conector recto">
            <a:extLst>
              <a:ext uri="{FF2B5EF4-FFF2-40B4-BE49-F238E27FC236}">
                <a16:creationId xmlns:a16="http://schemas.microsoft.com/office/drawing/2014/main" id="{65197D4F-4863-42A3-A5E7-E48EF09A2ACD}"/>
              </a:ext>
            </a:extLst>
          </p:cNvPr>
          <p:cNvCxnSpPr>
            <a:cxnSpLocks/>
          </p:cNvCxnSpPr>
          <p:nvPr/>
        </p:nvCxnSpPr>
        <p:spPr>
          <a:xfrm>
            <a:off x="6803744" y="2350546"/>
            <a:ext cx="0" cy="271597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16 CuadroTexto">
            <a:extLst>
              <a:ext uri="{FF2B5EF4-FFF2-40B4-BE49-F238E27FC236}">
                <a16:creationId xmlns:a16="http://schemas.microsoft.com/office/drawing/2014/main" id="{5BAF6485-F5B8-451E-BF20-62ED0EDA695C}"/>
              </a:ext>
            </a:extLst>
          </p:cNvPr>
          <p:cNvSpPr txBox="1"/>
          <p:nvPr/>
        </p:nvSpPr>
        <p:spPr>
          <a:xfrm>
            <a:off x="4901149" y="2342393"/>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01</a:t>
            </a:r>
          </a:p>
        </p:txBody>
      </p:sp>
      <p:sp>
        <p:nvSpPr>
          <p:cNvPr id="9" name="17 CuadroTexto">
            <a:extLst>
              <a:ext uri="{FF2B5EF4-FFF2-40B4-BE49-F238E27FC236}">
                <a16:creationId xmlns:a16="http://schemas.microsoft.com/office/drawing/2014/main" id="{50F61B22-945F-45DA-98D5-51BA45E6785A}"/>
              </a:ext>
            </a:extLst>
          </p:cNvPr>
          <p:cNvSpPr txBox="1"/>
          <p:nvPr/>
        </p:nvSpPr>
        <p:spPr>
          <a:xfrm>
            <a:off x="4901149" y="2819014"/>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02</a:t>
            </a:r>
          </a:p>
        </p:txBody>
      </p:sp>
      <p:sp>
        <p:nvSpPr>
          <p:cNvPr id="10" name="27 CuadroTexto">
            <a:extLst>
              <a:ext uri="{FF2B5EF4-FFF2-40B4-BE49-F238E27FC236}">
                <a16:creationId xmlns:a16="http://schemas.microsoft.com/office/drawing/2014/main" id="{115BF64C-2DBC-40A0-AE82-2152FA149F26}"/>
              </a:ext>
            </a:extLst>
          </p:cNvPr>
          <p:cNvSpPr txBox="1"/>
          <p:nvPr/>
        </p:nvSpPr>
        <p:spPr>
          <a:xfrm>
            <a:off x="4901149" y="327847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03</a:t>
            </a:r>
          </a:p>
        </p:txBody>
      </p:sp>
      <p:cxnSp>
        <p:nvCxnSpPr>
          <p:cNvPr id="11" name="3 Conector recto">
            <a:extLst>
              <a:ext uri="{FF2B5EF4-FFF2-40B4-BE49-F238E27FC236}">
                <a16:creationId xmlns:a16="http://schemas.microsoft.com/office/drawing/2014/main" id="{22645CDC-DBF2-4940-BCC5-392E688A023A}"/>
              </a:ext>
            </a:extLst>
          </p:cNvPr>
          <p:cNvCxnSpPr>
            <a:cxnSpLocks/>
          </p:cNvCxnSpPr>
          <p:nvPr/>
        </p:nvCxnSpPr>
        <p:spPr>
          <a:xfrm>
            <a:off x="6673820" y="2566512"/>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E4FA03E-25C2-4889-BE9E-FF7E139D7486}"/>
              </a:ext>
            </a:extLst>
          </p:cNvPr>
          <p:cNvCxnSpPr>
            <a:cxnSpLocks/>
          </p:cNvCxnSpPr>
          <p:nvPr/>
        </p:nvCxnSpPr>
        <p:spPr>
          <a:xfrm>
            <a:off x="6673820" y="3067445"/>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20 Conector recto">
            <a:extLst>
              <a:ext uri="{FF2B5EF4-FFF2-40B4-BE49-F238E27FC236}">
                <a16:creationId xmlns:a16="http://schemas.microsoft.com/office/drawing/2014/main" id="{9BFC1ACE-9E22-4678-8FF1-C8AB6B617FF0}"/>
              </a:ext>
            </a:extLst>
          </p:cNvPr>
          <p:cNvCxnSpPr>
            <a:cxnSpLocks/>
          </p:cNvCxnSpPr>
          <p:nvPr/>
        </p:nvCxnSpPr>
        <p:spPr>
          <a:xfrm>
            <a:off x="6673820" y="3536000"/>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5 Marcador de texto">
            <a:extLst>
              <a:ext uri="{FF2B5EF4-FFF2-40B4-BE49-F238E27FC236}">
                <a16:creationId xmlns:a16="http://schemas.microsoft.com/office/drawing/2014/main" id="{DAF09E14-DED2-4A1B-BBB3-C9066437C888}"/>
              </a:ext>
            </a:extLst>
          </p:cNvPr>
          <p:cNvSpPr txBox="1">
            <a:spLocks/>
          </p:cNvSpPr>
          <p:nvPr/>
        </p:nvSpPr>
        <p:spPr>
          <a:xfrm>
            <a:off x="6893626" y="2351549"/>
            <a:ext cx="5298373" cy="3533585"/>
          </a:xfrm>
          <a:prstGeom prst="rect">
            <a:avLst/>
          </a:prstGeom>
        </p:spPr>
        <p:txBody>
          <a:bodyPr vert="horz" lIns="112542" tIns="56271" rIns="112542" bIns="56271"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477"/>
              </a:spcBef>
              <a:buClr>
                <a:srgbClr val="865640"/>
              </a:buClr>
              <a:buSzPct val="150000"/>
            </a:pPr>
            <a:r>
              <a:rPr lang="es-ES" sz="1969" b="1" dirty="0">
                <a:solidFill>
                  <a:srgbClr val="637052">
                    <a:lumMod val="60000"/>
                    <a:lumOff val="40000"/>
                  </a:srgbClr>
                </a:solidFill>
                <a:latin typeface="Calibri"/>
                <a:cs typeface="Arial" pitchFamily="34" charset="0"/>
              </a:rPr>
              <a:t>INTRODUCCIÓN</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lang="es-ES" sz="1969" b="1" dirty="0">
                <a:solidFill>
                  <a:srgbClr val="637052">
                    <a:lumMod val="60000"/>
                    <a:lumOff val="40000"/>
                  </a:srgbClr>
                </a:solidFill>
                <a:latin typeface="Calibri"/>
                <a:cs typeface="Arial" pitchFamily="34" charset="0"/>
              </a:rPr>
              <a:t>AMBITO Y ACCESO</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ESTRUCTURA </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chemeClr val="tx1"/>
                </a:solidFill>
                <a:effectLst/>
                <a:uLnTx/>
                <a:uFillTx/>
                <a:latin typeface="Calibri"/>
                <a:ea typeface="+mn-ea"/>
                <a:cs typeface="Arial" pitchFamily="34" charset="0"/>
              </a:rPr>
              <a:t>FUNCIONALIDAD</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FUTURO</a:t>
            </a:r>
          </a:p>
          <a:p>
            <a:pPr lvl="1">
              <a:spcBef>
                <a:spcPts val="1477"/>
              </a:spcBef>
              <a:buClr>
                <a:srgbClr val="865640"/>
              </a:buClr>
              <a:buSzPct val="150000"/>
              <a:defRPr/>
            </a:pPr>
            <a:r>
              <a:rPr lang="es-ES" sz="1969" b="1" dirty="0">
                <a:solidFill>
                  <a:srgbClr val="637052">
                    <a:lumMod val="60000"/>
                    <a:lumOff val="40000"/>
                  </a:srgbClr>
                </a:solidFill>
                <a:cs typeface="Arial" pitchFamily="34" charset="0"/>
              </a:rPr>
              <a:t>RUEGOS Y PREGUNTAS.</a:t>
            </a: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p:txBody>
      </p:sp>
      <p:sp>
        <p:nvSpPr>
          <p:cNvPr id="15" name="27 CuadroTexto">
            <a:extLst>
              <a:ext uri="{FF2B5EF4-FFF2-40B4-BE49-F238E27FC236}">
                <a16:creationId xmlns:a16="http://schemas.microsoft.com/office/drawing/2014/main" id="{E3953357-2DAA-4943-AC99-DB3BBFD08A5F}"/>
              </a:ext>
            </a:extLst>
          </p:cNvPr>
          <p:cNvSpPr txBox="1"/>
          <p:nvPr/>
        </p:nvSpPr>
        <p:spPr>
          <a:xfrm>
            <a:off x="4890792" y="3751786"/>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dirty="0">
                <a:ln>
                  <a:noFill/>
                </a:ln>
                <a:effectLst/>
                <a:uLnTx/>
                <a:uFillTx/>
                <a:latin typeface="Arial" pitchFamily="34" charset="0"/>
                <a:ea typeface="+mn-ea"/>
                <a:cs typeface="Arial" pitchFamily="34" charset="0"/>
              </a:rPr>
              <a:t>04</a:t>
            </a:r>
          </a:p>
        </p:txBody>
      </p:sp>
      <p:cxnSp>
        <p:nvCxnSpPr>
          <p:cNvPr id="16" name="20 Conector recto">
            <a:extLst>
              <a:ext uri="{FF2B5EF4-FFF2-40B4-BE49-F238E27FC236}">
                <a16:creationId xmlns:a16="http://schemas.microsoft.com/office/drawing/2014/main" id="{A9B1EB22-E9AA-43EF-A7B4-E53B992ADBCF}"/>
              </a:ext>
            </a:extLst>
          </p:cNvPr>
          <p:cNvCxnSpPr>
            <a:cxnSpLocks/>
          </p:cNvCxnSpPr>
          <p:nvPr/>
        </p:nvCxnSpPr>
        <p:spPr>
          <a:xfrm>
            <a:off x="6663463" y="4009308"/>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27 CuadroTexto">
            <a:extLst>
              <a:ext uri="{FF2B5EF4-FFF2-40B4-BE49-F238E27FC236}">
                <a16:creationId xmlns:a16="http://schemas.microsoft.com/office/drawing/2014/main" id="{D9B149A8-C760-4AB2-8274-FF752D93D96F}"/>
              </a:ext>
            </a:extLst>
          </p:cNvPr>
          <p:cNvSpPr txBox="1"/>
          <p:nvPr/>
        </p:nvSpPr>
        <p:spPr>
          <a:xfrm>
            <a:off x="4890792" y="4260421"/>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05</a:t>
            </a:r>
          </a:p>
        </p:txBody>
      </p:sp>
      <p:cxnSp>
        <p:nvCxnSpPr>
          <p:cNvPr id="18" name="20 Conector recto">
            <a:extLst>
              <a:ext uri="{FF2B5EF4-FFF2-40B4-BE49-F238E27FC236}">
                <a16:creationId xmlns:a16="http://schemas.microsoft.com/office/drawing/2014/main" id="{5E601F0A-4378-4102-97DE-9D0F82706CF8}"/>
              </a:ext>
            </a:extLst>
          </p:cNvPr>
          <p:cNvCxnSpPr>
            <a:cxnSpLocks/>
          </p:cNvCxnSpPr>
          <p:nvPr/>
        </p:nvCxnSpPr>
        <p:spPr>
          <a:xfrm>
            <a:off x="6675904" y="4494211"/>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27 CuadroTexto">
            <a:extLst>
              <a:ext uri="{FF2B5EF4-FFF2-40B4-BE49-F238E27FC236}">
                <a16:creationId xmlns:a16="http://schemas.microsoft.com/office/drawing/2014/main" id="{A8B067ED-AAD4-4060-9369-5FE397B4098F}"/>
              </a:ext>
            </a:extLst>
          </p:cNvPr>
          <p:cNvSpPr txBox="1"/>
          <p:nvPr/>
        </p:nvSpPr>
        <p:spPr>
          <a:xfrm>
            <a:off x="4890792" y="478046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06</a:t>
            </a:r>
          </a:p>
        </p:txBody>
      </p:sp>
      <p:cxnSp>
        <p:nvCxnSpPr>
          <p:cNvPr id="20" name="20 Conector recto">
            <a:extLst>
              <a:ext uri="{FF2B5EF4-FFF2-40B4-BE49-F238E27FC236}">
                <a16:creationId xmlns:a16="http://schemas.microsoft.com/office/drawing/2014/main" id="{35B3E19F-64CF-4267-B115-11EC7C725B2F}"/>
              </a:ext>
            </a:extLst>
          </p:cNvPr>
          <p:cNvCxnSpPr>
            <a:cxnSpLocks/>
          </p:cNvCxnSpPr>
          <p:nvPr/>
        </p:nvCxnSpPr>
        <p:spPr>
          <a:xfrm>
            <a:off x="6685965" y="4987787"/>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27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3"/>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None/>
            </a:pPr>
            <a:r>
              <a:rPr lang="es-ES" sz="3200">
                <a:solidFill>
                  <a:schemeClr val="accent3">
                    <a:lumMod val="75000"/>
                  </a:schemeClr>
                </a:solidFill>
                <a:latin typeface="Verdana" pitchFamily="34" charset="0"/>
                <a:ea typeface="Verdana" pitchFamily="34" charset="0"/>
                <a:cs typeface="Verdana" pitchFamily="34" charset="0"/>
              </a:rPr>
              <a:t>COOPERACION JURIDICA INTERNACIONAL</a:t>
            </a:r>
            <a:endParaRPr lang="es-ES">
              <a:solidFill>
                <a:schemeClr val="bg2">
                  <a:lumMod val="75000"/>
                </a:schemeClr>
              </a:solidFill>
              <a:latin typeface="Tw Cen MT" panose="020B0602020104020603" pitchFamily="34" charset="0"/>
            </a:endParaRPr>
          </a:p>
          <a:p>
            <a:pPr marL="0" indent="0">
              <a:buNone/>
            </a:pPr>
            <a:r>
              <a:rPr lang="es-ES">
                <a:solidFill>
                  <a:schemeClr val="accent1"/>
                </a:solidFill>
                <a:latin typeface="Verdana" pitchFamily="34" charset="0"/>
                <a:ea typeface="Verdana" pitchFamily="34" charset="0"/>
                <a:cs typeface="Verdana" pitchFamily="34" charset="0"/>
              </a:rPr>
              <a:t> JORNADAS FISCALES COOPERACION JURIDICA INTERNACIONAL</a:t>
            </a: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s-ES" sz="2000" b="0" i="0" u="none" strike="noStrike" kern="1200" cap="none" spc="0" normalizeH="0" baseline="0" noProof="0">
                <a:ln>
                  <a:noFill/>
                </a:ln>
                <a:solidFill>
                  <a:schemeClr val="bg1"/>
                </a:solidFill>
                <a:effectLst/>
                <a:uLnTx/>
                <a:uFillTx/>
                <a:latin typeface="Verdana" pitchFamily="34" charset="0"/>
                <a:ea typeface="Verdana" pitchFamily="34" charset="0"/>
                <a:cs typeface="Verdana" pitchFamily="34" charset="0"/>
              </a:rPr>
              <a:t>www.cej-mjusticia.es</a:t>
            </a:r>
          </a:p>
        </p:txBody>
      </p:sp>
      <p:sp>
        <p:nvSpPr>
          <p:cNvPr id="27" name="Rectángulo 26">
            <a:extLst>
              <a:ext uri="{FF2B5EF4-FFF2-40B4-BE49-F238E27FC236}">
                <a16:creationId xmlns:a16="http://schemas.microsoft.com/office/drawing/2014/main" id="{51E39682-7A36-4961-A386-D7A2E17F20D6}"/>
              </a:ext>
            </a:extLst>
          </p:cNvPr>
          <p:cNvSpPr/>
          <p:nvPr/>
        </p:nvSpPr>
        <p:spPr>
          <a:xfrm>
            <a:off x="161168" y="1237499"/>
            <a:ext cx="6153907" cy="400110"/>
          </a:xfrm>
          <a:prstGeom prst="rect">
            <a:avLst/>
          </a:prstGeom>
        </p:spPr>
        <p:txBody>
          <a:bodyPr wrap="square">
            <a:spAutoFit/>
          </a:bodyPr>
          <a:lstStyle/>
          <a:p>
            <a:pPr lvl="1">
              <a:spcBef>
                <a:spcPts val="1477"/>
              </a:spcBef>
              <a:buClr>
                <a:schemeClr val="accent3"/>
              </a:buClr>
              <a:buSzPct val="150000"/>
            </a:pPr>
            <a:r>
              <a:rPr lang="es-ES" sz="2000" b="1" u="sng" dirty="0">
                <a:solidFill>
                  <a:schemeClr val="tx2"/>
                </a:solidFill>
                <a:cs typeface="Arial" pitchFamily="34" charset="0"/>
              </a:rPr>
              <a:t>04. FUNCIONALIDAD - GENERAL </a:t>
            </a:r>
          </a:p>
        </p:txBody>
      </p:sp>
      <p:sp>
        <p:nvSpPr>
          <p:cNvPr id="4" name="Rectángulo 3">
            <a:extLst>
              <a:ext uri="{FF2B5EF4-FFF2-40B4-BE49-F238E27FC236}">
                <a16:creationId xmlns:a16="http://schemas.microsoft.com/office/drawing/2014/main" id="{566113CB-6D42-4B99-9EBE-8CE7CB847DB6}"/>
              </a:ext>
            </a:extLst>
          </p:cNvPr>
          <p:cNvSpPr/>
          <p:nvPr/>
        </p:nvSpPr>
        <p:spPr>
          <a:xfrm>
            <a:off x="620048" y="1560081"/>
            <a:ext cx="10305194" cy="4708981"/>
          </a:xfrm>
          <a:prstGeom prst="rect">
            <a:avLst/>
          </a:prstGeom>
        </p:spPr>
        <p:txBody>
          <a:bodyPr wrap="square">
            <a:spAutoFit/>
          </a:bodyPr>
          <a:lstStyle/>
          <a:p>
            <a:pPr marL="342900" indent="-342900">
              <a:buFont typeface="Arial" panose="020B0604020202020204" pitchFamily="34" charset="0"/>
              <a:buChar char="•"/>
            </a:pPr>
            <a:r>
              <a:rPr lang="es-ES" sz="2000" dirty="0"/>
              <a:t>Administración.</a:t>
            </a:r>
          </a:p>
          <a:p>
            <a:pPr marL="800100" lvl="1" indent="-342900">
              <a:buFont typeface="Arial" panose="020B0604020202020204" pitchFamily="34" charset="0"/>
              <a:buChar char="•"/>
            </a:pPr>
            <a:r>
              <a:rPr lang="es-ES" sz="2000" dirty="0"/>
              <a:t>Datos de la Delegación de Cooperación Jurídica Internacional de la Fiscalía</a:t>
            </a:r>
          </a:p>
          <a:p>
            <a:pPr marL="342900" indent="-342900">
              <a:buFont typeface="Arial" panose="020B0604020202020204" pitchFamily="34" charset="0"/>
              <a:buChar char="•"/>
            </a:pPr>
            <a:r>
              <a:rPr lang="es-ES" sz="2000" dirty="0"/>
              <a:t>Coincidencias. ¿El expediente tiene los mismos datos que alguno existente en otra fiscalía?</a:t>
            </a:r>
          </a:p>
          <a:p>
            <a:pPr marL="342900" indent="-342900">
              <a:buFont typeface="Arial" panose="020B0604020202020204" pitchFamily="34" charset="0"/>
              <a:buChar char="•"/>
            </a:pPr>
            <a:r>
              <a:rPr lang="es-ES" sz="2000" dirty="0"/>
              <a:t>Calendario con las Alertas asociadas a los expedientes de la Fiscalía.</a:t>
            </a:r>
          </a:p>
          <a:p>
            <a:pPr marL="342900" indent="-342900">
              <a:buFont typeface="Arial" panose="020B0604020202020204" pitchFamily="34" charset="0"/>
              <a:buChar char="•"/>
            </a:pPr>
            <a:r>
              <a:rPr lang="es-ES" sz="2000" dirty="0"/>
              <a:t>Estadísticas por tipo de expediente y estado/canal/país/delitos/medidas. </a:t>
            </a:r>
          </a:p>
          <a:p>
            <a:pPr marL="342900" indent="-342900">
              <a:buFont typeface="Arial" panose="020B0604020202020204" pitchFamily="34" charset="0"/>
              <a:buChar char="•"/>
            </a:pPr>
            <a:r>
              <a:rPr lang="es-ES" sz="2000" dirty="0"/>
              <a:t>Destacados. Trabajo pendiente y acceso directo.</a:t>
            </a:r>
          </a:p>
          <a:p>
            <a:pPr marL="800100" lvl="1" indent="-342900">
              <a:buFont typeface="Arial" panose="020B0604020202020204" pitchFamily="34" charset="0"/>
              <a:buChar char="•"/>
            </a:pPr>
            <a:r>
              <a:rPr lang="es-ES" sz="2000" dirty="0"/>
              <a:t>Alertas vencidas.</a:t>
            </a:r>
          </a:p>
          <a:p>
            <a:pPr marL="800100" lvl="1" indent="-342900">
              <a:buFont typeface="Arial" panose="020B0604020202020204" pitchFamily="34" charset="0"/>
              <a:buChar char="•"/>
            </a:pPr>
            <a:r>
              <a:rPr lang="es-ES" sz="2000" dirty="0"/>
              <a:t>Documentos rechazados en firma.</a:t>
            </a:r>
          </a:p>
          <a:p>
            <a:pPr marL="800100" lvl="1" indent="-342900">
              <a:buFont typeface="Arial" panose="020B0604020202020204" pitchFamily="34" charset="0"/>
              <a:buChar char="•"/>
            </a:pPr>
            <a:r>
              <a:rPr lang="es-ES" sz="2000" dirty="0"/>
              <a:t>Expedientes con trámites anteriores a dos meses.</a:t>
            </a:r>
          </a:p>
          <a:p>
            <a:pPr marL="800100" lvl="1" indent="-342900">
              <a:buFont typeface="Arial" panose="020B0604020202020204" pitchFamily="34" charset="0"/>
              <a:buChar char="•"/>
            </a:pPr>
            <a:r>
              <a:rPr lang="es-ES" sz="2000" dirty="0"/>
              <a:t>Expedientes archivados sin documento de archivo.</a:t>
            </a:r>
          </a:p>
          <a:p>
            <a:pPr marL="800100" lvl="1" indent="-342900">
              <a:buFont typeface="Arial" panose="020B0604020202020204" pitchFamily="34" charset="0"/>
              <a:buChar char="•"/>
            </a:pPr>
            <a:r>
              <a:rPr lang="es-ES" sz="2000" dirty="0"/>
              <a:t>Operaciones en Bandeja de entrada pendientes de aceptación.</a:t>
            </a:r>
          </a:p>
          <a:p>
            <a:pPr marL="800100" lvl="1" indent="-342900">
              <a:buFont typeface="Arial" panose="020B0604020202020204" pitchFamily="34" charset="0"/>
              <a:buChar char="•"/>
            </a:pPr>
            <a:r>
              <a:rPr lang="es-ES" sz="2000" dirty="0"/>
              <a:t>Operaciones en Bandeja de salida pendientes de aceptación </a:t>
            </a:r>
          </a:p>
          <a:p>
            <a:pPr marL="342900" indent="-342900">
              <a:buFont typeface="Arial" panose="020B0604020202020204" pitchFamily="34" charset="0"/>
              <a:buChar char="•"/>
            </a:pPr>
            <a:r>
              <a:rPr lang="es-ES" sz="2000" dirty="0"/>
              <a:t>Chat. Permite enviar un mensaje a cualquier usuario de la aplicación.</a:t>
            </a:r>
          </a:p>
          <a:p>
            <a:pPr marL="342900" indent="-342900">
              <a:buFont typeface="Arial" panose="020B0604020202020204" pitchFamily="34" charset="0"/>
              <a:buChar char="•"/>
            </a:pPr>
            <a:r>
              <a:rPr lang="es-ES" sz="2000" dirty="0"/>
              <a:t>Documentos. Comunes a todo el sistema, normativa, instrucciones …</a:t>
            </a:r>
            <a:endParaRPr lang="es-ES" sz="1600" dirty="0"/>
          </a:p>
          <a:p>
            <a:pPr lvl="1"/>
            <a:endParaRPr lang="es-ES" sz="2000" dirty="0"/>
          </a:p>
        </p:txBody>
      </p:sp>
      <p:sp>
        <p:nvSpPr>
          <p:cNvPr id="8" name="Diagrama de flujo: proceso 6">
            <a:extLst>
              <a:ext uri="{FF2B5EF4-FFF2-40B4-BE49-F238E27FC236}">
                <a16:creationId xmlns:a16="http://schemas.microsoft.com/office/drawing/2014/main" id="{BE19F195-5C68-EB49-B801-3EF412ACAA7A}"/>
              </a:ext>
            </a:extLst>
          </p:cNvPr>
          <p:cNvSpPr/>
          <p:nvPr/>
        </p:nvSpPr>
        <p:spPr>
          <a:xfrm>
            <a:off x="9174480" y="1578978"/>
            <a:ext cx="2357758"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a:solidFill>
                  <a:srgbClr val="FF9F00"/>
                </a:solidFill>
                <a:latin typeface="Arial"/>
              </a:rPr>
              <a:t>Identificación en Europa</a:t>
            </a:r>
            <a:endParaRPr kumimoji="0" lang="es-ES" sz="1400" b="0" i="0" u="none" strike="noStrike" kern="0" cap="none" spc="0" normalizeH="0" baseline="0" noProof="0">
              <a:ln>
                <a:noFill/>
              </a:ln>
              <a:solidFill>
                <a:srgbClr val="FFFFFF"/>
              </a:solidFill>
              <a:effectLst/>
              <a:uLnTx/>
              <a:uFillTx/>
              <a:latin typeface="Arial"/>
              <a:ea typeface="+mn-ea"/>
              <a:cs typeface="+mn-cs"/>
            </a:endParaRPr>
          </a:p>
        </p:txBody>
      </p:sp>
      <p:sp>
        <p:nvSpPr>
          <p:cNvPr id="9" name="Diagrama de flujo: proceso 6">
            <a:extLst>
              <a:ext uri="{FF2B5EF4-FFF2-40B4-BE49-F238E27FC236}">
                <a16:creationId xmlns:a16="http://schemas.microsoft.com/office/drawing/2014/main" id="{0C665E8A-F6C2-C941-9AB4-41D40A328E32}"/>
              </a:ext>
            </a:extLst>
          </p:cNvPr>
          <p:cNvSpPr/>
          <p:nvPr/>
        </p:nvSpPr>
        <p:spPr>
          <a:xfrm>
            <a:off x="9829800" y="4095003"/>
            <a:ext cx="1702438"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a:ln>
                  <a:noFill/>
                </a:ln>
                <a:solidFill>
                  <a:srgbClr val="FF9F00"/>
                </a:solidFill>
                <a:effectLst/>
                <a:uLnTx/>
                <a:uFillTx/>
                <a:latin typeface="Arial"/>
                <a:ea typeface="+mn-ea"/>
                <a:cs typeface="+mn-cs"/>
              </a:rPr>
              <a:t>Tramitación al día</a:t>
            </a:r>
            <a:endParaRPr kumimoji="0" lang="es-ES" sz="1400" b="0" i="0" u="none" strike="noStrike" kern="0" cap="none" spc="0" normalizeH="0" baseline="0" noProof="0">
              <a:ln>
                <a:noFill/>
              </a:ln>
              <a:solidFill>
                <a:srgbClr val="FFFFFF"/>
              </a:solidFill>
              <a:effectLst/>
              <a:uLnTx/>
              <a:uFillTx/>
              <a:latin typeface="Arial"/>
              <a:ea typeface="+mn-ea"/>
              <a:cs typeface="+mn-cs"/>
            </a:endParaRPr>
          </a:p>
        </p:txBody>
      </p:sp>
      <p:sp>
        <p:nvSpPr>
          <p:cNvPr id="10" name="Diagrama de flujo: proceso 6">
            <a:extLst>
              <a:ext uri="{FF2B5EF4-FFF2-40B4-BE49-F238E27FC236}">
                <a16:creationId xmlns:a16="http://schemas.microsoft.com/office/drawing/2014/main" id="{5956F183-2FDF-5949-8C4C-FACB32409CAF}"/>
              </a:ext>
            </a:extLst>
          </p:cNvPr>
          <p:cNvSpPr/>
          <p:nvPr/>
        </p:nvSpPr>
        <p:spPr>
          <a:xfrm>
            <a:off x="9723120" y="2503923"/>
            <a:ext cx="1809118"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a:solidFill>
                  <a:srgbClr val="FF9F00"/>
                </a:solidFill>
                <a:latin typeface="Arial"/>
              </a:rPr>
              <a:t>Alertas Vencidas</a:t>
            </a:r>
            <a:endParaRPr kumimoji="0" lang="es-ES" sz="1400" b="0" i="0" u="none" strike="noStrike" kern="0" cap="none" spc="0" normalizeH="0" baseline="0" noProof="0">
              <a:ln>
                <a:noFill/>
              </a:ln>
              <a:solidFill>
                <a:srgbClr val="FFFFFF"/>
              </a:solidFill>
              <a:effectLst/>
              <a:uLnTx/>
              <a:uFillTx/>
              <a:latin typeface="Arial"/>
              <a:ea typeface="+mn-ea"/>
              <a:cs typeface="+mn-cs"/>
            </a:endParaRPr>
          </a:p>
        </p:txBody>
      </p:sp>
      <p:sp>
        <p:nvSpPr>
          <p:cNvPr id="11" name="Diagrama de flujo: proceso 6">
            <a:extLst>
              <a:ext uri="{FF2B5EF4-FFF2-40B4-BE49-F238E27FC236}">
                <a16:creationId xmlns:a16="http://schemas.microsoft.com/office/drawing/2014/main" id="{30755B88-664C-CD4D-B399-3255B5FA9DEF}"/>
              </a:ext>
            </a:extLst>
          </p:cNvPr>
          <p:cNvSpPr/>
          <p:nvPr/>
        </p:nvSpPr>
        <p:spPr>
          <a:xfrm>
            <a:off x="9525000" y="4571137"/>
            <a:ext cx="2007238"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FF9F00"/>
                </a:solidFill>
                <a:effectLst/>
                <a:uLnTx/>
                <a:uFillTx/>
                <a:latin typeface="Arial"/>
                <a:ea typeface="+mn-ea"/>
                <a:cs typeface="+mn-cs"/>
              </a:rPr>
              <a:t>Escritorio Integrado</a:t>
            </a:r>
            <a:endParaRPr kumimoji="0" lang="es-E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Diagrama de flujo: proceso 6">
            <a:extLst>
              <a:ext uri="{FF2B5EF4-FFF2-40B4-BE49-F238E27FC236}">
                <a16:creationId xmlns:a16="http://schemas.microsoft.com/office/drawing/2014/main" id="{6913C8E5-B722-4E5F-AFCA-A5487159D67E}"/>
              </a:ext>
            </a:extLst>
          </p:cNvPr>
          <p:cNvSpPr/>
          <p:nvPr/>
        </p:nvSpPr>
        <p:spPr>
          <a:xfrm>
            <a:off x="9573858" y="5105831"/>
            <a:ext cx="2007238"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dirty="0">
                <a:solidFill>
                  <a:srgbClr val="FF9F00"/>
                </a:solidFill>
                <a:latin typeface="Arial"/>
              </a:rPr>
              <a:t>Aviso </a:t>
            </a:r>
            <a:r>
              <a:rPr lang="es-ES" sz="1400" b="1" kern="0" dirty="0" err="1">
                <a:solidFill>
                  <a:srgbClr val="FF9F00"/>
                </a:solidFill>
                <a:latin typeface="Arial"/>
              </a:rPr>
              <a:t>eCODEX</a:t>
            </a:r>
            <a:endParaRPr kumimoji="0" lang="es-ES" sz="14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47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3"/>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None/>
            </a:pPr>
            <a:r>
              <a:rPr lang="es-ES" sz="3200" dirty="0">
                <a:solidFill>
                  <a:schemeClr val="accent3">
                    <a:lumMod val="75000"/>
                  </a:schemeClr>
                </a:solidFill>
                <a:latin typeface="Verdana" pitchFamily="34" charset="0"/>
                <a:ea typeface="Verdana" pitchFamily="34" charset="0"/>
                <a:cs typeface="Verdana" pitchFamily="34" charset="0"/>
              </a:rPr>
              <a:t>COOPERACION JURIDICA INTERNACIONAL</a:t>
            </a:r>
            <a:endParaRPr lang="es-ES" dirty="0">
              <a:solidFill>
                <a:schemeClr val="bg2">
                  <a:lumMod val="75000"/>
                </a:schemeClr>
              </a:solidFill>
              <a:latin typeface="Tw Cen MT" panose="020B0602020104020603" pitchFamily="34" charset="0"/>
            </a:endParaRPr>
          </a:p>
          <a:p>
            <a:pPr marL="0" indent="0">
              <a:buNone/>
            </a:pPr>
            <a:r>
              <a:rPr lang="es-ES" dirty="0">
                <a:solidFill>
                  <a:schemeClr val="accent1"/>
                </a:solidFill>
                <a:latin typeface="Verdana" pitchFamily="34" charset="0"/>
                <a:ea typeface="Verdana" pitchFamily="34" charset="0"/>
                <a:cs typeface="Verdana" pitchFamily="34" charset="0"/>
              </a:rPr>
              <a:t> JORNADAS FISCALES COOPERACION JURIDICA INTERNACIONAL</a:t>
            </a:r>
          </a:p>
          <a:p>
            <a:endParaRPr lang="es-ES" dirty="0">
              <a:solidFill>
                <a:schemeClr val="accent1"/>
              </a:solidFill>
            </a:endParaRP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s-ES" sz="2000" b="0" i="0" u="none" strike="noStrike" kern="1200" cap="none" spc="0" normalizeH="0" baseline="0" noProof="0" dirty="0" err="1">
                <a:ln>
                  <a:noFill/>
                </a:ln>
                <a:solidFill>
                  <a:schemeClr val="bg1"/>
                </a:solidFill>
                <a:effectLst/>
                <a:uLnTx/>
                <a:uFillTx/>
                <a:latin typeface="Verdana" pitchFamily="34" charset="0"/>
                <a:ea typeface="Verdana" pitchFamily="34" charset="0"/>
                <a:cs typeface="Verdana" pitchFamily="34" charset="0"/>
              </a:rPr>
              <a:t>www.cej-mjusticia.es</a:t>
            </a:r>
            <a:endParaRPr kumimoji="0" lang="es-ES" sz="2000" b="0"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sp>
        <p:nvSpPr>
          <p:cNvPr id="27" name="Rectángulo 26">
            <a:extLst>
              <a:ext uri="{FF2B5EF4-FFF2-40B4-BE49-F238E27FC236}">
                <a16:creationId xmlns:a16="http://schemas.microsoft.com/office/drawing/2014/main" id="{51E39682-7A36-4961-A386-D7A2E17F20D6}"/>
              </a:ext>
            </a:extLst>
          </p:cNvPr>
          <p:cNvSpPr/>
          <p:nvPr/>
        </p:nvSpPr>
        <p:spPr>
          <a:xfrm>
            <a:off x="161168" y="1237499"/>
            <a:ext cx="6480264" cy="400110"/>
          </a:xfrm>
          <a:prstGeom prst="rect">
            <a:avLst/>
          </a:prstGeom>
        </p:spPr>
        <p:txBody>
          <a:bodyPr wrap="square">
            <a:spAutoFit/>
          </a:bodyPr>
          <a:lstStyle/>
          <a:p>
            <a:pPr lvl="1">
              <a:spcBef>
                <a:spcPts val="1477"/>
              </a:spcBef>
              <a:buClr>
                <a:schemeClr val="accent3"/>
              </a:buClr>
              <a:buSzPct val="150000"/>
            </a:pPr>
            <a:r>
              <a:rPr lang="es-ES" sz="2000" b="1" u="sng" dirty="0">
                <a:solidFill>
                  <a:schemeClr val="tx2"/>
                </a:solidFill>
                <a:cs typeface="Arial" pitchFamily="34" charset="0"/>
              </a:rPr>
              <a:t>04. FUNCIONALIDAD – BASES DE TRAMITACIÓN</a:t>
            </a:r>
          </a:p>
        </p:txBody>
      </p:sp>
      <p:sp>
        <p:nvSpPr>
          <p:cNvPr id="4" name="Rectángulo 3">
            <a:extLst>
              <a:ext uri="{FF2B5EF4-FFF2-40B4-BE49-F238E27FC236}">
                <a16:creationId xmlns:a16="http://schemas.microsoft.com/office/drawing/2014/main" id="{566113CB-6D42-4B99-9EBE-8CE7CB847DB6}"/>
              </a:ext>
            </a:extLst>
          </p:cNvPr>
          <p:cNvSpPr/>
          <p:nvPr/>
        </p:nvSpPr>
        <p:spPr>
          <a:xfrm>
            <a:off x="800254" y="1600155"/>
            <a:ext cx="8749439" cy="4708981"/>
          </a:xfrm>
          <a:prstGeom prst="rect">
            <a:avLst/>
          </a:prstGeom>
        </p:spPr>
        <p:txBody>
          <a:bodyPr wrap="square">
            <a:spAutoFit/>
          </a:bodyPr>
          <a:lstStyle/>
          <a:p>
            <a:pPr marL="800100" lvl="1" indent="-342900">
              <a:buFont typeface="Arial" panose="020B0604020202020204" pitchFamily="34" charset="0"/>
              <a:buChar char="•"/>
            </a:pPr>
            <a:r>
              <a:rPr lang="es-ES" sz="2000" dirty="0"/>
              <a:t>Tramitación por Fases.</a:t>
            </a:r>
          </a:p>
          <a:p>
            <a:pPr marL="1257300" lvl="2" indent="-342900">
              <a:buFont typeface="Arial" panose="020B0604020202020204" pitchFamily="34" charset="0"/>
              <a:buChar char="•"/>
            </a:pPr>
            <a:r>
              <a:rPr lang="es-ES" sz="2000" dirty="0"/>
              <a:t>Incoación.				</a:t>
            </a:r>
          </a:p>
          <a:p>
            <a:pPr marL="1257300" lvl="2" indent="-342900">
              <a:buFont typeface="Arial" panose="020B0604020202020204" pitchFamily="34" charset="0"/>
              <a:buChar char="•"/>
            </a:pPr>
            <a:r>
              <a:rPr lang="es-ES" sz="2000" dirty="0"/>
              <a:t>Tramitación.</a:t>
            </a:r>
          </a:p>
          <a:p>
            <a:pPr marL="1257300" lvl="2" indent="-342900">
              <a:buFont typeface="Arial" panose="020B0604020202020204" pitchFamily="34" charset="0"/>
              <a:buChar char="•"/>
            </a:pPr>
            <a:r>
              <a:rPr lang="es-ES" sz="2000" dirty="0"/>
              <a:t>Archivo.</a:t>
            </a:r>
          </a:p>
          <a:p>
            <a:pPr marL="800100" lvl="1" indent="-342900">
              <a:buFont typeface="Arial" panose="020B0604020202020204" pitchFamily="34" charset="0"/>
              <a:buChar char="•"/>
            </a:pPr>
            <a:r>
              <a:rPr lang="es-ES" sz="2000" dirty="0"/>
              <a:t>Registro:</a:t>
            </a:r>
          </a:p>
          <a:p>
            <a:pPr marL="1257300" lvl="2" indent="-342900">
              <a:buFont typeface="Arial" panose="020B0604020202020204" pitchFamily="34" charset="0"/>
              <a:buChar char="•"/>
            </a:pPr>
            <a:r>
              <a:rPr lang="es-ES" sz="2000" dirty="0"/>
              <a:t>Datos Generales</a:t>
            </a:r>
          </a:p>
          <a:p>
            <a:pPr marL="1257300" lvl="2" indent="-342900">
              <a:buFont typeface="Arial" panose="020B0604020202020204" pitchFamily="34" charset="0"/>
              <a:buChar char="•"/>
            </a:pPr>
            <a:r>
              <a:rPr lang="es-ES" sz="2000" dirty="0"/>
              <a:t>Afectados y Gestión de Coincidencias.</a:t>
            </a:r>
          </a:p>
          <a:p>
            <a:pPr marL="1257300" lvl="2" indent="-342900">
              <a:buFont typeface="Arial" panose="020B0604020202020204" pitchFamily="34" charset="0"/>
              <a:buChar char="•"/>
            </a:pPr>
            <a:r>
              <a:rPr lang="es-ES" sz="2000" dirty="0"/>
              <a:t>Creación de Alertas.</a:t>
            </a:r>
          </a:p>
          <a:p>
            <a:pPr marL="800100" lvl="1" indent="-342900">
              <a:buFont typeface="Arial" panose="020B0604020202020204" pitchFamily="34" charset="0"/>
              <a:buChar char="•"/>
            </a:pPr>
            <a:r>
              <a:rPr lang="es-ES" sz="2000" dirty="0"/>
              <a:t>Tramitación Guiada</a:t>
            </a:r>
          </a:p>
          <a:p>
            <a:pPr marL="800100" lvl="1" indent="-342900">
              <a:buFont typeface="Arial" panose="020B0604020202020204" pitchFamily="34" charset="0"/>
              <a:buChar char="•"/>
            </a:pPr>
            <a:r>
              <a:rPr lang="es-ES" sz="2000" dirty="0"/>
              <a:t>Firma electrónica para documentos de salida.</a:t>
            </a:r>
          </a:p>
          <a:p>
            <a:pPr marL="800100" lvl="1" indent="-342900">
              <a:buFont typeface="Arial" panose="020B0604020202020204" pitchFamily="34" charset="0"/>
              <a:buChar char="•"/>
            </a:pPr>
            <a:r>
              <a:rPr lang="es-ES" sz="2000" dirty="0"/>
              <a:t>Intercambio  electrónico de información.</a:t>
            </a:r>
          </a:p>
          <a:p>
            <a:pPr marL="1257300" lvl="2" indent="-342900">
              <a:buFont typeface="Arial" panose="020B0604020202020204" pitchFamily="34" charset="0"/>
              <a:buChar char="•"/>
            </a:pPr>
            <a:r>
              <a:rPr lang="es-ES" sz="2000" dirty="0"/>
              <a:t>Inhibición.</a:t>
            </a:r>
          </a:p>
          <a:p>
            <a:pPr marL="1257300" lvl="2" indent="-342900">
              <a:buFont typeface="Arial" panose="020B0604020202020204" pitchFamily="34" charset="0"/>
              <a:buChar char="•"/>
            </a:pPr>
            <a:r>
              <a:rPr lang="es-ES" sz="2000" dirty="0"/>
              <a:t>Auxilio. </a:t>
            </a:r>
          </a:p>
          <a:p>
            <a:pPr marL="1257300" lvl="2" indent="-342900">
              <a:buFont typeface="Arial" panose="020B0604020202020204" pitchFamily="34" charset="0"/>
              <a:buChar char="•"/>
            </a:pPr>
            <a:r>
              <a:rPr lang="es-ES" sz="2000" dirty="0"/>
              <a:t>Futuro: Autoridades Europeas OEI. </a:t>
            </a:r>
          </a:p>
          <a:p>
            <a:pPr marL="800100" lvl="1" indent="-342900">
              <a:buFont typeface="Arial" panose="020B0604020202020204" pitchFamily="34" charset="0"/>
              <a:buChar char="•"/>
            </a:pPr>
            <a:r>
              <a:rPr lang="es-ES" sz="2000" dirty="0"/>
              <a:t>Bandejas de control del intercambio electrónico de información.</a:t>
            </a:r>
          </a:p>
        </p:txBody>
      </p:sp>
      <p:sp>
        <p:nvSpPr>
          <p:cNvPr id="7" name="Diagrama de flujo: proceso 6">
            <a:extLst>
              <a:ext uri="{FF2B5EF4-FFF2-40B4-BE49-F238E27FC236}">
                <a16:creationId xmlns:a16="http://schemas.microsoft.com/office/drawing/2014/main" id="{734E7917-5788-404D-ABA4-E381F5F9D845}"/>
              </a:ext>
            </a:extLst>
          </p:cNvPr>
          <p:cNvSpPr/>
          <p:nvPr/>
        </p:nvSpPr>
        <p:spPr>
          <a:xfrm>
            <a:off x="7089913" y="4969370"/>
            <a:ext cx="4217468"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a:solidFill>
                  <a:srgbClr val="FF9F00"/>
                </a:solidFill>
                <a:latin typeface="Arial"/>
              </a:rPr>
              <a:t>Respuesta electrónica a peticiones electrónicas</a:t>
            </a:r>
            <a:endParaRPr kumimoji="0" lang="es-ES" sz="1400" b="1" i="0" u="none" strike="noStrike" kern="0" cap="none" spc="0" normalizeH="0" baseline="0" noProof="0">
              <a:ln>
                <a:noFill/>
              </a:ln>
              <a:solidFill>
                <a:srgbClr val="FFFFFF"/>
              </a:solidFill>
              <a:effectLst/>
              <a:uLnTx/>
              <a:uFillTx/>
              <a:latin typeface="Arial"/>
              <a:ea typeface="+mn-ea"/>
              <a:cs typeface="+mn-cs"/>
            </a:endParaRPr>
          </a:p>
        </p:txBody>
      </p:sp>
      <p:sp>
        <p:nvSpPr>
          <p:cNvPr id="8" name="Diagrama de flujo: proceso 6">
            <a:extLst>
              <a:ext uri="{FF2B5EF4-FFF2-40B4-BE49-F238E27FC236}">
                <a16:creationId xmlns:a16="http://schemas.microsoft.com/office/drawing/2014/main" id="{FFFA537F-2375-8D45-9C77-E5EC71C7F07E}"/>
              </a:ext>
            </a:extLst>
          </p:cNvPr>
          <p:cNvSpPr/>
          <p:nvPr/>
        </p:nvSpPr>
        <p:spPr>
          <a:xfrm>
            <a:off x="9369286" y="3642711"/>
            <a:ext cx="1898338"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a:solidFill>
                  <a:srgbClr val="FF9F00"/>
                </a:solidFill>
                <a:latin typeface="Arial"/>
              </a:rPr>
              <a:t>Tramitación Mixta</a:t>
            </a:r>
            <a:endParaRPr kumimoji="0" lang="es-ES" sz="1400" b="0" i="0" u="none" strike="noStrike" kern="0" cap="none" spc="0" normalizeH="0" baseline="0" noProof="0">
              <a:ln>
                <a:noFill/>
              </a:ln>
              <a:solidFill>
                <a:srgbClr val="FFFFFF"/>
              </a:solidFill>
              <a:effectLst/>
              <a:uLnTx/>
              <a:uFillTx/>
              <a:latin typeface="Arial"/>
              <a:ea typeface="+mn-ea"/>
              <a:cs typeface="+mn-cs"/>
            </a:endParaRPr>
          </a:p>
        </p:txBody>
      </p:sp>
      <p:sp>
        <p:nvSpPr>
          <p:cNvPr id="9" name="Diagrama de flujo: proceso 6">
            <a:extLst>
              <a:ext uri="{FF2B5EF4-FFF2-40B4-BE49-F238E27FC236}">
                <a16:creationId xmlns:a16="http://schemas.microsoft.com/office/drawing/2014/main" id="{FF736149-C22F-9B4B-9148-4417DA5C1831}"/>
              </a:ext>
            </a:extLst>
          </p:cNvPr>
          <p:cNvSpPr/>
          <p:nvPr/>
        </p:nvSpPr>
        <p:spPr>
          <a:xfrm>
            <a:off x="9369286" y="4308259"/>
            <a:ext cx="1924935"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a:ln>
                  <a:noFill/>
                </a:ln>
                <a:solidFill>
                  <a:srgbClr val="FF9F00"/>
                </a:solidFill>
                <a:effectLst/>
                <a:uLnTx/>
                <a:uFillTx/>
                <a:latin typeface="Arial"/>
                <a:ea typeface="+mn-ea"/>
                <a:cs typeface="+mn-cs"/>
              </a:rPr>
              <a:t>Firma SI / Firma N</a:t>
            </a:r>
            <a:r>
              <a:rPr lang="es-ES" sz="1400" b="1" kern="0">
                <a:solidFill>
                  <a:srgbClr val="FF9F00"/>
                </a:solidFill>
                <a:latin typeface="Arial"/>
              </a:rPr>
              <a:t>O</a:t>
            </a:r>
            <a:endParaRPr kumimoji="0" lang="es-ES" sz="1400" b="0" i="0" u="none" strike="noStrike" kern="0" cap="none" spc="0" normalizeH="0" baseline="0" noProof="0">
              <a:ln>
                <a:noFill/>
              </a:ln>
              <a:solidFill>
                <a:srgbClr val="FFFFFF"/>
              </a:solidFill>
              <a:effectLst/>
              <a:uLnTx/>
              <a:uFillTx/>
              <a:latin typeface="Arial"/>
              <a:ea typeface="+mn-ea"/>
              <a:cs typeface="+mn-cs"/>
            </a:endParaRPr>
          </a:p>
        </p:txBody>
      </p:sp>
      <p:sp>
        <p:nvSpPr>
          <p:cNvPr id="10" name="Diagrama de flujo: proceso 6">
            <a:extLst>
              <a:ext uri="{FF2B5EF4-FFF2-40B4-BE49-F238E27FC236}">
                <a16:creationId xmlns:a16="http://schemas.microsoft.com/office/drawing/2014/main" id="{377D90F4-7449-2042-A496-1E48F53A0114}"/>
              </a:ext>
            </a:extLst>
          </p:cNvPr>
          <p:cNvSpPr/>
          <p:nvPr/>
        </p:nvSpPr>
        <p:spPr>
          <a:xfrm>
            <a:off x="9011385" y="2069025"/>
            <a:ext cx="2256239"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a:ln>
                  <a:noFill/>
                </a:ln>
                <a:solidFill>
                  <a:srgbClr val="FF9F00"/>
                </a:solidFill>
                <a:effectLst/>
                <a:uLnTx/>
                <a:uFillTx/>
                <a:latin typeface="Arial"/>
                <a:ea typeface="+mn-ea"/>
                <a:cs typeface="+mn-cs"/>
              </a:rPr>
              <a:t>Acepto y </a:t>
            </a:r>
            <a:r>
              <a:rPr lang="es-ES" sz="1400" b="1" kern="0">
                <a:solidFill>
                  <a:srgbClr val="FF9F00"/>
                </a:solidFill>
                <a:latin typeface="Arial"/>
              </a:rPr>
              <a:t>registro </a:t>
            </a:r>
            <a:r>
              <a:rPr kumimoji="0" lang="es-ES" sz="1400" b="1" i="0" u="none" strike="noStrike" kern="0" cap="none" spc="0" normalizeH="0" baseline="0" noProof="0">
                <a:ln>
                  <a:noFill/>
                </a:ln>
                <a:solidFill>
                  <a:srgbClr val="FF9F00"/>
                </a:solidFill>
                <a:effectLst/>
                <a:uLnTx/>
                <a:uFillTx/>
                <a:latin typeface="Arial"/>
                <a:ea typeface="+mn-ea"/>
                <a:cs typeface="+mn-cs"/>
              </a:rPr>
              <a:t>todo</a:t>
            </a:r>
            <a:endParaRPr kumimoji="0" lang="es-ES" sz="1400" b="1" i="0" u="none" strike="noStrike" kern="0" cap="none" spc="0" normalizeH="0" baseline="0" noProof="0">
              <a:ln>
                <a:noFill/>
              </a:ln>
              <a:solidFill>
                <a:srgbClr val="FFFFFF"/>
              </a:solidFill>
              <a:effectLst/>
              <a:uLnTx/>
              <a:uFillTx/>
              <a:latin typeface="Arial"/>
              <a:ea typeface="+mn-ea"/>
              <a:cs typeface="+mn-cs"/>
            </a:endParaRPr>
          </a:p>
        </p:txBody>
      </p:sp>
      <p:sp>
        <p:nvSpPr>
          <p:cNvPr id="12" name="Diagrama de flujo: proceso 6">
            <a:extLst>
              <a:ext uri="{FF2B5EF4-FFF2-40B4-BE49-F238E27FC236}">
                <a16:creationId xmlns:a16="http://schemas.microsoft.com/office/drawing/2014/main" id="{3571CA82-E830-CF44-8918-0BFB0E58DEA7}"/>
              </a:ext>
            </a:extLst>
          </p:cNvPr>
          <p:cNvSpPr/>
          <p:nvPr/>
        </p:nvSpPr>
        <p:spPr>
          <a:xfrm>
            <a:off x="9011385" y="2526271"/>
            <a:ext cx="2256240"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a:solidFill>
                  <a:srgbClr val="FF9F00"/>
                </a:solidFill>
                <a:latin typeface="Arial"/>
              </a:rPr>
              <a:t>Archivar expedientes</a:t>
            </a:r>
            <a:endParaRPr kumimoji="0" lang="es-ES" sz="1400" b="1" i="0" u="none" strike="noStrike" kern="0" cap="none" spc="0" normalizeH="0" baseline="0" noProof="0">
              <a:ln>
                <a:noFill/>
              </a:ln>
              <a:solidFill>
                <a:srgbClr val="FFFFFF"/>
              </a:solidFill>
              <a:effectLst/>
              <a:uLnTx/>
              <a:uFillTx/>
              <a:latin typeface="Arial"/>
              <a:ea typeface="+mn-ea"/>
              <a:cs typeface="+mn-cs"/>
            </a:endParaRPr>
          </a:p>
        </p:txBody>
      </p:sp>
      <p:sp>
        <p:nvSpPr>
          <p:cNvPr id="13" name="Diagrama de flujo: proceso 6">
            <a:extLst>
              <a:ext uri="{FF2B5EF4-FFF2-40B4-BE49-F238E27FC236}">
                <a16:creationId xmlns:a16="http://schemas.microsoft.com/office/drawing/2014/main" id="{50E9C61D-117F-0540-B789-467AAEA81EC4}"/>
              </a:ext>
            </a:extLst>
          </p:cNvPr>
          <p:cNvSpPr/>
          <p:nvPr/>
        </p:nvSpPr>
        <p:spPr>
          <a:xfrm>
            <a:off x="9220200" y="5448908"/>
            <a:ext cx="2087181"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a:solidFill>
                  <a:srgbClr val="FF9F00"/>
                </a:solidFill>
                <a:latin typeface="Arial"/>
              </a:rPr>
              <a:t>Correos automáticos</a:t>
            </a:r>
            <a:endParaRPr kumimoji="0" lang="es-ES" sz="14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9508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3"/>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3200" b="0" i="0" u="none" strike="noStrike" kern="1200" cap="none" spc="0" normalizeH="0" baseline="0" noProof="0" dirty="0">
                <a:ln>
                  <a:noFill/>
                </a:ln>
                <a:solidFill>
                  <a:srgbClr val="865640">
                    <a:lumMod val="75000"/>
                  </a:srgbClr>
                </a:solidFill>
                <a:effectLst/>
                <a:uLnTx/>
                <a:uFillTx/>
                <a:latin typeface="Verdana" pitchFamily="34" charset="0"/>
                <a:ea typeface="Verdana" pitchFamily="34" charset="0"/>
                <a:cs typeface="Verdana" pitchFamily="34" charset="0"/>
              </a:rPr>
              <a:t>COOPERACION JURIDICA INTERNACIONAL</a:t>
            </a:r>
            <a:endParaRPr kumimoji="0" lang="es-ES" sz="2000" b="0" i="0" u="none" strike="noStrike" kern="1200" cap="none" spc="0" normalizeH="0" baseline="0" noProof="0" dirty="0">
              <a:ln>
                <a:noFill/>
              </a:ln>
              <a:solidFill>
                <a:srgbClr val="CCDDEA">
                  <a:lumMod val="75000"/>
                </a:srgbClr>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2000" b="0" i="0" u="none" strike="noStrike" kern="1200" cap="none" spc="0" normalizeH="0" baseline="0" noProof="0" dirty="0">
                <a:ln>
                  <a:noFill/>
                </a:ln>
                <a:solidFill>
                  <a:srgbClr val="E48312"/>
                </a:solidFill>
                <a:effectLst/>
                <a:uLnTx/>
                <a:uFillTx/>
                <a:latin typeface="Verdana" pitchFamily="34" charset="0"/>
                <a:ea typeface="Verdana" pitchFamily="34" charset="0"/>
                <a:cs typeface="Verdana" pitchFamily="34" charset="0"/>
              </a:rPr>
              <a:t> JORNADAS FISCALES COOPERACION JURIDICA INTERNACIONAL</a:t>
            </a:r>
          </a:p>
          <a:p>
            <a:pPr marL="0" marR="0" lvl="0" indent="0" algn="l" defTabSz="914400" rtl="0" eaLnBrk="1" fontAlgn="auto" latinLnBrk="0" hangingPunct="1">
              <a:lnSpc>
                <a:spcPct val="90000"/>
              </a:lnSpc>
              <a:spcBef>
                <a:spcPts val="1200"/>
              </a:spcBef>
              <a:spcAft>
                <a:spcPts val="200"/>
              </a:spcAft>
              <a:buClr>
                <a:srgbClr val="E48312"/>
              </a:buClr>
              <a:buSzPct val="100000"/>
              <a:buNone/>
              <a:tabLst/>
              <a:defRPr/>
            </a:pPr>
            <a:endParaRPr kumimoji="0" lang="es-ES" sz="2000" b="0" i="0" u="none" strike="noStrike" kern="1200" cap="none" spc="0" normalizeH="0" baseline="0" noProof="0" dirty="0">
              <a:ln>
                <a:noFill/>
              </a:ln>
              <a:solidFill>
                <a:srgbClr val="E48312"/>
              </a:solidFill>
              <a:effectLst/>
              <a:uLnTx/>
              <a:uFillTx/>
              <a:latin typeface="Calibri"/>
              <a:ea typeface="+mn-ea"/>
              <a:cs typeface="+mn-cs"/>
            </a:endParaRP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20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www.cej-mjusticia.es</a:t>
            </a:r>
          </a:p>
        </p:txBody>
      </p:sp>
      <p:sp>
        <p:nvSpPr>
          <p:cNvPr id="27" name="Rectángulo 26">
            <a:extLst>
              <a:ext uri="{FF2B5EF4-FFF2-40B4-BE49-F238E27FC236}">
                <a16:creationId xmlns:a16="http://schemas.microsoft.com/office/drawing/2014/main" id="{51E39682-7A36-4961-A386-D7A2E17F20D6}"/>
              </a:ext>
            </a:extLst>
          </p:cNvPr>
          <p:cNvSpPr/>
          <p:nvPr/>
        </p:nvSpPr>
        <p:spPr>
          <a:xfrm>
            <a:off x="161167" y="1237499"/>
            <a:ext cx="8191095" cy="400110"/>
          </a:xfrm>
          <a:prstGeom prst="rect">
            <a:avLst/>
          </a:prstGeom>
        </p:spPr>
        <p:txBody>
          <a:bodyPr wrap="square">
            <a:spAutoFit/>
          </a:bodyPr>
          <a:lstStyle/>
          <a:p>
            <a:pPr marL="457200" marR="0" lvl="1" indent="0" algn="l" defTabSz="457200" rtl="0" eaLnBrk="1" fontAlgn="auto" latinLnBrk="0" hangingPunct="1">
              <a:lnSpc>
                <a:spcPct val="100000"/>
              </a:lnSpc>
              <a:spcBef>
                <a:spcPts val="1477"/>
              </a:spcBef>
              <a:spcAft>
                <a:spcPts val="0"/>
              </a:spcAft>
              <a:buClr>
                <a:srgbClr val="865640"/>
              </a:buClr>
              <a:buSzPct val="150000"/>
              <a:buFontTx/>
              <a:buNone/>
              <a:tabLst/>
              <a:defRPr/>
            </a:pPr>
            <a:r>
              <a:rPr kumimoji="0" lang="es-ES" sz="2000" b="1" i="0" u="sng" strike="noStrike" kern="1200" cap="none" spc="0" normalizeH="0" baseline="0" noProof="0" dirty="0">
                <a:ln>
                  <a:noFill/>
                </a:ln>
                <a:solidFill>
                  <a:srgbClr val="637052"/>
                </a:solidFill>
                <a:effectLst/>
                <a:uLnTx/>
                <a:uFillTx/>
                <a:latin typeface="Calibri"/>
                <a:ea typeface="+mn-ea"/>
                <a:cs typeface="Arial" pitchFamily="34" charset="0"/>
              </a:rPr>
              <a:t>04. FUNCIONALIDAD - VISION DEL EXPEDIENTE</a:t>
            </a:r>
          </a:p>
        </p:txBody>
      </p:sp>
      <p:sp>
        <p:nvSpPr>
          <p:cNvPr id="4" name="Rectángulo 3">
            <a:extLst>
              <a:ext uri="{FF2B5EF4-FFF2-40B4-BE49-F238E27FC236}">
                <a16:creationId xmlns:a16="http://schemas.microsoft.com/office/drawing/2014/main" id="{613B9679-003E-4B86-AA54-08159DC28B4D}"/>
              </a:ext>
            </a:extLst>
          </p:cNvPr>
          <p:cNvSpPr/>
          <p:nvPr/>
        </p:nvSpPr>
        <p:spPr>
          <a:xfrm>
            <a:off x="6724296" y="1928449"/>
            <a:ext cx="286247" cy="2637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56BF443B-A15C-46B9-86AD-3A776BA03BE9}"/>
              </a:ext>
            </a:extLst>
          </p:cNvPr>
          <p:cNvSpPr txBox="1"/>
          <p:nvPr/>
        </p:nvSpPr>
        <p:spPr>
          <a:xfrm>
            <a:off x="7091054" y="1826990"/>
            <a:ext cx="225022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srgbClr val="000000"/>
                </a:solidFill>
                <a:effectLst/>
                <a:uLnTx/>
                <a:uFillTx/>
                <a:latin typeface="Calibri"/>
                <a:ea typeface="+mn-ea"/>
                <a:cs typeface="+mn-cs"/>
              </a:rPr>
              <a:t>Depende de las necesidades de la tramitación </a:t>
            </a:r>
          </a:p>
        </p:txBody>
      </p:sp>
      <p:sp>
        <p:nvSpPr>
          <p:cNvPr id="11" name="Diagrama de flujo: proceso 6">
            <a:extLst>
              <a:ext uri="{FF2B5EF4-FFF2-40B4-BE49-F238E27FC236}">
                <a16:creationId xmlns:a16="http://schemas.microsoft.com/office/drawing/2014/main" id="{4A53F777-50FF-CF4D-B748-736DDA07DD70}"/>
              </a:ext>
            </a:extLst>
          </p:cNvPr>
          <p:cNvSpPr/>
          <p:nvPr/>
        </p:nvSpPr>
        <p:spPr>
          <a:xfrm>
            <a:off x="9037320" y="4054191"/>
            <a:ext cx="2230304"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rgbClr val="FF9F00"/>
                </a:solidFill>
                <a:effectLst/>
                <a:uLnTx/>
                <a:uFillTx/>
                <a:latin typeface="Arial"/>
                <a:ea typeface="+mn-ea"/>
                <a:cs typeface="+mn-cs"/>
              </a:rPr>
              <a:t>Incorporación desde PC</a:t>
            </a:r>
            <a:endParaRPr kumimoji="0" lang="es-E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Diagrama de flujo: proceso 6">
            <a:extLst>
              <a:ext uri="{FF2B5EF4-FFF2-40B4-BE49-F238E27FC236}">
                <a16:creationId xmlns:a16="http://schemas.microsoft.com/office/drawing/2014/main" id="{59E7F39E-F228-7949-AA89-054C22F99BF7}"/>
              </a:ext>
            </a:extLst>
          </p:cNvPr>
          <p:cNvSpPr/>
          <p:nvPr/>
        </p:nvSpPr>
        <p:spPr>
          <a:xfrm>
            <a:off x="8473440" y="3029191"/>
            <a:ext cx="2820781"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a:solidFill>
                  <a:srgbClr val="FF9F00"/>
                </a:solidFill>
                <a:latin typeface="Arial"/>
              </a:rPr>
              <a:t>Trámites con sus documentos</a:t>
            </a:r>
            <a:endParaRPr kumimoji="0" lang="es-ES" sz="1400" b="1" i="0" u="none" strike="noStrike" kern="0" cap="none" spc="0" normalizeH="0" baseline="0" noProof="0">
              <a:ln>
                <a:noFill/>
              </a:ln>
              <a:solidFill>
                <a:srgbClr val="FFFFFF"/>
              </a:solidFill>
              <a:effectLst/>
              <a:uLnTx/>
              <a:uFillTx/>
              <a:latin typeface="Arial"/>
              <a:ea typeface="+mn-ea"/>
              <a:cs typeface="+mn-cs"/>
            </a:endParaRPr>
          </a:p>
        </p:txBody>
      </p:sp>
      <p:sp>
        <p:nvSpPr>
          <p:cNvPr id="14" name="Diagrama de flujo: proceso 6">
            <a:extLst>
              <a:ext uri="{FF2B5EF4-FFF2-40B4-BE49-F238E27FC236}">
                <a16:creationId xmlns:a16="http://schemas.microsoft.com/office/drawing/2014/main" id="{B5EB3605-0408-7448-A9B6-E206C945E0E3}"/>
              </a:ext>
            </a:extLst>
          </p:cNvPr>
          <p:cNvSpPr/>
          <p:nvPr/>
        </p:nvSpPr>
        <p:spPr>
          <a:xfrm>
            <a:off x="8216164" y="3486391"/>
            <a:ext cx="3078057"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a:ln>
                  <a:noFill/>
                </a:ln>
                <a:solidFill>
                  <a:srgbClr val="FF9F00"/>
                </a:solidFill>
                <a:effectLst/>
                <a:uLnTx/>
                <a:uFillTx/>
                <a:latin typeface="Arial"/>
                <a:ea typeface="+mn-ea"/>
                <a:cs typeface="+mn-cs"/>
              </a:rPr>
              <a:t>Documento principal a posteriori</a:t>
            </a:r>
            <a:endParaRPr kumimoji="0" lang="es-ES" sz="1400" b="1" i="0" u="none" strike="noStrike" kern="0" cap="none" spc="0" normalizeH="0" baseline="0" noProof="0">
              <a:ln>
                <a:noFill/>
              </a:ln>
              <a:solidFill>
                <a:srgbClr val="FFFFFF"/>
              </a:solidFill>
              <a:effectLst/>
              <a:uLnTx/>
              <a:uFillTx/>
              <a:latin typeface="Arial"/>
              <a:ea typeface="+mn-ea"/>
              <a:cs typeface="+mn-cs"/>
            </a:endParaRPr>
          </a:p>
        </p:txBody>
      </p:sp>
      <p:graphicFrame>
        <p:nvGraphicFramePr>
          <p:cNvPr id="15" name="Diagrama 14">
            <a:extLst>
              <a:ext uri="{FF2B5EF4-FFF2-40B4-BE49-F238E27FC236}">
                <a16:creationId xmlns:a16="http://schemas.microsoft.com/office/drawing/2014/main" id="{68AC9F6A-645E-124F-B150-454C759942B6}"/>
              </a:ext>
            </a:extLst>
          </p:cNvPr>
          <p:cNvGraphicFramePr/>
          <p:nvPr>
            <p:extLst>
              <p:ext uri="{D42A27DB-BD31-4B8C-83A1-F6EECF244321}">
                <p14:modId xmlns:p14="http://schemas.microsoft.com/office/powerpoint/2010/main" val="4208386859"/>
              </p:ext>
            </p:extLst>
          </p:nvPr>
        </p:nvGraphicFramePr>
        <p:xfrm>
          <a:off x="2699785" y="1878038"/>
          <a:ext cx="3235612" cy="3478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Diagrama de flujo: proceso 6">
            <a:extLst>
              <a:ext uri="{FF2B5EF4-FFF2-40B4-BE49-F238E27FC236}">
                <a16:creationId xmlns:a16="http://schemas.microsoft.com/office/drawing/2014/main" id="{A1BB421F-A68C-704B-9198-19DCE5AC51A8}"/>
              </a:ext>
            </a:extLst>
          </p:cNvPr>
          <p:cNvSpPr/>
          <p:nvPr/>
        </p:nvSpPr>
        <p:spPr>
          <a:xfrm>
            <a:off x="9051934" y="4544793"/>
            <a:ext cx="2230304"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dirty="0">
                <a:solidFill>
                  <a:srgbClr val="FF9F00"/>
                </a:solidFill>
                <a:latin typeface="Arial"/>
              </a:rPr>
              <a:t>Expediente origen</a:t>
            </a:r>
            <a:endParaRPr kumimoji="0" lang="es-ES" sz="14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9911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2"/>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3200" b="0" i="0" u="none" strike="noStrike" kern="1200" cap="none" spc="0" normalizeH="0" baseline="0" noProof="0">
                <a:ln>
                  <a:noFill/>
                </a:ln>
                <a:solidFill>
                  <a:srgbClr val="865640">
                    <a:lumMod val="75000"/>
                  </a:srgbClr>
                </a:solidFill>
                <a:effectLst/>
                <a:uLnTx/>
                <a:uFillTx/>
                <a:latin typeface="Verdana" pitchFamily="34" charset="0"/>
                <a:ea typeface="Verdana" pitchFamily="34" charset="0"/>
                <a:cs typeface="Verdana" pitchFamily="34" charset="0"/>
              </a:rPr>
              <a:t>COOPERACION JURIDICA INTERNACIONAL</a:t>
            </a:r>
            <a:endParaRPr kumimoji="0" lang="es-ES" sz="2000" b="0" i="0" u="none" strike="noStrike" kern="1200" cap="none" spc="0" normalizeH="0" baseline="0" noProof="0">
              <a:ln>
                <a:noFill/>
              </a:ln>
              <a:solidFill>
                <a:srgbClr val="CCDDEA">
                  <a:lumMod val="75000"/>
                </a:srgbClr>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2000" b="0" i="0" u="none" strike="noStrike" kern="1200" cap="none" spc="0" normalizeH="0" baseline="0" noProof="0">
                <a:ln>
                  <a:noFill/>
                </a:ln>
                <a:solidFill>
                  <a:srgbClr val="E48312"/>
                </a:solidFill>
                <a:effectLst/>
                <a:uLnTx/>
                <a:uFillTx/>
                <a:latin typeface="Verdana" pitchFamily="34" charset="0"/>
                <a:ea typeface="Verdana" pitchFamily="34" charset="0"/>
                <a:cs typeface="Verdana" pitchFamily="34" charset="0"/>
              </a:rPr>
              <a:t> JORNADAS FISCALES COOPERACION JURIDICA INTERNACIONAL</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s-ES" sz="2000" b="0" i="0" u="none" strike="noStrike" kern="1200" cap="none" spc="0" normalizeH="0" baseline="0" noProof="0">
              <a:ln>
                <a:noFill/>
              </a:ln>
              <a:solidFill>
                <a:srgbClr val="E48312"/>
              </a:solidFill>
              <a:effectLst/>
              <a:uLnTx/>
              <a:uFillTx/>
              <a:latin typeface="Calibri"/>
              <a:ea typeface="+mn-ea"/>
              <a:cs typeface="+mn-cs"/>
            </a:endParaRP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20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www.cej-mjusticia.es</a:t>
            </a:r>
          </a:p>
        </p:txBody>
      </p:sp>
      <p:cxnSp>
        <p:nvCxnSpPr>
          <p:cNvPr id="7" name="15 Conector recto">
            <a:extLst>
              <a:ext uri="{FF2B5EF4-FFF2-40B4-BE49-F238E27FC236}">
                <a16:creationId xmlns:a16="http://schemas.microsoft.com/office/drawing/2014/main" id="{65197D4F-4863-42A3-A5E7-E48EF09A2ACD}"/>
              </a:ext>
            </a:extLst>
          </p:cNvPr>
          <p:cNvCxnSpPr>
            <a:cxnSpLocks/>
          </p:cNvCxnSpPr>
          <p:nvPr/>
        </p:nvCxnSpPr>
        <p:spPr>
          <a:xfrm>
            <a:off x="6803744" y="2350546"/>
            <a:ext cx="0" cy="271597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16 CuadroTexto">
            <a:extLst>
              <a:ext uri="{FF2B5EF4-FFF2-40B4-BE49-F238E27FC236}">
                <a16:creationId xmlns:a16="http://schemas.microsoft.com/office/drawing/2014/main" id="{5BAF6485-F5B8-451E-BF20-62ED0EDA695C}"/>
              </a:ext>
            </a:extLst>
          </p:cNvPr>
          <p:cNvSpPr txBox="1"/>
          <p:nvPr/>
        </p:nvSpPr>
        <p:spPr>
          <a:xfrm>
            <a:off x="4901149" y="2342393"/>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01</a:t>
            </a:r>
          </a:p>
        </p:txBody>
      </p:sp>
      <p:sp>
        <p:nvSpPr>
          <p:cNvPr id="9" name="17 CuadroTexto">
            <a:extLst>
              <a:ext uri="{FF2B5EF4-FFF2-40B4-BE49-F238E27FC236}">
                <a16:creationId xmlns:a16="http://schemas.microsoft.com/office/drawing/2014/main" id="{50F61B22-945F-45DA-98D5-51BA45E6785A}"/>
              </a:ext>
            </a:extLst>
          </p:cNvPr>
          <p:cNvSpPr txBox="1"/>
          <p:nvPr/>
        </p:nvSpPr>
        <p:spPr>
          <a:xfrm>
            <a:off x="4901149" y="2819014"/>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02</a:t>
            </a:r>
          </a:p>
        </p:txBody>
      </p:sp>
      <p:sp>
        <p:nvSpPr>
          <p:cNvPr id="10" name="27 CuadroTexto">
            <a:extLst>
              <a:ext uri="{FF2B5EF4-FFF2-40B4-BE49-F238E27FC236}">
                <a16:creationId xmlns:a16="http://schemas.microsoft.com/office/drawing/2014/main" id="{115BF64C-2DBC-40A0-AE82-2152FA149F26}"/>
              </a:ext>
            </a:extLst>
          </p:cNvPr>
          <p:cNvSpPr txBox="1"/>
          <p:nvPr/>
        </p:nvSpPr>
        <p:spPr>
          <a:xfrm>
            <a:off x="4901149" y="327847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03</a:t>
            </a:r>
          </a:p>
        </p:txBody>
      </p:sp>
      <p:cxnSp>
        <p:nvCxnSpPr>
          <p:cNvPr id="11" name="3 Conector recto">
            <a:extLst>
              <a:ext uri="{FF2B5EF4-FFF2-40B4-BE49-F238E27FC236}">
                <a16:creationId xmlns:a16="http://schemas.microsoft.com/office/drawing/2014/main" id="{22645CDC-DBF2-4940-BCC5-392E688A023A}"/>
              </a:ext>
            </a:extLst>
          </p:cNvPr>
          <p:cNvCxnSpPr>
            <a:cxnSpLocks/>
          </p:cNvCxnSpPr>
          <p:nvPr/>
        </p:nvCxnSpPr>
        <p:spPr>
          <a:xfrm>
            <a:off x="6673820" y="2566512"/>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E4FA03E-25C2-4889-BE9E-FF7E139D7486}"/>
              </a:ext>
            </a:extLst>
          </p:cNvPr>
          <p:cNvCxnSpPr>
            <a:cxnSpLocks/>
          </p:cNvCxnSpPr>
          <p:nvPr/>
        </p:nvCxnSpPr>
        <p:spPr>
          <a:xfrm>
            <a:off x="6673820" y="3067445"/>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20 Conector recto">
            <a:extLst>
              <a:ext uri="{FF2B5EF4-FFF2-40B4-BE49-F238E27FC236}">
                <a16:creationId xmlns:a16="http://schemas.microsoft.com/office/drawing/2014/main" id="{9BFC1ACE-9E22-4678-8FF1-C8AB6B617FF0}"/>
              </a:ext>
            </a:extLst>
          </p:cNvPr>
          <p:cNvCxnSpPr>
            <a:cxnSpLocks/>
          </p:cNvCxnSpPr>
          <p:nvPr/>
        </p:nvCxnSpPr>
        <p:spPr>
          <a:xfrm>
            <a:off x="6673820" y="3536000"/>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5 Marcador de texto">
            <a:extLst>
              <a:ext uri="{FF2B5EF4-FFF2-40B4-BE49-F238E27FC236}">
                <a16:creationId xmlns:a16="http://schemas.microsoft.com/office/drawing/2014/main" id="{DAF09E14-DED2-4A1B-BBB3-C9066437C888}"/>
              </a:ext>
            </a:extLst>
          </p:cNvPr>
          <p:cNvSpPr txBox="1">
            <a:spLocks/>
          </p:cNvSpPr>
          <p:nvPr/>
        </p:nvSpPr>
        <p:spPr>
          <a:xfrm>
            <a:off x="6893626" y="2351549"/>
            <a:ext cx="5298373" cy="3533585"/>
          </a:xfrm>
          <a:prstGeom prst="rect">
            <a:avLst/>
          </a:prstGeom>
        </p:spPr>
        <p:txBody>
          <a:bodyPr vert="horz" lIns="112542" tIns="56271" rIns="112542" bIns="56271"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477"/>
              </a:spcBef>
              <a:buClr>
                <a:srgbClr val="865640"/>
              </a:buClr>
              <a:buSzPct val="150000"/>
            </a:pPr>
            <a:r>
              <a:rPr lang="es-ES" sz="1969" b="1" dirty="0">
                <a:solidFill>
                  <a:srgbClr val="637052">
                    <a:lumMod val="60000"/>
                    <a:lumOff val="40000"/>
                  </a:srgbClr>
                </a:solidFill>
                <a:latin typeface="Calibri"/>
                <a:cs typeface="Arial" pitchFamily="34" charset="0"/>
              </a:rPr>
              <a:t>INTRODUCCIÓN</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lang="es-ES" sz="1969" b="1" dirty="0">
                <a:solidFill>
                  <a:srgbClr val="637052">
                    <a:lumMod val="60000"/>
                    <a:lumOff val="40000"/>
                  </a:srgbClr>
                </a:solidFill>
                <a:latin typeface="Calibri"/>
                <a:cs typeface="Arial" pitchFamily="34" charset="0"/>
              </a:rPr>
              <a:t>AMBITO Y ACCESO</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ESTRUCTURA </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FUNCIONALIDAD</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chemeClr val="tx1"/>
                </a:solidFill>
                <a:effectLst/>
                <a:uLnTx/>
                <a:uFillTx/>
                <a:latin typeface="Calibri"/>
                <a:ea typeface="+mn-ea"/>
                <a:cs typeface="Arial" pitchFamily="34" charset="0"/>
              </a:rPr>
              <a:t>FUTURO</a:t>
            </a:r>
          </a:p>
          <a:p>
            <a:pPr lvl="1">
              <a:spcBef>
                <a:spcPts val="1477"/>
              </a:spcBef>
              <a:buClr>
                <a:srgbClr val="865640"/>
              </a:buClr>
              <a:buSzPct val="150000"/>
              <a:defRPr/>
            </a:pPr>
            <a:r>
              <a:rPr lang="es-ES" sz="1969" b="1" dirty="0">
                <a:solidFill>
                  <a:srgbClr val="637052">
                    <a:lumMod val="60000"/>
                    <a:lumOff val="40000"/>
                  </a:srgbClr>
                </a:solidFill>
                <a:cs typeface="Arial" pitchFamily="34" charset="0"/>
              </a:rPr>
              <a:t>RUEGOS Y PREGUNTAS.</a:t>
            </a: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p:txBody>
      </p:sp>
      <p:sp>
        <p:nvSpPr>
          <p:cNvPr id="15" name="27 CuadroTexto">
            <a:extLst>
              <a:ext uri="{FF2B5EF4-FFF2-40B4-BE49-F238E27FC236}">
                <a16:creationId xmlns:a16="http://schemas.microsoft.com/office/drawing/2014/main" id="{E3953357-2DAA-4943-AC99-DB3BBFD08A5F}"/>
              </a:ext>
            </a:extLst>
          </p:cNvPr>
          <p:cNvSpPr txBox="1"/>
          <p:nvPr/>
        </p:nvSpPr>
        <p:spPr>
          <a:xfrm>
            <a:off x="4890792" y="3751786"/>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04</a:t>
            </a:r>
          </a:p>
        </p:txBody>
      </p:sp>
      <p:cxnSp>
        <p:nvCxnSpPr>
          <p:cNvPr id="16" name="20 Conector recto">
            <a:extLst>
              <a:ext uri="{FF2B5EF4-FFF2-40B4-BE49-F238E27FC236}">
                <a16:creationId xmlns:a16="http://schemas.microsoft.com/office/drawing/2014/main" id="{A9B1EB22-E9AA-43EF-A7B4-E53B992ADBCF}"/>
              </a:ext>
            </a:extLst>
          </p:cNvPr>
          <p:cNvCxnSpPr>
            <a:cxnSpLocks/>
          </p:cNvCxnSpPr>
          <p:nvPr/>
        </p:nvCxnSpPr>
        <p:spPr>
          <a:xfrm>
            <a:off x="6663463" y="4009308"/>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27 CuadroTexto">
            <a:extLst>
              <a:ext uri="{FF2B5EF4-FFF2-40B4-BE49-F238E27FC236}">
                <a16:creationId xmlns:a16="http://schemas.microsoft.com/office/drawing/2014/main" id="{D9B149A8-C760-4AB2-8274-FF752D93D96F}"/>
              </a:ext>
            </a:extLst>
          </p:cNvPr>
          <p:cNvSpPr txBox="1"/>
          <p:nvPr/>
        </p:nvSpPr>
        <p:spPr>
          <a:xfrm>
            <a:off x="4890792" y="4260421"/>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dirty="0">
                <a:ln>
                  <a:noFill/>
                </a:ln>
                <a:effectLst/>
                <a:uLnTx/>
                <a:uFillTx/>
                <a:latin typeface="Arial" pitchFamily="34" charset="0"/>
                <a:ea typeface="+mn-ea"/>
                <a:cs typeface="Arial" pitchFamily="34" charset="0"/>
              </a:rPr>
              <a:t>05</a:t>
            </a:r>
          </a:p>
        </p:txBody>
      </p:sp>
      <p:cxnSp>
        <p:nvCxnSpPr>
          <p:cNvPr id="18" name="20 Conector recto">
            <a:extLst>
              <a:ext uri="{FF2B5EF4-FFF2-40B4-BE49-F238E27FC236}">
                <a16:creationId xmlns:a16="http://schemas.microsoft.com/office/drawing/2014/main" id="{5E601F0A-4378-4102-97DE-9D0F82706CF8}"/>
              </a:ext>
            </a:extLst>
          </p:cNvPr>
          <p:cNvCxnSpPr>
            <a:cxnSpLocks/>
          </p:cNvCxnSpPr>
          <p:nvPr/>
        </p:nvCxnSpPr>
        <p:spPr>
          <a:xfrm>
            <a:off x="6675904" y="4494211"/>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27 CuadroTexto">
            <a:extLst>
              <a:ext uri="{FF2B5EF4-FFF2-40B4-BE49-F238E27FC236}">
                <a16:creationId xmlns:a16="http://schemas.microsoft.com/office/drawing/2014/main" id="{A8B067ED-AAD4-4060-9369-5FE397B4098F}"/>
              </a:ext>
            </a:extLst>
          </p:cNvPr>
          <p:cNvSpPr txBox="1"/>
          <p:nvPr/>
        </p:nvSpPr>
        <p:spPr>
          <a:xfrm>
            <a:off x="4890792" y="478046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06</a:t>
            </a:r>
          </a:p>
        </p:txBody>
      </p:sp>
      <p:cxnSp>
        <p:nvCxnSpPr>
          <p:cNvPr id="20" name="20 Conector recto">
            <a:extLst>
              <a:ext uri="{FF2B5EF4-FFF2-40B4-BE49-F238E27FC236}">
                <a16:creationId xmlns:a16="http://schemas.microsoft.com/office/drawing/2014/main" id="{35B3E19F-64CF-4267-B115-11EC7C725B2F}"/>
              </a:ext>
            </a:extLst>
          </p:cNvPr>
          <p:cNvCxnSpPr>
            <a:cxnSpLocks/>
          </p:cNvCxnSpPr>
          <p:nvPr/>
        </p:nvCxnSpPr>
        <p:spPr>
          <a:xfrm>
            <a:off x="6685965" y="4987787"/>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91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2"/>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None/>
            </a:pPr>
            <a:r>
              <a:rPr lang="es-ES" sz="3200">
                <a:solidFill>
                  <a:schemeClr val="accent3">
                    <a:lumMod val="75000"/>
                  </a:schemeClr>
                </a:solidFill>
                <a:latin typeface="Verdana" pitchFamily="34" charset="0"/>
                <a:ea typeface="Verdana" pitchFamily="34" charset="0"/>
                <a:cs typeface="Verdana" pitchFamily="34" charset="0"/>
              </a:rPr>
              <a:t>COOPERACION JURIDICA INTERNACIONAL</a:t>
            </a:r>
            <a:endParaRPr lang="es-ES">
              <a:solidFill>
                <a:schemeClr val="bg2">
                  <a:lumMod val="75000"/>
                </a:schemeClr>
              </a:solidFill>
              <a:latin typeface="Tw Cen MT" panose="020B0602020104020603" pitchFamily="34" charset="0"/>
            </a:endParaRPr>
          </a:p>
          <a:p>
            <a:pPr marL="0" indent="0">
              <a:buNone/>
            </a:pPr>
            <a:r>
              <a:rPr lang="es-ES">
                <a:solidFill>
                  <a:schemeClr val="accent1"/>
                </a:solidFill>
                <a:latin typeface="Verdana" pitchFamily="34" charset="0"/>
                <a:ea typeface="Verdana" pitchFamily="34" charset="0"/>
                <a:cs typeface="Verdana" pitchFamily="34" charset="0"/>
              </a:rPr>
              <a:t> JORNADAS FISCALES COOPERACION JURIDICA INTERNACIONAL</a:t>
            </a:r>
          </a:p>
          <a:p>
            <a:endParaRPr lang="es-ES">
              <a:solidFill>
                <a:schemeClr val="accent1"/>
              </a:solidFill>
            </a:endParaRP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s-ES" sz="2000" b="0" i="0" u="none" strike="noStrike" kern="1200" cap="none" spc="0" normalizeH="0" baseline="0" noProof="0">
                <a:ln>
                  <a:noFill/>
                </a:ln>
                <a:solidFill>
                  <a:schemeClr val="bg1"/>
                </a:solidFill>
                <a:effectLst/>
                <a:uLnTx/>
                <a:uFillTx/>
                <a:latin typeface="Verdana" pitchFamily="34" charset="0"/>
                <a:ea typeface="Verdana" pitchFamily="34" charset="0"/>
                <a:cs typeface="Verdana" pitchFamily="34" charset="0"/>
              </a:rPr>
              <a:t>www.cej-mjusticia.es</a:t>
            </a:r>
          </a:p>
        </p:txBody>
      </p:sp>
      <p:sp>
        <p:nvSpPr>
          <p:cNvPr id="27" name="Rectángulo 26">
            <a:extLst>
              <a:ext uri="{FF2B5EF4-FFF2-40B4-BE49-F238E27FC236}">
                <a16:creationId xmlns:a16="http://schemas.microsoft.com/office/drawing/2014/main" id="{51E39682-7A36-4961-A386-D7A2E17F20D6}"/>
              </a:ext>
            </a:extLst>
          </p:cNvPr>
          <p:cNvSpPr/>
          <p:nvPr/>
        </p:nvSpPr>
        <p:spPr>
          <a:xfrm>
            <a:off x="161168" y="1237499"/>
            <a:ext cx="4840040" cy="400110"/>
          </a:xfrm>
          <a:prstGeom prst="rect">
            <a:avLst/>
          </a:prstGeom>
        </p:spPr>
        <p:txBody>
          <a:bodyPr wrap="square">
            <a:spAutoFit/>
          </a:bodyPr>
          <a:lstStyle/>
          <a:p>
            <a:pPr lvl="1">
              <a:spcBef>
                <a:spcPts val="1477"/>
              </a:spcBef>
              <a:buClr>
                <a:schemeClr val="accent3"/>
              </a:buClr>
              <a:buSzPct val="150000"/>
            </a:pPr>
            <a:r>
              <a:rPr lang="es-ES" sz="2000" b="1" u="sng">
                <a:solidFill>
                  <a:schemeClr val="tx2"/>
                </a:solidFill>
                <a:cs typeface="Arial" pitchFamily="34" charset="0"/>
              </a:rPr>
              <a:t>07. FUTURO - MAPA DE RUTA PREVISTO</a:t>
            </a:r>
          </a:p>
        </p:txBody>
      </p:sp>
      <p:sp>
        <p:nvSpPr>
          <p:cNvPr id="10" name="Marcador de texto 3">
            <a:extLst>
              <a:ext uri="{FF2B5EF4-FFF2-40B4-BE49-F238E27FC236}">
                <a16:creationId xmlns:a16="http://schemas.microsoft.com/office/drawing/2014/main" id="{2F53D2C2-ED03-4456-930B-47641DA447D9}"/>
              </a:ext>
            </a:extLst>
          </p:cNvPr>
          <p:cNvSpPr txBox="1">
            <a:spLocks/>
          </p:cNvSpPr>
          <p:nvPr/>
        </p:nvSpPr>
        <p:spPr>
          <a:xfrm>
            <a:off x="881444" y="1949535"/>
            <a:ext cx="10704991" cy="4297653"/>
          </a:xfrm>
          <a:prstGeom prst="rect">
            <a:avLst/>
          </a:prstGeom>
        </p:spPr>
        <p:txBody>
          <a:bodyPr/>
          <a:lstStyle>
            <a:lvl1pPr marL="0" indent="0" algn="l" defTabSz="1125444" rtl="0" eaLnBrk="1" latinLnBrk="0" hangingPunct="1">
              <a:spcBef>
                <a:spcPct val="20000"/>
              </a:spcBef>
              <a:buFont typeface="Arial" pitchFamily="34" charset="0"/>
              <a:buNone/>
              <a:defRPr sz="1969" i="1" kern="1200">
                <a:solidFill>
                  <a:schemeClr val="tx1"/>
                </a:solidFill>
                <a:latin typeface="Arial" panose="020B0604020202020204" pitchFamily="34" charset="0"/>
                <a:ea typeface="+mn-ea"/>
                <a:cs typeface="Arial" panose="020B0604020202020204" pitchFamily="34" charset="0"/>
              </a:defRPr>
            </a:lvl1pPr>
            <a:lvl2pPr marL="914423" indent="-351701" algn="l" defTabSz="1125444" rtl="0" eaLnBrk="1" latinLnBrk="0" hangingPunct="1">
              <a:spcBef>
                <a:spcPct val="20000"/>
              </a:spcBef>
              <a:buFont typeface="Wingdings" pitchFamily="2" charset="2"/>
              <a:buChar char="§"/>
              <a:defRPr sz="3446" kern="1200">
                <a:solidFill>
                  <a:schemeClr val="tx1"/>
                </a:solidFill>
                <a:latin typeface="+mn-lt"/>
                <a:ea typeface="+mn-ea"/>
                <a:cs typeface="+mn-cs"/>
              </a:defRPr>
            </a:lvl2pPr>
            <a:lvl3pPr marL="1406804" indent="-281361" algn="l" defTabSz="1125444" rtl="0" eaLnBrk="1" latinLnBrk="0" hangingPunct="1">
              <a:spcBef>
                <a:spcPct val="20000"/>
              </a:spcBef>
              <a:buFont typeface="Wingdings" pitchFamily="2" charset="2"/>
              <a:buChar char="Ø"/>
              <a:defRPr sz="2954" kern="1200">
                <a:solidFill>
                  <a:schemeClr val="tx1"/>
                </a:solidFill>
                <a:latin typeface="+mn-lt"/>
                <a:ea typeface="+mn-ea"/>
                <a:cs typeface="+mn-cs"/>
              </a:defRPr>
            </a:lvl3pPr>
            <a:lvl4pPr marL="1969526" indent="-281361" algn="l" defTabSz="1125444"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248" indent="-281361" algn="l" defTabSz="1125444" rtl="0" eaLnBrk="1" latinLnBrk="0" hangingPunct="1">
              <a:spcBef>
                <a:spcPct val="20000"/>
              </a:spcBef>
              <a:buFont typeface="Courier New" pitchFamily="49" charset="0"/>
              <a:buChar char="o"/>
              <a:defRPr sz="2215" kern="1200">
                <a:solidFill>
                  <a:schemeClr val="tx1"/>
                </a:solidFill>
                <a:latin typeface="+mn-lt"/>
                <a:ea typeface="+mn-ea"/>
                <a:cs typeface="+mn-cs"/>
              </a:defRPr>
            </a:lvl5pPr>
            <a:lvl6pPr marL="3094970" indent="-281361" algn="l" defTabSz="1125444"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691" indent="-281361" algn="l" defTabSz="1125444"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413" indent="-281361" algn="l" defTabSz="1125444"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135" indent="-281361" algn="l" defTabSz="1125444"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342900" marR="0" lvl="0" indent="-342900" defTabSz="457200" fontAlgn="auto">
              <a:lnSpc>
                <a:spcPct val="100000"/>
              </a:lnSpc>
              <a:spcBef>
                <a:spcPct val="20000"/>
              </a:spcBef>
              <a:spcAft>
                <a:spcPts val="0"/>
              </a:spcAft>
              <a:buClrTx/>
              <a:buSzTx/>
              <a:buFont typeface="Wingdings" pitchFamily="2" charset="2"/>
              <a:buChar char="à"/>
              <a:tabLst/>
              <a:defRPr/>
            </a:pPr>
            <a:r>
              <a:rPr lang="es-ES" sz="2000" i="0" dirty="0">
                <a:latin typeface="+mn-lt"/>
                <a:cs typeface="+mn-cs"/>
              </a:rPr>
              <a:t>En el mes de septiembre del 2019 se implantó </a:t>
            </a:r>
            <a:r>
              <a:rPr lang="es-ES" sz="2000" b="1" i="0" dirty="0">
                <a:latin typeface="+mn-lt"/>
                <a:cs typeface="+mn-cs"/>
              </a:rPr>
              <a:t>la firma electrónica y el intercambio de información entre Fiscalías</a:t>
            </a:r>
            <a:r>
              <a:rPr lang="es-ES" sz="2000" i="0" dirty="0">
                <a:latin typeface="+mn-lt"/>
                <a:cs typeface="+mn-cs"/>
              </a:rPr>
              <a:t>. Comunicación electrónica entre Fiscalías (inhibiciones y auxilios). </a:t>
            </a:r>
          </a:p>
          <a:p>
            <a:pPr marR="0" lvl="0" defTabSz="457200" fontAlgn="auto">
              <a:lnSpc>
                <a:spcPct val="100000"/>
              </a:lnSpc>
              <a:spcBef>
                <a:spcPct val="20000"/>
              </a:spcBef>
              <a:spcAft>
                <a:spcPts val="0"/>
              </a:spcAft>
              <a:buClrTx/>
              <a:buSzTx/>
              <a:tabLst/>
              <a:defRPr/>
            </a:pPr>
            <a:endParaRPr lang="es-ES" sz="2000" i="0" dirty="0">
              <a:latin typeface="+mn-lt"/>
              <a:cs typeface="+mn-cs"/>
            </a:endParaRPr>
          </a:p>
          <a:p>
            <a:pPr marL="342900" marR="0" lvl="0" indent="-342900" defTabSz="457200" fontAlgn="auto">
              <a:lnSpc>
                <a:spcPct val="100000"/>
              </a:lnSpc>
              <a:spcBef>
                <a:spcPct val="20000"/>
              </a:spcBef>
              <a:spcAft>
                <a:spcPts val="0"/>
              </a:spcAft>
              <a:buClrTx/>
              <a:buSzTx/>
              <a:buFont typeface="Wingdings" pitchFamily="2" charset="2"/>
              <a:buChar char="à"/>
              <a:tabLst/>
              <a:defRPr/>
            </a:pPr>
            <a:r>
              <a:rPr lang="es-ES" sz="2000" i="0" dirty="0">
                <a:latin typeface="+mn-lt"/>
                <a:cs typeface="+mn-cs"/>
              </a:rPr>
              <a:t>A partir de abril del 2020 se activa </a:t>
            </a:r>
            <a:r>
              <a:rPr lang="es-ES" sz="2000" b="1" i="0" dirty="0">
                <a:latin typeface="+mn-lt"/>
                <a:cs typeface="+mn-cs"/>
              </a:rPr>
              <a:t>la nueva tramitación de la Orden Europea de Investigación para intercambiar electrónicamente con Europa. Es imprescindible usar firma electrónica </a:t>
            </a:r>
            <a:r>
              <a:rPr lang="es-ES" sz="2000" i="0" dirty="0">
                <a:latin typeface="+mn-lt"/>
                <a:cs typeface="+mn-cs"/>
              </a:rPr>
              <a:t>por lo que se activará la firma electrónica </a:t>
            </a:r>
            <a:r>
              <a:rPr lang="es-ES" sz="2000" i="0" dirty="0"/>
              <a:t>en Fiscalías de CCAA transferidas.</a:t>
            </a:r>
          </a:p>
          <a:p>
            <a:pPr marL="342900" marR="0" lvl="0" indent="-342900" defTabSz="457200" fontAlgn="auto">
              <a:lnSpc>
                <a:spcPct val="100000"/>
              </a:lnSpc>
              <a:spcBef>
                <a:spcPct val="20000"/>
              </a:spcBef>
              <a:spcAft>
                <a:spcPts val="0"/>
              </a:spcAft>
              <a:buClrTx/>
              <a:buSzTx/>
              <a:buFont typeface="Wingdings" pitchFamily="2" charset="2"/>
              <a:buChar char="à"/>
              <a:tabLst/>
              <a:defRPr/>
            </a:pPr>
            <a:endParaRPr lang="es-ES" sz="2000" i="0" dirty="0"/>
          </a:p>
          <a:p>
            <a:pPr marL="342900" marR="0" lvl="0" indent="-342900" defTabSz="457200" fontAlgn="auto">
              <a:lnSpc>
                <a:spcPct val="100000"/>
              </a:lnSpc>
              <a:spcBef>
                <a:spcPct val="20000"/>
              </a:spcBef>
              <a:spcAft>
                <a:spcPts val="0"/>
              </a:spcAft>
              <a:buClrTx/>
              <a:buSzTx/>
              <a:buFont typeface="Wingdings" pitchFamily="2" charset="2"/>
              <a:buChar char="à"/>
              <a:tabLst/>
              <a:defRPr/>
            </a:pPr>
            <a:r>
              <a:rPr lang="es-ES" sz="2000" i="0" dirty="0">
                <a:latin typeface="+mn-lt"/>
                <a:cs typeface="+mn-cs"/>
              </a:rPr>
              <a:t>A partir de mayo del 2020 se activa el intercambio electrónico con cuatro autoridades Alemanas</a:t>
            </a:r>
          </a:p>
          <a:p>
            <a:pPr marL="342900" marR="0" lvl="0" indent="-342900" defTabSz="457200" fontAlgn="auto">
              <a:lnSpc>
                <a:spcPct val="100000"/>
              </a:lnSpc>
              <a:spcBef>
                <a:spcPct val="20000"/>
              </a:spcBef>
              <a:spcAft>
                <a:spcPts val="0"/>
              </a:spcAft>
              <a:buClrTx/>
              <a:buSzTx/>
              <a:buFont typeface="Wingdings" pitchFamily="2" charset="2"/>
              <a:buChar char="à"/>
              <a:tabLst/>
              <a:defRPr/>
            </a:pPr>
            <a:endParaRPr lang="es-ES" sz="2000" i="0" dirty="0">
              <a:latin typeface="+mn-lt"/>
              <a:cs typeface="+mn-cs"/>
            </a:endParaRPr>
          </a:p>
          <a:p>
            <a:pPr marL="342900" marR="0" lvl="0" indent="-342900" defTabSz="457200" fontAlgn="auto">
              <a:lnSpc>
                <a:spcPct val="100000"/>
              </a:lnSpc>
              <a:spcBef>
                <a:spcPct val="20000"/>
              </a:spcBef>
              <a:spcAft>
                <a:spcPts val="0"/>
              </a:spcAft>
              <a:buClrTx/>
              <a:buSzTx/>
              <a:buFont typeface="Wingdings" pitchFamily="2" charset="2"/>
              <a:buChar char="à"/>
              <a:tabLst/>
              <a:defRPr/>
            </a:pPr>
            <a:r>
              <a:rPr lang="es-ES" sz="2000" i="0" dirty="0">
                <a:latin typeface="+mn-lt"/>
                <a:cs typeface="+mn-cs"/>
              </a:rPr>
              <a:t>A partir de septiembre del 2020 se activa el Portal de intercambio con Europa “EVIDENCE”.</a:t>
            </a:r>
          </a:p>
        </p:txBody>
      </p:sp>
    </p:spTree>
    <p:extLst>
      <p:ext uri="{BB962C8B-B14F-4D97-AF65-F5344CB8AC3E}">
        <p14:creationId xmlns:p14="http://schemas.microsoft.com/office/powerpoint/2010/main" val="280384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2" name="Conector recto 171"/>
          <p:cNvCxnSpPr/>
          <p:nvPr/>
        </p:nvCxnSpPr>
        <p:spPr>
          <a:xfrm flipV="1">
            <a:off x="2382526" y="1295082"/>
            <a:ext cx="3842082" cy="355227"/>
          </a:xfrm>
          <a:prstGeom prst="line">
            <a:avLst/>
          </a:prstGeom>
          <a:ln>
            <a:solidFill>
              <a:schemeClr val="accent1">
                <a:alpha val="64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Conector recto 124"/>
          <p:cNvCxnSpPr/>
          <p:nvPr/>
        </p:nvCxnSpPr>
        <p:spPr>
          <a:xfrm flipH="1">
            <a:off x="6252814" y="1126542"/>
            <a:ext cx="655568" cy="5222380"/>
          </a:xfrm>
          <a:prstGeom prst="line">
            <a:avLst/>
          </a:prstGeom>
          <a:ln w="92075">
            <a:solidFill>
              <a:schemeClr val="accent2"/>
            </a:solidFill>
            <a:prstDash val="lgDash"/>
          </a:ln>
        </p:spPr>
        <p:style>
          <a:lnRef idx="1">
            <a:schemeClr val="accent1"/>
          </a:lnRef>
          <a:fillRef idx="0">
            <a:schemeClr val="accent1"/>
          </a:fillRef>
          <a:effectRef idx="0">
            <a:schemeClr val="accent1"/>
          </a:effectRef>
          <a:fontRef idx="minor">
            <a:schemeClr val="tx1"/>
          </a:fontRef>
        </p:style>
      </p:cxnSp>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2"/>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3200" b="0" i="0" u="none" strike="noStrike" kern="1200" cap="none" spc="0" normalizeH="0" baseline="0" noProof="0">
                <a:ln>
                  <a:noFill/>
                </a:ln>
                <a:solidFill>
                  <a:srgbClr val="865640">
                    <a:lumMod val="75000"/>
                  </a:srgbClr>
                </a:solidFill>
                <a:effectLst/>
                <a:uLnTx/>
                <a:uFillTx/>
                <a:latin typeface="Verdana" pitchFamily="34" charset="0"/>
                <a:ea typeface="Verdana" pitchFamily="34" charset="0"/>
                <a:cs typeface="Verdana" pitchFamily="34" charset="0"/>
              </a:rPr>
              <a:t>COOPERACION JURIDICA INTERNACIONAL</a:t>
            </a:r>
            <a:endParaRPr kumimoji="0" lang="es-ES" sz="2000" b="0" i="0" u="none" strike="noStrike" kern="1200" cap="none" spc="0" normalizeH="0" baseline="0" noProof="0">
              <a:ln>
                <a:noFill/>
              </a:ln>
              <a:solidFill>
                <a:srgbClr val="CCDDEA">
                  <a:lumMod val="75000"/>
                </a:srgbClr>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2000" b="0" i="0" u="none" strike="noStrike" kern="1200" cap="none" spc="0" normalizeH="0" baseline="0" noProof="0">
                <a:ln>
                  <a:noFill/>
                </a:ln>
                <a:solidFill>
                  <a:srgbClr val="E48312"/>
                </a:solidFill>
                <a:effectLst/>
                <a:uLnTx/>
                <a:uFillTx/>
                <a:latin typeface="Verdana" pitchFamily="34" charset="0"/>
                <a:ea typeface="Verdana" pitchFamily="34" charset="0"/>
                <a:cs typeface="Verdana" pitchFamily="34" charset="0"/>
              </a:rPr>
              <a:t> JORNADAS FISCALES COOPERACION JURIDICA INTERNACIONAL</a:t>
            </a: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20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www.cej-mjusticia.es</a:t>
            </a:r>
          </a:p>
        </p:txBody>
      </p:sp>
      <p:sp>
        <p:nvSpPr>
          <p:cNvPr id="4" name="Rectángulo 3">
            <a:extLst>
              <a:ext uri="{FF2B5EF4-FFF2-40B4-BE49-F238E27FC236}">
                <a16:creationId xmlns:a16="http://schemas.microsoft.com/office/drawing/2014/main" id="{4F44DC54-4E56-4E5F-848B-CA45C50BC045}"/>
              </a:ext>
            </a:extLst>
          </p:cNvPr>
          <p:cNvSpPr/>
          <p:nvPr/>
        </p:nvSpPr>
        <p:spPr>
          <a:xfrm>
            <a:off x="59573" y="1237499"/>
            <a:ext cx="4156423" cy="400110"/>
          </a:xfrm>
          <a:prstGeom prst="rect">
            <a:avLst/>
          </a:prstGeom>
        </p:spPr>
        <p:txBody>
          <a:bodyPr wrap="square">
            <a:spAutoFit/>
          </a:bodyPr>
          <a:lstStyle/>
          <a:p>
            <a:pPr marL="457200" marR="0" lvl="1" indent="0" algn="l" defTabSz="457200" rtl="0" eaLnBrk="1" fontAlgn="auto" latinLnBrk="0" hangingPunct="1">
              <a:lnSpc>
                <a:spcPct val="100000"/>
              </a:lnSpc>
              <a:spcBef>
                <a:spcPts val="1477"/>
              </a:spcBef>
              <a:spcAft>
                <a:spcPts val="0"/>
              </a:spcAft>
              <a:buClr>
                <a:srgbClr val="865640"/>
              </a:buClr>
              <a:buSzPct val="150000"/>
              <a:buFontTx/>
              <a:buNone/>
              <a:tabLst/>
              <a:defRPr/>
            </a:pPr>
            <a:r>
              <a:rPr kumimoji="0" lang="es-ES" sz="2000" b="1" i="0" u="sng" strike="noStrike" kern="1200" cap="none" spc="0" normalizeH="0" baseline="0" noProof="0" dirty="0">
                <a:ln>
                  <a:noFill/>
                </a:ln>
                <a:solidFill>
                  <a:srgbClr val="637052"/>
                </a:solidFill>
                <a:effectLst/>
                <a:uLnTx/>
                <a:uFillTx/>
                <a:latin typeface="Calibri"/>
                <a:ea typeface="+mn-ea"/>
                <a:cs typeface="Arial" pitchFamily="34" charset="0"/>
              </a:rPr>
              <a:t>01.1 </a:t>
            </a:r>
            <a:r>
              <a:rPr lang="es-ES" sz="2000" b="1" u="sng" dirty="0">
                <a:solidFill>
                  <a:srgbClr val="637052"/>
                </a:solidFill>
                <a:latin typeface="Calibri"/>
                <a:cs typeface="Arial" pitchFamily="34" charset="0"/>
              </a:rPr>
              <a:t>FUTURO 2020</a:t>
            </a:r>
            <a:endParaRPr kumimoji="0" lang="es-ES" sz="2000" b="1" i="0" u="sng" strike="noStrike" kern="1200" cap="none" spc="0" normalizeH="0" baseline="0" noProof="0" dirty="0">
              <a:ln>
                <a:noFill/>
              </a:ln>
              <a:solidFill>
                <a:srgbClr val="637052"/>
              </a:solidFill>
              <a:effectLst/>
              <a:uLnTx/>
              <a:uFillTx/>
              <a:latin typeface="Calibri"/>
              <a:ea typeface="+mn-ea"/>
              <a:cs typeface="Arial" pitchFamily="34" charset="0"/>
            </a:endParaRPr>
          </a:p>
        </p:txBody>
      </p:sp>
      <p:pic>
        <p:nvPicPr>
          <p:cNvPr id="23" name="Imagen 2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4798" y="1689506"/>
            <a:ext cx="3115039" cy="1438590"/>
          </a:xfrm>
          <a:prstGeom prst="rect">
            <a:avLst/>
          </a:prstGeom>
        </p:spPr>
      </p:pic>
      <p:sp>
        <p:nvSpPr>
          <p:cNvPr id="24" name="Rectángulo 23"/>
          <p:cNvSpPr/>
          <p:nvPr/>
        </p:nvSpPr>
        <p:spPr>
          <a:xfrm>
            <a:off x="1727207" y="1650309"/>
            <a:ext cx="655319" cy="55454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0" name="Conector curvado 29"/>
          <p:cNvCxnSpPr>
            <a:cxnSpLocks/>
            <a:stCxn id="111" idx="0"/>
            <a:endCxn id="20" idx="1"/>
          </p:cNvCxnSpPr>
          <p:nvPr/>
        </p:nvCxnSpPr>
        <p:spPr>
          <a:xfrm rot="5400000" flipH="1" flipV="1">
            <a:off x="2573754" y="3205799"/>
            <a:ext cx="2659665" cy="780359"/>
          </a:xfrm>
          <a:prstGeom prst="curvedConnector2">
            <a:avLst/>
          </a:prstGeom>
          <a:ln w="76200">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Conector curvado 32"/>
          <p:cNvCxnSpPr>
            <a:cxnSpLocks/>
            <a:stCxn id="111" idx="3"/>
            <a:endCxn id="20" idx="2"/>
          </p:cNvCxnSpPr>
          <p:nvPr/>
        </p:nvCxnSpPr>
        <p:spPr>
          <a:xfrm flipV="1">
            <a:off x="4229107" y="3294791"/>
            <a:ext cx="1029280" cy="1961726"/>
          </a:xfrm>
          <a:prstGeom prst="curvedConnector2">
            <a:avLst/>
          </a:prstGeom>
          <a:ln w="76200">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28" name="Imagen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262" y="3828536"/>
            <a:ext cx="2381624" cy="571590"/>
          </a:xfrm>
          <a:prstGeom prst="rect">
            <a:avLst/>
          </a:prstGeom>
          <a:solidFill>
            <a:schemeClr val="bg1">
              <a:alpha val="57000"/>
            </a:schemeClr>
          </a:solidFill>
        </p:spPr>
      </p:pic>
      <p:cxnSp>
        <p:nvCxnSpPr>
          <p:cNvPr id="36" name="Conector curvado 35"/>
          <p:cNvCxnSpPr>
            <a:stCxn id="111" idx="1"/>
          </p:cNvCxnSpPr>
          <p:nvPr/>
        </p:nvCxnSpPr>
        <p:spPr>
          <a:xfrm rot="10800000">
            <a:off x="1565845" y="3091675"/>
            <a:ext cx="1231862" cy="2164842"/>
          </a:xfrm>
          <a:prstGeom prst="curvedConnector2">
            <a:avLst/>
          </a:prstGeom>
          <a:ln w="76200">
            <a:prstDash val="sysDot"/>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21" name="Imagen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93" y="4006851"/>
            <a:ext cx="1322097" cy="613453"/>
          </a:xfrm>
          <a:prstGeom prst="rect">
            <a:avLst/>
          </a:prstGeom>
        </p:spPr>
      </p:pic>
      <p:sp>
        <p:nvSpPr>
          <p:cNvPr id="111" name="Rectángulo redondeado 110"/>
          <p:cNvSpPr/>
          <p:nvPr/>
        </p:nvSpPr>
        <p:spPr>
          <a:xfrm>
            <a:off x="2797707" y="4925810"/>
            <a:ext cx="1431400" cy="661414"/>
          </a:xfrm>
          <a:prstGeom prst="roundRect">
            <a:avLst/>
          </a:prstGeom>
          <a:solidFill>
            <a:schemeClr val="accent1"/>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ES" sz="3600" b="1">
                <a:ln w="9525">
                  <a:solidFill>
                    <a:schemeClr val="bg1"/>
                  </a:solidFill>
                  <a:prstDash val="solid"/>
                </a:ln>
                <a:solidFill>
                  <a:schemeClr val="tx1"/>
                </a:solidFill>
                <a:effectLst>
                  <a:outerShdw blurRad="12700" dist="38100" dir="2700000" algn="tl" rotWithShape="0">
                    <a:schemeClr val="bg1">
                      <a:lumMod val="50000"/>
                    </a:schemeClr>
                  </a:outerShdw>
                </a:effectLst>
              </a:rPr>
              <a:t>CJI</a:t>
            </a:r>
          </a:p>
        </p:txBody>
      </p:sp>
      <p:sp>
        <p:nvSpPr>
          <p:cNvPr id="15" name="Rectángulo 14"/>
          <p:cNvSpPr/>
          <p:nvPr/>
        </p:nvSpPr>
        <p:spPr>
          <a:xfrm>
            <a:off x="415191" y="4006852"/>
            <a:ext cx="1554319" cy="613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t>AUTORIDAD </a:t>
            </a:r>
          </a:p>
          <a:p>
            <a:pPr algn="ctr"/>
            <a:r>
              <a:rPr lang="es-ES" sz="1400"/>
              <a:t>CENTRAL </a:t>
            </a:r>
          </a:p>
        </p:txBody>
      </p:sp>
      <p:pic>
        <p:nvPicPr>
          <p:cNvPr id="131" name="Imagen 13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9296" y1="77273" x2="49296" y2="77273"/>
                        <a14:foregroundMark x1="74648" y1="68182" x2="74648" y2="68182"/>
                        <a14:foregroundMark x1="54930" y1="28788" x2="54930" y2="28788"/>
                        <a14:foregroundMark x1="61972" y1="12121" x2="61972" y2="12121"/>
                        <a14:foregroundMark x1="53521" y1="62121" x2="53521" y2="62121"/>
                        <a14:foregroundMark x1="40845" y1="46970" x2="40845" y2="46970"/>
                        <a14:foregroundMark x1="49296" y1="46970" x2="49296" y2="46970"/>
                        <a14:foregroundMark x1="57746" y1="48485" x2="57746" y2="48485"/>
                        <a14:foregroundMark x1="59155" y1="46970" x2="59155" y2="46970"/>
                        <a14:foregroundMark x1="57746" y1="54545" x2="57746" y2="54545"/>
                        <a14:foregroundMark x1="57746" y1="65152" x2="57746" y2="65152"/>
                        <a14:foregroundMark x1="57746" y1="78788" x2="57746" y2="78788"/>
                        <a14:foregroundMark x1="59155" y1="90909" x2="59155" y2="90909"/>
                        <a14:foregroundMark x1="40845" y1="93939" x2="40845" y2="93939"/>
                        <a14:foregroundMark x1="38028" y1="43939" x2="38028" y2="43939"/>
                        <a14:foregroundMark x1="60563" y1="43939" x2="60563" y2="43939"/>
                        <a14:foregroundMark x1="29577" y1="16667" x2="29577" y2="16667"/>
                        <a14:foregroundMark x1="70423" y1="18182" x2="70423" y2="18182"/>
                      </a14:backgroundRemoval>
                    </a14:imgEffect>
                  </a14:imgLayer>
                </a14:imgProps>
              </a:ext>
              <a:ext uri="{28A0092B-C50C-407E-A947-70E740481C1C}">
                <a14:useLocalDpi xmlns:a14="http://schemas.microsoft.com/office/drawing/2010/main" val="0"/>
              </a:ext>
            </a:extLst>
          </a:blip>
          <a:stretch>
            <a:fillRect/>
          </a:stretch>
        </p:blipFill>
        <p:spPr>
          <a:xfrm>
            <a:off x="3739837" y="5249308"/>
            <a:ext cx="676713" cy="629057"/>
          </a:xfrm>
          <a:prstGeom prst="rect">
            <a:avLst/>
          </a:prstGeom>
        </p:spPr>
      </p:pic>
      <p:sp>
        <p:nvSpPr>
          <p:cNvPr id="136" name="Rectángulo 135"/>
          <p:cNvSpPr/>
          <p:nvPr/>
        </p:nvSpPr>
        <p:spPr>
          <a:xfrm>
            <a:off x="3357699" y="5825702"/>
            <a:ext cx="2844048" cy="523220"/>
          </a:xfrm>
          <a:prstGeom prst="rect">
            <a:avLst/>
          </a:prstGeom>
        </p:spPr>
        <p:txBody>
          <a:bodyPr wrap="none">
            <a:spAutoFit/>
          </a:bodyPr>
          <a:lstStyle/>
          <a:p>
            <a:r>
              <a:rPr lang="es-ES" sz="2800" b="1">
                <a:ln w="22225">
                  <a:solidFill>
                    <a:schemeClr val="accent2"/>
                  </a:solidFill>
                  <a:prstDash val="solid"/>
                </a:ln>
                <a:solidFill>
                  <a:schemeClr val="accent2">
                    <a:lumMod val="40000"/>
                    <a:lumOff val="60000"/>
                  </a:schemeClr>
                </a:solidFill>
                <a:latin typeface="Verdana" pitchFamily="34" charset="0"/>
                <a:ea typeface="Verdana" pitchFamily="34" charset="0"/>
              </a:rPr>
              <a:t>internacional</a:t>
            </a:r>
            <a:endParaRPr lang="es-ES" sz="2800" b="1">
              <a:ln w="22225">
                <a:solidFill>
                  <a:schemeClr val="accent2"/>
                </a:solidFill>
                <a:prstDash val="solid"/>
              </a:ln>
              <a:solidFill>
                <a:schemeClr val="accent2">
                  <a:lumMod val="40000"/>
                  <a:lumOff val="60000"/>
                </a:schemeClr>
              </a:solidFill>
            </a:endParaRPr>
          </a:p>
        </p:txBody>
      </p:sp>
      <p:sp>
        <p:nvSpPr>
          <p:cNvPr id="137" name="Rectángulo 136"/>
          <p:cNvSpPr/>
          <p:nvPr/>
        </p:nvSpPr>
        <p:spPr>
          <a:xfrm>
            <a:off x="6982743" y="1295080"/>
            <a:ext cx="1883849" cy="523220"/>
          </a:xfrm>
          <a:prstGeom prst="rect">
            <a:avLst/>
          </a:prstGeom>
        </p:spPr>
        <p:txBody>
          <a:bodyPr wrap="none">
            <a:spAutoFit/>
          </a:bodyPr>
          <a:lstStyle/>
          <a:p>
            <a:r>
              <a:rPr lang="es-ES" sz="2800" b="1">
                <a:ln w="22225">
                  <a:solidFill>
                    <a:schemeClr val="accent2"/>
                  </a:solidFill>
                  <a:prstDash val="solid"/>
                </a:ln>
                <a:solidFill>
                  <a:schemeClr val="accent2">
                    <a:lumMod val="40000"/>
                    <a:lumOff val="60000"/>
                  </a:schemeClr>
                </a:solidFill>
                <a:latin typeface="Verdana" pitchFamily="34" charset="0"/>
                <a:ea typeface="Verdana" pitchFamily="34" charset="0"/>
              </a:rPr>
              <a:t>nacional</a:t>
            </a:r>
          </a:p>
        </p:txBody>
      </p:sp>
      <p:pic>
        <p:nvPicPr>
          <p:cNvPr id="170" name="Imagen 1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511" y="4003878"/>
            <a:ext cx="627054" cy="616426"/>
          </a:xfrm>
          <a:prstGeom prst="rect">
            <a:avLst/>
          </a:prstGeom>
        </p:spPr>
      </p:pic>
      <p:cxnSp>
        <p:nvCxnSpPr>
          <p:cNvPr id="175" name="Conector recto 174"/>
          <p:cNvCxnSpPr/>
          <p:nvPr/>
        </p:nvCxnSpPr>
        <p:spPr>
          <a:xfrm>
            <a:off x="2332518" y="2223660"/>
            <a:ext cx="3920296" cy="1030748"/>
          </a:xfrm>
          <a:prstGeom prst="line">
            <a:avLst/>
          </a:prstGeom>
          <a:ln>
            <a:solidFill>
              <a:schemeClr val="accent1">
                <a:alpha val="64000"/>
              </a:schemeClr>
            </a:solidFill>
            <a:prstDash val="dash"/>
          </a:ln>
        </p:spPr>
        <p:style>
          <a:lnRef idx="1">
            <a:schemeClr val="accent1"/>
          </a:lnRef>
          <a:fillRef idx="0">
            <a:schemeClr val="accent1"/>
          </a:fillRef>
          <a:effectRef idx="0">
            <a:schemeClr val="accent1"/>
          </a:effectRef>
          <a:fontRef idx="minor">
            <a:schemeClr val="tx1"/>
          </a:fontRef>
        </p:style>
      </p:cxnSp>
      <p:pic>
        <p:nvPicPr>
          <p:cNvPr id="20" name="Imagen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3766" y="1237499"/>
            <a:ext cx="1929242" cy="2057292"/>
          </a:xfrm>
          <a:prstGeom prst="rect">
            <a:avLst/>
          </a:prstGeom>
          <a:ln w="38100">
            <a:noFill/>
          </a:ln>
        </p:spPr>
      </p:pic>
      <p:cxnSp>
        <p:nvCxnSpPr>
          <p:cNvPr id="178" name="Conector recto 177"/>
          <p:cNvCxnSpPr/>
          <p:nvPr/>
        </p:nvCxnSpPr>
        <p:spPr>
          <a:xfrm flipV="1">
            <a:off x="1729365" y="1265446"/>
            <a:ext cx="2610602" cy="384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Conector recto 179"/>
          <p:cNvCxnSpPr/>
          <p:nvPr/>
        </p:nvCxnSpPr>
        <p:spPr>
          <a:xfrm>
            <a:off x="1705813" y="2191254"/>
            <a:ext cx="2591362" cy="1063154"/>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ángulo redondeado 139">
            <a:extLst>
              <a:ext uri="{FF2B5EF4-FFF2-40B4-BE49-F238E27FC236}">
                <a16:creationId xmlns:a16="http://schemas.microsoft.com/office/drawing/2014/main" id="{B14CE51B-30AA-4B57-8875-6CEE9C1C4F05}"/>
              </a:ext>
            </a:extLst>
          </p:cNvPr>
          <p:cNvSpPr/>
          <p:nvPr/>
        </p:nvSpPr>
        <p:spPr>
          <a:xfrm>
            <a:off x="7701282" y="2524983"/>
            <a:ext cx="3055229" cy="3240222"/>
          </a:xfrm>
          <a:prstGeom prst="roundRect">
            <a:avLst/>
          </a:prstGeom>
          <a:solidFill>
            <a:schemeClr val="accent1">
              <a:lumMod val="60000"/>
              <a:lumOff val="4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ES" sz="2400" b="1">
                <a:ln w="9525">
                  <a:solidFill>
                    <a:schemeClr val="bg1"/>
                  </a:solidFill>
                  <a:prstDash val="solid"/>
                </a:ln>
                <a:solidFill>
                  <a:schemeClr val="tx1"/>
                </a:solidFill>
                <a:effectLst>
                  <a:outerShdw blurRad="12700" dist="38100" dir="2700000" algn="tl" rotWithShape="0">
                    <a:schemeClr val="bg1">
                      <a:lumMod val="50000"/>
                    </a:schemeClr>
                  </a:outerShdw>
                </a:effectLst>
              </a:rPr>
              <a:t>CJI</a:t>
            </a:r>
          </a:p>
        </p:txBody>
      </p:sp>
      <p:sp>
        <p:nvSpPr>
          <p:cNvPr id="45" name="Rectángulo 44">
            <a:extLst>
              <a:ext uri="{FF2B5EF4-FFF2-40B4-BE49-F238E27FC236}">
                <a16:creationId xmlns:a16="http://schemas.microsoft.com/office/drawing/2014/main" id="{B4B4C042-B2A6-497D-B2B7-6B2AD376E91C}"/>
              </a:ext>
            </a:extLst>
          </p:cNvPr>
          <p:cNvSpPr/>
          <p:nvPr/>
        </p:nvSpPr>
        <p:spPr>
          <a:xfrm>
            <a:off x="9857263" y="3022649"/>
            <a:ext cx="1828800" cy="592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t>FISCALIAS TERRITORIALES</a:t>
            </a:r>
          </a:p>
        </p:txBody>
      </p:sp>
      <p:sp>
        <p:nvSpPr>
          <p:cNvPr id="46" name="Rectángulo 45">
            <a:extLst>
              <a:ext uri="{FF2B5EF4-FFF2-40B4-BE49-F238E27FC236}">
                <a16:creationId xmlns:a16="http://schemas.microsoft.com/office/drawing/2014/main" id="{D9EC279F-AD10-4873-857F-320471AAFB7E}"/>
              </a:ext>
            </a:extLst>
          </p:cNvPr>
          <p:cNvSpPr/>
          <p:nvPr/>
        </p:nvSpPr>
        <p:spPr>
          <a:xfrm>
            <a:off x="6721301" y="3020097"/>
            <a:ext cx="1828800" cy="592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FISCALIAS ESPECIALES</a:t>
            </a:r>
          </a:p>
        </p:txBody>
      </p:sp>
      <p:sp>
        <p:nvSpPr>
          <p:cNvPr id="47" name="Rectángulo 46">
            <a:extLst>
              <a:ext uri="{FF2B5EF4-FFF2-40B4-BE49-F238E27FC236}">
                <a16:creationId xmlns:a16="http://schemas.microsoft.com/office/drawing/2014/main" id="{EB188307-14C9-4275-90C6-70DEDD345FE4}"/>
              </a:ext>
            </a:extLst>
          </p:cNvPr>
          <p:cNvSpPr/>
          <p:nvPr/>
        </p:nvSpPr>
        <p:spPr>
          <a:xfrm>
            <a:off x="8289460" y="5361635"/>
            <a:ext cx="1828800" cy="592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FISCALIA DE SALA DE COOPERACION</a:t>
            </a:r>
          </a:p>
        </p:txBody>
      </p:sp>
      <p:cxnSp>
        <p:nvCxnSpPr>
          <p:cNvPr id="48" name="Conector curvado 85">
            <a:extLst>
              <a:ext uri="{FF2B5EF4-FFF2-40B4-BE49-F238E27FC236}">
                <a16:creationId xmlns:a16="http://schemas.microsoft.com/office/drawing/2014/main" id="{7473372A-D68D-4565-B35B-DD58B63D90E5}"/>
              </a:ext>
            </a:extLst>
          </p:cNvPr>
          <p:cNvCxnSpPr>
            <a:cxnSpLocks/>
          </p:cNvCxnSpPr>
          <p:nvPr/>
        </p:nvCxnSpPr>
        <p:spPr>
          <a:xfrm rot="10800000">
            <a:off x="7101236" y="3637744"/>
            <a:ext cx="1191324" cy="2271284"/>
          </a:xfrm>
          <a:prstGeom prst="curvedConnector2">
            <a:avLst/>
          </a:prstGeom>
          <a:ln w="88900">
            <a:solidFill>
              <a:schemeClr val="accent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Conector curvado 86">
            <a:extLst>
              <a:ext uri="{FF2B5EF4-FFF2-40B4-BE49-F238E27FC236}">
                <a16:creationId xmlns:a16="http://schemas.microsoft.com/office/drawing/2014/main" id="{61FB0C0D-6EAA-40F9-9C2A-B411C2A5870A}"/>
              </a:ext>
            </a:extLst>
          </p:cNvPr>
          <p:cNvCxnSpPr>
            <a:cxnSpLocks/>
          </p:cNvCxnSpPr>
          <p:nvPr/>
        </p:nvCxnSpPr>
        <p:spPr>
          <a:xfrm flipV="1">
            <a:off x="10121360" y="3614910"/>
            <a:ext cx="1209801" cy="2294118"/>
          </a:xfrm>
          <a:prstGeom prst="curvedConnector2">
            <a:avLst/>
          </a:prstGeom>
          <a:ln w="88900">
            <a:solidFill>
              <a:schemeClr val="accent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0" name="Conector curvado 87">
            <a:extLst>
              <a:ext uri="{FF2B5EF4-FFF2-40B4-BE49-F238E27FC236}">
                <a16:creationId xmlns:a16="http://schemas.microsoft.com/office/drawing/2014/main" id="{BFE3BFBD-4B10-49EB-9FE2-A094EC61E6C9}"/>
              </a:ext>
            </a:extLst>
          </p:cNvPr>
          <p:cNvCxnSpPr/>
          <p:nvPr/>
        </p:nvCxnSpPr>
        <p:spPr>
          <a:xfrm>
            <a:off x="8498199" y="3308886"/>
            <a:ext cx="1417520" cy="12700"/>
          </a:xfrm>
          <a:prstGeom prst="curvedConnector3">
            <a:avLst>
              <a:gd name="adj1" fmla="val 50000"/>
            </a:avLst>
          </a:prstGeom>
          <a:ln w="88900">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1" name="Elipse 50">
            <a:extLst>
              <a:ext uri="{FF2B5EF4-FFF2-40B4-BE49-F238E27FC236}">
                <a16:creationId xmlns:a16="http://schemas.microsoft.com/office/drawing/2014/main" id="{8444C3A7-0DA3-427E-90B4-7E56FA1460EB}"/>
              </a:ext>
            </a:extLst>
          </p:cNvPr>
          <p:cNvSpPr/>
          <p:nvPr/>
        </p:nvSpPr>
        <p:spPr>
          <a:xfrm>
            <a:off x="10855919" y="5236585"/>
            <a:ext cx="1001074" cy="781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OOJJ</a:t>
            </a:r>
          </a:p>
        </p:txBody>
      </p:sp>
      <p:cxnSp>
        <p:nvCxnSpPr>
          <p:cNvPr id="52" name="Conector curvado 89">
            <a:extLst>
              <a:ext uri="{FF2B5EF4-FFF2-40B4-BE49-F238E27FC236}">
                <a16:creationId xmlns:a16="http://schemas.microsoft.com/office/drawing/2014/main" id="{1AF3241C-20B3-462D-A405-2FDC628CD239}"/>
              </a:ext>
            </a:extLst>
          </p:cNvPr>
          <p:cNvCxnSpPr>
            <a:cxnSpLocks/>
          </p:cNvCxnSpPr>
          <p:nvPr/>
        </p:nvCxnSpPr>
        <p:spPr>
          <a:xfrm rot="10800000">
            <a:off x="10336300" y="4968315"/>
            <a:ext cx="1008502" cy="174975"/>
          </a:xfrm>
          <a:prstGeom prst="curvedConnector3">
            <a:avLst>
              <a:gd name="adj1" fmla="val 50000"/>
            </a:avLst>
          </a:prstGeom>
          <a:ln w="60325">
            <a:solidFill>
              <a:schemeClr val="accent1">
                <a:lumMod val="50000"/>
              </a:schemeClr>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3" name="CuadroTexto 52">
            <a:extLst>
              <a:ext uri="{FF2B5EF4-FFF2-40B4-BE49-F238E27FC236}">
                <a16:creationId xmlns:a16="http://schemas.microsoft.com/office/drawing/2014/main" id="{E0B54CD9-EC16-4B21-9BC3-570577FAC2FF}"/>
              </a:ext>
            </a:extLst>
          </p:cNvPr>
          <p:cNvSpPr txBox="1"/>
          <p:nvPr/>
        </p:nvSpPr>
        <p:spPr>
          <a:xfrm>
            <a:off x="9945248" y="4645356"/>
            <a:ext cx="1057341" cy="276999"/>
          </a:xfrm>
          <a:prstGeom prst="rect">
            <a:avLst/>
          </a:prstGeom>
          <a:noFill/>
        </p:spPr>
        <p:txBody>
          <a:bodyPr wrap="none" rtlCol="0">
            <a:spAutoFit/>
          </a:bodyPr>
          <a:lstStyle/>
          <a:p>
            <a:r>
              <a:rPr lang="es-ES" sz="1200" dirty="0"/>
              <a:t>judicialización</a:t>
            </a:r>
          </a:p>
        </p:txBody>
      </p:sp>
      <p:pic>
        <p:nvPicPr>
          <p:cNvPr id="54" name="Imagen 53">
            <a:extLst>
              <a:ext uri="{FF2B5EF4-FFF2-40B4-BE49-F238E27FC236}">
                <a16:creationId xmlns:a16="http://schemas.microsoft.com/office/drawing/2014/main" id="{42C2C234-2837-4AE9-93EA-B986CBACE87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9296" y1="77273" x2="49296" y2="77273"/>
                        <a14:foregroundMark x1="74648" y1="68182" x2="74648" y2="68182"/>
                        <a14:foregroundMark x1="54930" y1="28788" x2="54930" y2="28788"/>
                        <a14:foregroundMark x1="61972" y1="12121" x2="61972" y2="12121"/>
                        <a14:foregroundMark x1="53521" y1="62121" x2="53521" y2="62121"/>
                        <a14:foregroundMark x1="40845" y1="46970" x2="40845" y2="46970"/>
                        <a14:foregroundMark x1="49296" y1="46970" x2="49296" y2="46970"/>
                        <a14:foregroundMark x1="57746" y1="48485" x2="57746" y2="48485"/>
                        <a14:foregroundMark x1="59155" y1="46970" x2="59155" y2="46970"/>
                        <a14:foregroundMark x1="57746" y1="54545" x2="57746" y2="54545"/>
                        <a14:foregroundMark x1="57746" y1="65152" x2="57746" y2="65152"/>
                        <a14:foregroundMark x1="57746" y1="78788" x2="57746" y2="78788"/>
                        <a14:foregroundMark x1="59155" y1="90909" x2="59155" y2="90909"/>
                        <a14:foregroundMark x1="40845" y1="93939" x2="40845" y2="93939"/>
                        <a14:foregroundMark x1="38028" y1="43939" x2="38028" y2="43939"/>
                        <a14:foregroundMark x1="60563" y1="43939" x2="60563" y2="43939"/>
                        <a14:foregroundMark x1="29577" y1="16667" x2="29577" y2="16667"/>
                        <a14:foregroundMark x1="70423" y1="18182" x2="70423" y2="18182"/>
                      </a14:backgroundRemoval>
                    </a14:imgEffect>
                  </a14:imgLayer>
                </a14:imgProps>
              </a:ext>
              <a:ext uri="{28A0092B-C50C-407E-A947-70E740481C1C}">
                <a14:useLocalDpi xmlns:a14="http://schemas.microsoft.com/office/drawing/2010/main" val="0"/>
              </a:ext>
            </a:extLst>
          </a:blip>
          <a:stretch>
            <a:fillRect/>
          </a:stretch>
        </p:blipFill>
        <p:spPr>
          <a:xfrm>
            <a:off x="6748663" y="2391040"/>
            <a:ext cx="676713" cy="629057"/>
          </a:xfrm>
          <a:prstGeom prst="rect">
            <a:avLst/>
          </a:prstGeom>
        </p:spPr>
      </p:pic>
      <p:pic>
        <p:nvPicPr>
          <p:cNvPr id="55" name="Imagen 54">
            <a:extLst>
              <a:ext uri="{FF2B5EF4-FFF2-40B4-BE49-F238E27FC236}">
                <a16:creationId xmlns:a16="http://schemas.microsoft.com/office/drawing/2014/main" id="{7F5CF061-452B-40B6-BC09-348FE22AC2B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9296" y1="77273" x2="49296" y2="77273"/>
                        <a14:foregroundMark x1="74648" y1="68182" x2="74648" y2="68182"/>
                        <a14:foregroundMark x1="54930" y1="28788" x2="54930" y2="28788"/>
                        <a14:foregroundMark x1="61972" y1="12121" x2="61972" y2="12121"/>
                        <a14:foregroundMark x1="53521" y1="62121" x2="53521" y2="62121"/>
                        <a14:foregroundMark x1="40845" y1="46970" x2="40845" y2="46970"/>
                        <a14:foregroundMark x1="49296" y1="46970" x2="49296" y2="46970"/>
                        <a14:foregroundMark x1="57746" y1="48485" x2="57746" y2="48485"/>
                        <a14:foregroundMark x1="59155" y1="46970" x2="59155" y2="46970"/>
                        <a14:foregroundMark x1="57746" y1="54545" x2="57746" y2="54545"/>
                        <a14:foregroundMark x1="57746" y1="65152" x2="57746" y2="65152"/>
                        <a14:foregroundMark x1="57746" y1="78788" x2="57746" y2="78788"/>
                        <a14:foregroundMark x1="59155" y1="90909" x2="59155" y2="90909"/>
                        <a14:foregroundMark x1="40845" y1="93939" x2="40845" y2="93939"/>
                        <a14:foregroundMark x1="38028" y1="43939" x2="38028" y2="43939"/>
                        <a14:foregroundMark x1="60563" y1="43939" x2="60563" y2="43939"/>
                        <a14:foregroundMark x1="29577" y1="16667" x2="29577" y2="16667"/>
                        <a14:foregroundMark x1="70423" y1="18182" x2="70423" y2="18182"/>
                      </a14:backgroundRemoval>
                    </a14:imgEffect>
                  </a14:imgLayer>
                </a14:imgProps>
              </a:ext>
              <a:ext uri="{28A0092B-C50C-407E-A947-70E740481C1C}">
                <a14:useLocalDpi xmlns:a14="http://schemas.microsoft.com/office/drawing/2010/main" val="0"/>
              </a:ext>
            </a:extLst>
          </a:blip>
          <a:stretch>
            <a:fillRect/>
          </a:stretch>
        </p:blipFill>
        <p:spPr>
          <a:xfrm>
            <a:off x="11014053" y="2407294"/>
            <a:ext cx="676713" cy="629057"/>
          </a:xfrm>
          <a:prstGeom prst="rect">
            <a:avLst/>
          </a:prstGeom>
        </p:spPr>
      </p:pic>
      <p:pic>
        <p:nvPicPr>
          <p:cNvPr id="56" name="Imagen 55">
            <a:extLst>
              <a:ext uri="{FF2B5EF4-FFF2-40B4-BE49-F238E27FC236}">
                <a16:creationId xmlns:a16="http://schemas.microsoft.com/office/drawing/2014/main" id="{D2DF1F24-B27D-4AF9-A443-E3DCD437883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49296" y1="77273" x2="49296" y2="77273"/>
                        <a14:foregroundMark x1="74648" y1="68182" x2="74648" y2="68182"/>
                        <a14:foregroundMark x1="54930" y1="28788" x2="54930" y2="28788"/>
                        <a14:foregroundMark x1="61972" y1="12121" x2="61972" y2="12121"/>
                        <a14:foregroundMark x1="53521" y1="62121" x2="53521" y2="62121"/>
                        <a14:foregroundMark x1="40845" y1="46970" x2="40845" y2="46970"/>
                        <a14:foregroundMark x1="49296" y1="46970" x2="49296" y2="46970"/>
                        <a14:foregroundMark x1="57746" y1="48485" x2="57746" y2="48485"/>
                        <a14:foregroundMark x1="59155" y1="46970" x2="59155" y2="46970"/>
                        <a14:foregroundMark x1="57746" y1="54545" x2="57746" y2="54545"/>
                        <a14:foregroundMark x1="57746" y1="65152" x2="57746" y2="65152"/>
                        <a14:foregroundMark x1="57746" y1="78788" x2="57746" y2="78788"/>
                        <a14:foregroundMark x1="59155" y1="90909" x2="59155" y2="90909"/>
                        <a14:foregroundMark x1="40845" y1="93939" x2="40845" y2="93939"/>
                        <a14:foregroundMark x1="38028" y1="43939" x2="38028" y2="43939"/>
                        <a14:foregroundMark x1="60563" y1="43939" x2="60563" y2="43939"/>
                        <a14:foregroundMark x1="29577" y1="16667" x2="29577" y2="16667"/>
                        <a14:foregroundMark x1="70423" y1="18182" x2="70423" y2="18182"/>
                      </a14:backgroundRemoval>
                    </a14:imgEffect>
                  </a14:imgLayer>
                </a14:imgProps>
              </a:ext>
              <a:ext uri="{28A0092B-C50C-407E-A947-70E740481C1C}">
                <a14:useLocalDpi xmlns:a14="http://schemas.microsoft.com/office/drawing/2010/main" val="0"/>
              </a:ext>
            </a:extLst>
          </a:blip>
          <a:stretch>
            <a:fillRect/>
          </a:stretch>
        </p:blipFill>
        <p:spPr>
          <a:xfrm>
            <a:off x="8211744" y="4675786"/>
            <a:ext cx="676713" cy="629057"/>
          </a:xfrm>
          <a:prstGeom prst="rect">
            <a:avLst/>
          </a:prstGeom>
        </p:spPr>
      </p:pic>
    </p:spTree>
    <p:extLst>
      <p:ext uri="{BB962C8B-B14F-4D97-AF65-F5344CB8AC3E}">
        <p14:creationId xmlns:p14="http://schemas.microsoft.com/office/powerpoint/2010/main" val="68886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82465-05D6-4F8E-B589-1FE3AAAC440D}"/>
              </a:ext>
            </a:extLst>
          </p:cNvPr>
          <p:cNvSpPr>
            <a:spLocks noGrp="1"/>
          </p:cNvSpPr>
          <p:nvPr>
            <p:ph type="ctrTitle"/>
          </p:nvPr>
        </p:nvSpPr>
        <p:spPr>
          <a:xfrm>
            <a:off x="910668" y="404391"/>
            <a:ext cx="10058400" cy="1087100"/>
          </a:xfrm>
        </p:spPr>
        <p:txBody>
          <a:bodyPr>
            <a:noAutofit/>
          </a:bodyPr>
          <a:lstStyle/>
          <a:p>
            <a:r>
              <a:rPr lang="es-ES" sz="4000">
                <a:solidFill>
                  <a:schemeClr val="accent3">
                    <a:lumMod val="75000"/>
                  </a:schemeClr>
                </a:solidFill>
                <a:latin typeface="Verdana" pitchFamily="34" charset="0"/>
                <a:ea typeface="Verdana" pitchFamily="34" charset="0"/>
                <a:cs typeface="Verdana" pitchFamily="34" charset="0"/>
              </a:rPr>
              <a:t>COOPERACION JURIDICA INTERNACIONAL</a:t>
            </a:r>
          </a:p>
        </p:txBody>
      </p:sp>
      <p:pic>
        <p:nvPicPr>
          <p:cNvPr id="5" name="Imagen 4">
            <a:extLst>
              <a:ext uri="{FF2B5EF4-FFF2-40B4-BE49-F238E27FC236}">
                <a16:creationId xmlns:a16="http://schemas.microsoft.com/office/drawing/2014/main" id="{AA06C770-28CF-4834-B7FD-53EF5EF80462}"/>
              </a:ext>
            </a:extLst>
          </p:cNvPr>
          <p:cNvPicPr>
            <a:picLocks noChangeAspect="1"/>
          </p:cNvPicPr>
          <p:nvPr/>
        </p:nvPicPr>
        <p:blipFill>
          <a:blip r:embed="rId2"/>
          <a:stretch>
            <a:fillRect/>
          </a:stretch>
        </p:blipFill>
        <p:spPr>
          <a:xfrm>
            <a:off x="1075225" y="1865633"/>
            <a:ext cx="7121448" cy="2101834"/>
          </a:xfrm>
          <a:prstGeom prst="rect">
            <a:avLst/>
          </a:prstGeom>
        </p:spPr>
      </p:pic>
      <p:pic>
        <p:nvPicPr>
          <p:cNvPr id="7" name="Imagen 6">
            <a:extLst>
              <a:ext uri="{FF2B5EF4-FFF2-40B4-BE49-F238E27FC236}">
                <a16:creationId xmlns:a16="http://schemas.microsoft.com/office/drawing/2014/main" id="{C3116049-2E0B-43D6-8942-5A704AF5DEBF}"/>
              </a:ext>
            </a:extLst>
          </p:cNvPr>
          <p:cNvPicPr>
            <a:picLocks noChangeAspect="1"/>
          </p:cNvPicPr>
          <p:nvPr/>
        </p:nvPicPr>
        <p:blipFill>
          <a:blip r:embed="rId3"/>
          <a:stretch>
            <a:fillRect/>
          </a:stretch>
        </p:blipFill>
        <p:spPr>
          <a:xfrm>
            <a:off x="8748036" y="489678"/>
            <a:ext cx="3167086" cy="838206"/>
          </a:xfrm>
          <a:prstGeom prst="rect">
            <a:avLst/>
          </a:prstGeom>
        </p:spPr>
      </p:pic>
      <p:sp>
        <p:nvSpPr>
          <p:cNvPr id="10" name="Subtítulo 2">
            <a:extLst>
              <a:ext uri="{FF2B5EF4-FFF2-40B4-BE49-F238E27FC236}">
                <a16:creationId xmlns:a16="http://schemas.microsoft.com/office/drawing/2014/main" id="{37D47693-0844-4605-9FD9-943975117399}"/>
              </a:ext>
            </a:extLst>
          </p:cNvPr>
          <p:cNvSpPr>
            <a:spLocks noGrp="1"/>
          </p:cNvSpPr>
          <p:nvPr>
            <p:ph type="subTitle" idx="1"/>
          </p:nvPr>
        </p:nvSpPr>
        <p:spPr>
          <a:xfrm>
            <a:off x="1097280" y="4426865"/>
            <a:ext cx="10058400" cy="645467"/>
          </a:xfrm>
        </p:spPr>
        <p:txBody>
          <a:bodyPr>
            <a:normAutofit/>
          </a:bodyPr>
          <a:lstStyle/>
          <a:p>
            <a:r>
              <a:rPr lang="es-ES" sz="3200">
                <a:solidFill>
                  <a:schemeClr val="accent1"/>
                </a:solidFill>
                <a:latin typeface="Verdana" pitchFamily="34" charset="0"/>
                <a:ea typeface="Verdana" pitchFamily="34" charset="0"/>
                <a:cs typeface="Verdana" pitchFamily="34" charset="0"/>
              </a:rPr>
              <a:t>RUEGOS Y PREGUNTAS</a:t>
            </a:r>
          </a:p>
          <a:p>
            <a:endParaRPr lang="es-ES">
              <a:solidFill>
                <a:schemeClr val="accent1"/>
              </a:solidFill>
              <a:latin typeface="Tw Cen MT Condensed Extra Bold" panose="020B0803020202020204" pitchFamily="34" charset="0"/>
            </a:endParaRPr>
          </a:p>
          <a:p>
            <a:endParaRPr lang="es-ES">
              <a:solidFill>
                <a:schemeClr val="accent1"/>
              </a:solidFill>
              <a:latin typeface="Tw Cen MT Condensed Extra Bold" panose="020B0803020202020204" pitchFamily="34" charset="0"/>
            </a:endParaRPr>
          </a:p>
        </p:txBody>
      </p:sp>
      <p:sp>
        <p:nvSpPr>
          <p:cNvPr id="11" name="CuadroTexto 10">
            <a:extLst>
              <a:ext uri="{FF2B5EF4-FFF2-40B4-BE49-F238E27FC236}">
                <a16:creationId xmlns:a16="http://schemas.microsoft.com/office/drawing/2014/main" id="{FB57E642-8C87-4689-8B1E-A586535D09B8}"/>
              </a:ext>
            </a:extLst>
          </p:cNvPr>
          <p:cNvSpPr txBox="1"/>
          <p:nvPr/>
        </p:nvSpPr>
        <p:spPr>
          <a:xfrm>
            <a:off x="1097280" y="5876985"/>
            <a:ext cx="9871788" cy="369332"/>
          </a:xfrm>
          <a:prstGeom prst="rect">
            <a:avLst/>
          </a:prstGeom>
          <a:noFill/>
        </p:spPr>
        <p:txBody>
          <a:bodyPr wrap="square" rtlCol="0">
            <a:spAutoFit/>
          </a:bodyPr>
          <a:lstStyle/>
          <a:p>
            <a:r>
              <a:rPr lang="es-ES">
                <a:solidFill>
                  <a:schemeClr val="bg2">
                    <a:lumMod val="75000"/>
                  </a:schemeClr>
                </a:solidFill>
                <a:latin typeface="Verdana" pitchFamily="34" charset="0"/>
                <a:ea typeface="Verdana" pitchFamily="34" charset="0"/>
                <a:cs typeface="Verdana" pitchFamily="34" charset="0"/>
              </a:rPr>
              <a:t>Marzo 2020</a:t>
            </a:r>
          </a:p>
        </p:txBody>
      </p:sp>
      <p:sp>
        <p:nvSpPr>
          <p:cNvPr id="12"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s-ES" sz="2000" b="0" i="0" u="none" strike="noStrike" kern="1200" cap="none" spc="0" normalizeH="0" baseline="0" noProof="0">
                <a:ln>
                  <a:noFill/>
                </a:ln>
                <a:solidFill>
                  <a:schemeClr val="bg1"/>
                </a:solidFill>
                <a:effectLst/>
                <a:uLnTx/>
                <a:uFillTx/>
                <a:latin typeface="Verdana" pitchFamily="34" charset="0"/>
                <a:ea typeface="Verdana" pitchFamily="34" charset="0"/>
                <a:cs typeface="Verdana" pitchFamily="34" charset="0"/>
              </a:rPr>
              <a:t>www.cej-mjusticia.es</a:t>
            </a:r>
          </a:p>
        </p:txBody>
      </p:sp>
    </p:spTree>
    <p:extLst>
      <p:ext uri="{BB962C8B-B14F-4D97-AF65-F5344CB8AC3E}">
        <p14:creationId xmlns:p14="http://schemas.microsoft.com/office/powerpoint/2010/main" val="145436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a:t>Muchas gracias por su atención</a:t>
            </a:r>
          </a:p>
        </p:txBody>
      </p:sp>
      <p:sp>
        <p:nvSpPr>
          <p:cNvPr id="4" name="3 Marcador de texto"/>
          <p:cNvSpPr>
            <a:spLocks noGrp="1"/>
          </p:cNvSpPr>
          <p:nvPr>
            <p:ph type="body" sz="half" idx="2"/>
          </p:nvPr>
        </p:nvSpPr>
        <p:spPr>
          <a:xfrm>
            <a:off x="1097280" y="6263640"/>
            <a:ext cx="10113264" cy="594360"/>
          </a:xfrm>
        </p:spPr>
        <p:txBody>
          <a:bodyPr>
            <a:normAutofit/>
          </a:bodyPr>
          <a:lstStyle/>
          <a:p>
            <a:pPr algn="ctr"/>
            <a:r>
              <a:rPr lang="es-ES" sz="2400">
                <a:solidFill>
                  <a:schemeClr val="bg1"/>
                </a:solidFill>
                <a:latin typeface="Verdana" pitchFamily="34" charset="0"/>
                <a:ea typeface="Verdana" pitchFamily="34" charset="0"/>
                <a:cs typeface="Verdana" pitchFamily="34" charset="0"/>
              </a:rPr>
              <a:t>www.cej-mjusticia.es</a:t>
            </a:r>
          </a:p>
        </p:txBody>
      </p:sp>
      <p:pic>
        <p:nvPicPr>
          <p:cNvPr id="7" name="6 Imagen" descr="ImagenCEJ.png"/>
          <p:cNvPicPr>
            <a:picLocks noChangeAspect="1"/>
          </p:cNvPicPr>
          <p:nvPr/>
        </p:nvPicPr>
        <p:blipFill>
          <a:blip r:embed="rId2"/>
          <a:stretch>
            <a:fillRect/>
          </a:stretch>
        </p:blipFill>
        <p:spPr>
          <a:xfrm>
            <a:off x="0" y="0"/>
            <a:ext cx="12192000" cy="5318449"/>
          </a:xfrm>
          <a:prstGeom prst="rect">
            <a:avLst/>
          </a:prstGeom>
        </p:spPr>
      </p:pic>
      <p:sp>
        <p:nvSpPr>
          <p:cNvPr id="8" name="7 Rectángulo"/>
          <p:cNvSpPr/>
          <p:nvPr/>
        </p:nvSpPr>
        <p:spPr>
          <a:xfrm>
            <a:off x="4702627" y="732081"/>
            <a:ext cx="4068146" cy="2154436"/>
          </a:xfrm>
          <a:prstGeom prst="rect">
            <a:avLst/>
          </a:prstGeom>
        </p:spPr>
        <p:txBody>
          <a:bodyPr wrap="square">
            <a:spAutoFit/>
          </a:bodyPr>
          <a:lstStyle/>
          <a:p>
            <a:pPr algn="ctr"/>
            <a:r>
              <a:rPr lang="es-ES" sz="1400" b="1">
                <a:solidFill>
                  <a:schemeClr val="tx1">
                    <a:lumMod val="65000"/>
                    <a:lumOff val="35000"/>
                  </a:schemeClr>
                </a:solidFill>
                <a:latin typeface="Verdana" pitchFamily="34" charset="0"/>
                <a:ea typeface="Verdana" pitchFamily="34" charset="0"/>
                <a:cs typeface="Verdana" pitchFamily="34" charset="0"/>
              </a:rPr>
              <a:t>CENTRO DE ESTUDIOS JURÍDICOS</a:t>
            </a:r>
          </a:p>
          <a:p>
            <a:pPr algn="ctr"/>
            <a:r>
              <a:rPr lang="es-ES" sz="1400" b="1">
                <a:solidFill>
                  <a:schemeClr val="tx1">
                    <a:lumMod val="65000"/>
                    <a:lumOff val="35000"/>
                  </a:schemeClr>
                </a:solidFill>
                <a:latin typeface="Verdana" pitchFamily="34" charset="0"/>
                <a:ea typeface="Verdana" pitchFamily="34" charset="0"/>
                <a:cs typeface="Verdana" pitchFamily="34" charset="0"/>
              </a:rPr>
              <a:t>Calle Juan del Rosal, 2  </a:t>
            </a:r>
          </a:p>
          <a:p>
            <a:pPr algn="ctr"/>
            <a:r>
              <a:rPr lang="es-ES" sz="1400" b="1">
                <a:solidFill>
                  <a:schemeClr val="tx1">
                    <a:lumMod val="65000"/>
                    <a:lumOff val="35000"/>
                  </a:schemeClr>
                </a:solidFill>
                <a:latin typeface="Verdana" pitchFamily="34" charset="0"/>
                <a:ea typeface="Verdana" pitchFamily="34" charset="0"/>
                <a:cs typeface="Verdana" pitchFamily="34" charset="0"/>
              </a:rPr>
              <a:t>28040 Madrid</a:t>
            </a:r>
          </a:p>
          <a:p>
            <a:pPr algn="ctr"/>
            <a:endParaRPr lang="es-ES" sz="1400" b="1">
              <a:solidFill>
                <a:schemeClr val="tx1">
                  <a:lumMod val="65000"/>
                  <a:lumOff val="35000"/>
                </a:schemeClr>
              </a:solidFill>
              <a:latin typeface="Verdana" pitchFamily="34" charset="0"/>
              <a:ea typeface="Verdana" pitchFamily="34" charset="0"/>
              <a:cs typeface="Verdana" pitchFamily="34" charset="0"/>
            </a:endParaRPr>
          </a:p>
          <a:p>
            <a:pPr algn="ctr"/>
            <a:r>
              <a:rPr lang="es-ES" sz="1400" b="1">
                <a:solidFill>
                  <a:schemeClr val="tx1">
                    <a:lumMod val="50000"/>
                    <a:lumOff val="50000"/>
                  </a:schemeClr>
                </a:solidFill>
                <a:latin typeface="Verdana" pitchFamily="34" charset="0"/>
                <a:ea typeface="Verdana" pitchFamily="34" charset="0"/>
                <a:cs typeface="Verdana" pitchFamily="34" charset="0"/>
              </a:rPr>
              <a:t>Tfno. 914551670.  Fax. 915431870  </a:t>
            </a:r>
          </a:p>
          <a:p>
            <a:pPr algn="ctr"/>
            <a:r>
              <a:rPr lang="es-ES" sz="1400" b="1">
                <a:solidFill>
                  <a:schemeClr val="tx1">
                    <a:lumMod val="50000"/>
                    <a:lumOff val="50000"/>
                  </a:schemeClr>
                </a:solidFill>
                <a:latin typeface="Verdana" pitchFamily="34" charset="0"/>
                <a:ea typeface="Verdana" pitchFamily="34" charset="0"/>
                <a:cs typeface="Verdana" pitchFamily="34" charset="0"/>
              </a:rPr>
              <a:t>infocej@cej-mjusticia.es</a:t>
            </a:r>
            <a:endParaRPr lang="es-ES" sz="1400">
              <a:solidFill>
                <a:schemeClr val="tx1">
                  <a:lumMod val="50000"/>
                  <a:lumOff val="50000"/>
                </a:schemeClr>
              </a:solidFill>
            </a:endParaRPr>
          </a:p>
          <a:p>
            <a:pPr algn="ctr"/>
            <a:r>
              <a:rPr lang="es-ES" sz="1400" b="1">
                <a:solidFill>
                  <a:schemeClr val="tx1">
                    <a:lumMod val="65000"/>
                    <a:lumOff val="35000"/>
                  </a:schemeClr>
                </a:solidFill>
                <a:latin typeface="Verdana" pitchFamily="34" charset="0"/>
                <a:ea typeface="Verdana" pitchFamily="34" charset="0"/>
                <a:cs typeface="Verdana" pitchFamily="34" charset="0"/>
              </a:rPr>
              <a:t>   </a:t>
            </a:r>
            <a:br>
              <a:rPr lang="es-ES" sz="1400" b="1">
                <a:solidFill>
                  <a:schemeClr val="bg1"/>
                </a:solidFill>
                <a:latin typeface="Verdana" pitchFamily="34" charset="0"/>
                <a:ea typeface="Verdana" pitchFamily="34" charset="0"/>
                <a:cs typeface="Verdana" pitchFamily="34" charset="0"/>
              </a:rPr>
            </a:br>
            <a:br>
              <a:rPr lang="es-ES" b="1">
                <a:solidFill>
                  <a:schemeClr val="bg1"/>
                </a:solidFill>
              </a:rPr>
            </a:br>
            <a:endParaRPr lang="es-ES"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2"/>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3200" b="0" i="0" u="none" strike="noStrike" kern="1200" cap="none" spc="0" normalizeH="0" baseline="0" noProof="0">
                <a:ln>
                  <a:noFill/>
                </a:ln>
                <a:solidFill>
                  <a:srgbClr val="865640">
                    <a:lumMod val="75000"/>
                  </a:srgbClr>
                </a:solidFill>
                <a:effectLst/>
                <a:uLnTx/>
                <a:uFillTx/>
                <a:latin typeface="Verdana" pitchFamily="34" charset="0"/>
                <a:ea typeface="Verdana" pitchFamily="34" charset="0"/>
                <a:cs typeface="Verdana" pitchFamily="34" charset="0"/>
              </a:rPr>
              <a:t>COOPERACION JURIDICA INTERNACIONAL</a:t>
            </a:r>
            <a:endParaRPr kumimoji="0" lang="es-ES" sz="2000" b="0" i="0" u="none" strike="noStrike" kern="1200" cap="none" spc="0" normalizeH="0" baseline="0" noProof="0">
              <a:ln>
                <a:noFill/>
              </a:ln>
              <a:solidFill>
                <a:srgbClr val="CCDDEA">
                  <a:lumMod val="75000"/>
                </a:srgbClr>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2000" b="0" i="0" u="none" strike="noStrike" kern="1200" cap="none" spc="0" normalizeH="0" baseline="0" noProof="0">
                <a:ln>
                  <a:noFill/>
                </a:ln>
                <a:solidFill>
                  <a:srgbClr val="E48312"/>
                </a:solidFill>
                <a:effectLst/>
                <a:uLnTx/>
                <a:uFillTx/>
                <a:latin typeface="Verdana" pitchFamily="34" charset="0"/>
                <a:ea typeface="Verdana" pitchFamily="34" charset="0"/>
                <a:cs typeface="Verdana" pitchFamily="34" charset="0"/>
              </a:rPr>
              <a:t> JORNADAS FISCALES COOPERACION JURIDICA INTERNACIONAL</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s-ES" sz="2000" b="0" i="0" u="none" strike="noStrike" kern="1200" cap="none" spc="0" normalizeH="0" baseline="0" noProof="0">
              <a:ln>
                <a:noFill/>
              </a:ln>
              <a:solidFill>
                <a:srgbClr val="E48312"/>
              </a:solidFill>
              <a:effectLst/>
              <a:uLnTx/>
              <a:uFillTx/>
              <a:latin typeface="Calibri"/>
              <a:ea typeface="+mn-ea"/>
              <a:cs typeface="+mn-cs"/>
            </a:endParaRP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20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www.cej-mjusticia.es</a:t>
            </a:r>
          </a:p>
        </p:txBody>
      </p:sp>
      <p:cxnSp>
        <p:nvCxnSpPr>
          <p:cNvPr id="7" name="15 Conector recto">
            <a:extLst>
              <a:ext uri="{FF2B5EF4-FFF2-40B4-BE49-F238E27FC236}">
                <a16:creationId xmlns:a16="http://schemas.microsoft.com/office/drawing/2014/main" id="{65197D4F-4863-42A3-A5E7-E48EF09A2ACD}"/>
              </a:ext>
            </a:extLst>
          </p:cNvPr>
          <p:cNvCxnSpPr>
            <a:cxnSpLocks/>
          </p:cNvCxnSpPr>
          <p:nvPr/>
        </p:nvCxnSpPr>
        <p:spPr>
          <a:xfrm>
            <a:off x="6803744" y="2350546"/>
            <a:ext cx="0" cy="271597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16 CuadroTexto">
            <a:extLst>
              <a:ext uri="{FF2B5EF4-FFF2-40B4-BE49-F238E27FC236}">
                <a16:creationId xmlns:a16="http://schemas.microsoft.com/office/drawing/2014/main" id="{5BAF6485-F5B8-451E-BF20-62ED0EDA695C}"/>
              </a:ext>
            </a:extLst>
          </p:cNvPr>
          <p:cNvSpPr txBox="1"/>
          <p:nvPr/>
        </p:nvSpPr>
        <p:spPr>
          <a:xfrm>
            <a:off x="4901149" y="2342393"/>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01</a:t>
            </a:r>
          </a:p>
        </p:txBody>
      </p:sp>
      <p:sp>
        <p:nvSpPr>
          <p:cNvPr id="9" name="17 CuadroTexto">
            <a:extLst>
              <a:ext uri="{FF2B5EF4-FFF2-40B4-BE49-F238E27FC236}">
                <a16:creationId xmlns:a16="http://schemas.microsoft.com/office/drawing/2014/main" id="{50F61B22-945F-45DA-98D5-51BA45E6785A}"/>
              </a:ext>
            </a:extLst>
          </p:cNvPr>
          <p:cNvSpPr txBox="1"/>
          <p:nvPr/>
        </p:nvSpPr>
        <p:spPr>
          <a:xfrm>
            <a:off x="4901149" y="2819014"/>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02</a:t>
            </a:r>
          </a:p>
        </p:txBody>
      </p:sp>
      <p:sp>
        <p:nvSpPr>
          <p:cNvPr id="10" name="27 CuadroTexto">
            <a:extLst>
              <a:ext uri="{FF2B5EF4-FFF2-40B4-BE49-F238E27FC236}">
                <a16:creationId xmlns:a16="http://schemas.microsoft.com/office/drawing/2014/main" id="{115BF64C-2DBC-40A0-AE82-2152FA149F26}"/>
              </a:ext>
            </a:extLst>
          </p:cNvPr>
          <p:cNvSpPr txBox="1"/>
          <p:nvPr/>
        </p:nvSpPr>
        <p:spPr>
          <a:xfrm>
            <a:off x="4901149" y="327847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03</a:t>
            </a:r>
          </a:p>
        </p:txBody>
      </p:sp>
      <p:cxnSp>
        <p:nvCxnSpPr>
          <p:cNvPr id="11" name="3 Conector recto">
            <a:extLst>
              <a:ext uri="{FF2B5EF4-FFF2-40B4-BE49-F238E27FC236}">
                <a16:creationId xmlns:a16="http://schemas.microsoft.com/office/drawing/2014/main" id="{22645CDC-DBF2-4940-BCC5-392E688A023A}"/>
              </a:ext>
            </a:extLst>
          </p:cNvPr>
          <p:cNvCxnSpPr>
            <a:cxnSpLocks/>
          </p:cNvCxnSpPr>
          <p:nvPr/>
        </p:nvCxnSpPr>
        <p:spPr>
          <a:xfrm>
            <a:off x="6673820" y="2566512"/>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E4FA03E-25C2-4889-BE9E-FF7E139D7486}"/>
              </a:ext>
            </a:extLst>
          </p:cNvPr>
          <p:cNvCxnSpPr>
            <a:cxnSpLocks/>
          </p:cNvCxnSpPr>
          <p:nvPr/>
        </p:nvCxnSpPr>
        <p:spPr>
          <a:xfrm>
            <a:off x="6673820" y="3067445"/>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20 Conector recto">
            <a:extLst>
              <a:ext uri="{FF2B5EF4-FFF2-40B4-BE49-F238E27FC236}">
                <a16:creationId xmlns:a16="http://schemas.microsoft.com/office/drawing/2014/main" id="{9BFC1ACE-9E22-4678-8FF1-C8AB6B617FF0}"/>
              </a:ext>
            </a:extLst>
          </p:cNvPr>
          <p:cNvCxnSpPr>
            <a:cxnSpLocks/>
          </p:cNvCxnSpPr>
          <p:nvPr/>
        </p:nvCxnSpPr>
        <p:spPr>
          <a:xfrm>
            <a:off x="6673820" y="3536000"/>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5 Marcador de texto">
            <a:extLst>
              <a:ext uri="{FF2B5EF4-FFF2-40B4-BE49-F238E27FC236}">
                <a16:creationId xmlns:a16="http://schemas.microsoft.com/office/drawing/2014/main" id="{DAF09E14-DED2-4A1B-BBB3-C9066437C888}"/>
              </a:ext>
            </a:extLst>
          </p:cNvPr>
          <p:cNvSpPr txBox="1">
            <a:spLocks/>
          </p:cNvSpPr>
          <p:nvPr/>
        </p:nvSpPr>
        <p:spPr>
          <a:xfrm>
            <a:off x="6893626" y="2351549"/>
            <a:ext cx="5298373" cy="3533585"/>
          </a:xfrm>
          <a:prstGeom prst="rect">
            <a:avLst/>
          </a:prstGeom>
        </p:spPr>
        <p:txBody>
          <a:bodyPr vert="horz" lIns="112542" tIns="56271" rIns="112542" bIns="56271"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477"/>
              </a:spcBef>
              <a:buClr>
                <a:srgbClr val="865640"/>
              </a:buClr>
              <a:buSzPct val="150000"/>
            </a:pPr>
            <a:r>
              <a:rPr lang="es-ES" sz="1969" b="1" dirty="0">
                <a:solidFill>
                  <a:srgbClr val="637052">
                    <a:lumMod val="60000"/>
                    <a:lumOff val="40000"/>
                  </a:srgbClr>
                </a:solidFill>
                <a:latin typeface="Calibri"/>
                <a:cs typeface="Arial" pitchFamily="34" charset="0"/>
              </a:rPr>
              <a:t>INTRODUCCIÓN</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lang="es-ES" sz="1969" b="1" dirty="0">
                <a:solidFill>
                  <a:srgbClr val="637052">
                    <a:lumMod val="60000"/>
                    <a:lumOff val="40000"/>
                  </a:srgbClr>
                </a:solidFill>
                <a:latin typeface="Calibri"/>
                <a:cs typeface="Arial" pitchFamily="34" charset="0"/>
              </a:rPr>
              <a:t>AMBITO Y ACCESO</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ESTRUCTURA </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FUNCIONALIDAD</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FUTURO</a:t>
            </a:r>
          </a:p>
          <a:p>
            <a:pPr lvl="1">
              <a:spcBef>
                <a:spcPts val="1477"/>
              </a:spcBef>
              <a:buClr>
                <a:srgbClr val="865640"/>
              </a:buClr>
              <a:buSzPct val="150000"/>
              <a:defRPr/>
            </a:pPr>
            <a:r>
              <a:rPr lang="es-ES" sz="1969" b="1" dirty="0">
                <a:solidFill>
                  <a:srgbClr val="637052">
                    <a:lumMod val="60000"/>
                    <a:lumOff val="40000"/>
                  </a:srgbClr>
                </a:solidFill>
                <a:cs typeface="Arial" pitchFamily="34" charset="0"/>
              </a:rPr>
              <a:t>RUEGOS Y PREGUNTAS.</a:t>
            </a: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p:txBody>
      </p:sp>
      <p:sp>
        <p:nvSpPr>
          <p:cNvPr id="15" name="27 CuadroTexto">
            <a:extLst>
              <a:ext uri="{FF2B5EF4-FFF2-40B4-BE49-F238E27FC236}">
                <a16:creationId xmlns:a16="http://schemas.microsoft.com/office/drawing/2014/main" id="{E3953357-2DAA-4943-AC99-DB3BBFD08A5F}"/>
              </a:ext>
            </a:extLst>
          </p:cNvPr>
          <p:cNvSpPr txBox="1"/>
          <p:nvPr/>
        </p:nvSpPr>
        <p:spPr>
          <a:xfrm>
            <a:off x="4890792" y="3751786"/>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04</a:t>
            </a:r>
          </a:p>
        </p:txBody>
      </p:sp>
      <p:cxnSp>
        <p:nvCxnSpPr>
          <p:cNvPr id="16" name="20 Conector recto">
            <a:extLst>
              <a:ext uri="{FF2B5EF4-FFF2-40B4-BE49-F238E27FC236}">
                <a16:creationId xmlns:a16="http://schemas.microsoft.com/office/drawing/2014/main" id="{A9B1EB22-E9AA-43EF-A7B4-E53B992ADBCF}"/>
              </a:ext>
            </a:extLst>
          </p:cNvPr>
          <p:cNvCxnSpPr>
            <a:cxnSpLocks/>
          </p:cNvCxnSpPr>
          <p:nvPr/>
        </p:nvCxnSpPr>
        <p:spPr>
          <a:xfrm>
            <a:off x="6663463" y="4009308"/>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27 CuadroTexto">
            <a:extLst>
              <a:ext uri="{FF2B5EF4-FFF2-40B4-BE49-F238E27FC236}">
                <a16:creationId xmlns:a16="http://schemas.microsoft.com/office/drawing/2014/main" id="{D9B149A8-C760-4AB2-8274-FF752D93D96F}"/>
              </a:ext>
            </a:extLst>
          </p:cNvPr>
          <p:cNvSpPr txBox="1"/>
          <p:nvPr/>
        </p:nvSpPr>
        <p:spPr>
          <a:xfrm>
            <a:off x="4890792" y="4260421"/>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05</a:t>
            </a:r>
          </a:p>
        </p:txBody>
      </p:sp>
      <p:cxnSp>
        <p:nvCxnSpPr>
          <p:cNvPr id="18" name="20 Conector recto">
            <a:extLst>
              <a:ext uri="{FF2B5EF4-FFF2-40B4-BE49-F238E27FC236}">
                <a16:creationId xmlns:a16="http://schemas.microsoft.com/office/drawing/2014/main" id="{5E601F0A-4378-4102-97DE-9D0F82706CF8}"/>
              </a:ext>
            </a:extLst>
          </p:cNvPr>
          <p:cNvCxnSpPr>
            <a:cxnSpLocks/>
          </p:cNvCxnSpPr>
          <p:nvPr/>
        </p:nvCxnSpPr>
        <p:spPr>
          <a:xfrm>
            <a:off x="6675904" y="4494211"/>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27 CuadroTexto">
            <a:extLst>
              <a:ext uri="{FF2B5EF4-FFF2-40B4-BE49-F238E27FC236}">
                <a16:creationId xmlns:a16="http://schemas.microsoft.com/office/drawing/2014/main" id="{A8B067ED-AAD4-4060-9369-5FE397B4098F}"/>
              </a:ext>
            </a:extLst>
          </p:cNvPr>
          <p:cNvSpPr txBox="1"/>
          <p:nvPr/>
        </p:nvSpPr>
        <p:spPr>
          <a:xfrm>
            <a:off x="4890792" y="478046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06</a:t>
            </a:r>
          </a:p>
        </p:txBody>
      </p:sp>
      <p:cxnSp>
        <p:nvCxnSpPr>
          <p:cNvPr id="20" name="20 Conector recto">
            <a:extLst>
              <a:ext uri="{FF2B5EF4-FFF2-40B4-BE49-F238E27FC236}">
                <a16:creationId xmlns:a16="http://schemas.microsoft.com/office/drawing/2014/main" id="{35B3E19F-64CF-4267-B115-11EC7C725B2F}"/>
              </a:ext>
            </a:extLst>
          </p:cNvPr>
          <p:cNvCxnSpPr>
            <a:cxnSpLocks/>
          </p:cNvCxnSpPr>
          <p:nvPr/>
        </p:nvCxnSpPr>
        <p:spPr>
          <a:xfrm>
            <a:off x="6685965" y="4987787"/>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36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2"/>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3200" b="0" i="0" u="none" strike="noStrike" kern="1200" cap="none" spc="0" normalizeH="0" baseline="0" noProof="0">
                <a:ln>
                  <a:noFill/>
                </a:ln>
                <a:solidFill>
                  <a:srgbClr val="865640">
                    <a:lumMod val="75000"/>
                  </a:srgbClr>
                </a:solidFill>
                <a:effectLst/>
                <a:uLnTx/>
                <a:uFillTx/>
                <a:latin typeface="Verdana" pitchFamily="34" charset="0"/>
                <a:ea typeface="Verdana" pitchFamily="34" charset="0"/>
                <a:cs typeface="Verdana" pitchFamily="34" charset="0"/>
              </a:rPr>
              <a:t>COOPERACION JURIDICA INTERNACIONAL</a:t>
            </a:r>
            <a:endParaRPr kumimoji="0" lang="es-ES" sz="2000" b="0" i="0" u="none" strike="noStrike" kern="1200" cap="none" spc="0" normalizeH="0" baseline="0" noProof="0">
              <a:ln>
                <a:noFill/>
              </a:ln>
              <a:solidFill>
                <a:srgbClr val="CCDDEA">
                  <a:lumMod val="75000"/>
                </a:srgbClr>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2000" b="0" i="0" u="none" strike="noStrike" kern="1200" cap="none" spc="0" normalizeH="0" baseline="0" noProof="0">
                <a:ln>
                  <a:noFill/>
                </a:ln>
                <a:solidFill>
                  <a:srgbClr val="E48312"/>
                </a:solidFill>
                <a:effectLst/>
                <a:uLnTx/>
                <a:uFillTx/>
                <a:latin typeface="Verdana" pitchFamily="34" charset="0"/>
                <a:ea typeface="Verdana" pitchFamily="34" charset="0"/>
                <a:cs typeface="Verdana" pitchFamily="34" charset="0"/>
              </a:rPr>
              <a:t> JORNADAS FISCALES COOPERACION JURIDICA INTERNACIONAL</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s-ES" sz="2000" b="0" i="0" u="none" strike="noStrike" kern="1200" cap="none" spc="0" normalizeH="0" baseline="0" noProof="0">
              <a:ln>
                <a:noFill/>
              </a:ln>
              <a:solidFill>
                <a:srgbClr val="E48312"/>
              </a:solidFill>
              <a:effectLst/>
              <a:uLnTx/>
              <a:uFillTx/>
              <a:latin typeface="Calibri"/>
              <a:ea typeface="+mn-ea"/>
              <a:cs typeface="+mn-cs"/>
            </a:endParaRP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20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www.cej-mjusticia.es</a:t>
            </a:r>
          </a:p>
        </p:txBody>
      </p:sp>
      <p:cxnSp>
        <p:nvCxnSpPr>
          <p:cNvPr id="7" name="15 Conector recto">
            <a:extLst>
              <a:ext uri="{FF2B5EF4-FFF2-40B4-BE49-F238E27FC236}">
                <a16:creationId xmlns:a16="http://schemas.microsoft.com/office/drawing/2014/main" id="{65197D4F-4863-42A3-A5E7-E48EF09A2ACD}"/>
              </a:ext>
            </a:extLst>
          </p:cNvPr>
          <p:cNvCxnSpPr>
            <a:cxnSpLocks/>
          </p:cNvCxnSpPr>
          <p:nvPr/>
        </p:nvCxnSpPr>
        <p:spPr>
          <a:xfrm>
            <a:off x="6803744" y="2350546"/>
            <a:ext cx="0" cy="271597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16 CuadroTexto">
            <a:extLst>
              <a:ext uri="{FF2B5EF4-FFF2-40B4-BE49-F238E27FC236}">
                <a16:creationId xmlns:a16="http://schemas.microsoft.com/office/drawing/2014/main" id="{5BAF6485-F5B8-451E-BF20-62ED0EDA695C}"/>
              </a:ext>
            </a:extLst>
          </p:cNvPr>
          <p:cNvSpPr txBox="1"/>
          <p:nvPr/>
        </p:nvSpPr>
        <p:spPr>
          <a:xfrm>
            <a:off x="4901149" y="2342393"/>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dirty="0">
                <a:ln>
                  <a:noFill/>
                </a:ln>
                <a:effectLst/>
                <a:uLnTx/>
                <a:uFillTx/>
                <a:latin typeface="Arial" pitchFamily="34" charset="0"/>
                <a:ea typeface="+mn-ea"/>
                <a:cs typeface="Arial" pitchFamily="34" charset="0"/>
              </a:rPr>
              <a:t>01</a:t>
            </a:r>
          </a:p>
        </p:txBody>
      </p:sp>
      <p:sp>
        <p:nvSpPr>
          <p:cNvPr id="9" name="17 CuadroTexto">
            <a:extLst>
              <a:ext uri="{FF2B5EF4-FFF2-40B4-BE49-F238E27FC236}">
                <a16:creationId xmlns:a16="http://schemas.microsoft.com/office/drawing/2014/main" id="{50F61B22-945F-45DA-98D5-51BA45E6785A}"/>
              </a:ext>
            </a:extLst>
          </p:cNvPr>
          <p:cNvSpPr txBox="1"/>
          <p:nvPr/>
        </p:nvSpPr>
        <p:spPr>
          <a:xfrm>
            <a:off x="4901149" y="2819014"/>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02</a:t>
            </a:r>
          </a:p>
        </p:txBody>
      </p:sp>
      <p:sp>
        <p:nvSpPr>
          <p:cNvPr id="10" name="27 CuadroTexto">
            <a:extLst>
              <a:ext uri="{FF2B5EF4-FFF2-40B4-BE49-F238E27FC236}">
                <a16:creationId xmlns:a16="http://schemas.microsoft.com/office/drawing/2014/main" id="{115BF64C-2DBC-40A0-AE82-2152FA149F26}"/>
              </a:ext>
            </a:extLst>
          </p:cNvPr>
          <p:cNvSpPr txBox="1"/>
          <p:nvPr/>
        </p:nvSpPr>
        <p:spPr>
          <a:xfrm>
            <a:off x="4901149" y="327847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03</a:t>
            </a:r>
          </a:p>
        </p:txBody>
      </p:sp>
      <p:cxnSp>
        <p:nvCxnSpPr>
          <p:cNvPr id="11" name="3 Conector recto">
            <a:extLst>
              <a:ext uri="{FF2B5EF4-FFF2-40B4-BE49-F238E27FC236}">
                <a16:creationId xmlns:a16="http://schemas.microsoft.com/office/drawing/2014/main" id="{22645CDC-DBF2-4940-BCC5-392E688A023A}"/>
              </a:ext>
            </a:extLst>
          </p:cNvPr>
          <p:cNvCxnSpPr>
            <a:cxnSpLocks/>
          </p:cNvCxnSpPr>
          <p:nvPr/>
        </p:nvCxnSpPr>
        <p:spPr>
          <a:xfrm>
            <a:off x="6673820" y="2566512"/>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E4FA03E-25C2-4889-BE9E-FF7E139D7486}"/>
              </a:ext>
            </a:extLst>
          </p:cNvPr>
          <p:cNvCxnSpPr>
            <a:cxnSpLocks/>
          </p:cNvCxnSpPr>
          <p:nvPr/>
        </p:nvCxnSpPr>
        <p:spPr>
          <a:xfrm>
            <a:off x="6673820" y="3067445"/>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20 Conector recto">
            <a:extLst>
              <a:ext uri="{FF2B5EF4-FFF2-40B4-BE49-F238E27FC236}">
                <a16:creationId xmlns:a16="http://schemas.microsoft.com/office/drawing/2014/main" id="{9BFC1ACE-9E22-4678-8FF1-C8AB6B617FF0}"/>
              </a:ext>
            </a:extLst>
          </p:cNvPr>
          <p:cNvCxnSpPr>
            <a:cxnSpLocks/>
          </p:cNvCxnSpPr>
          <p:nvPr/>
        </p:nvCxnSpPr>
        <p:spPr>
          <a:xfrm>
            <a:off x="6673820" y="3536000"/>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5 Marcador de texto">
            <a:extLst>
              <a:ext uri="{FF2B5EF4-FFF2-40B4-BE49-F238E27FC236}">
                <a16:creationId xmlns:a16="http://schemas.microsoft.com/office/drawing/2014/main" id="{DAF09E14-DED2-4A1B-BBB3-C9066437C888}"/>
              </a:ext>
            </a:extLst>
          </p:cNvPr>
          <p:cNvSpPr txBox="1">
            <a:spLocks/>
          </p:cNvSpPr>
          <p:nvPr/>
        </p:nvSpPr>
        <p:spPr>
          <a:xfrm>
            <a:off x="6893626" y="2351549"/>
            <a:ext cx="5298373" cy="3533585"/>
          </a:xfrm>
          <a:prstGeom prst="rect">
            <a:avLst/>
          </a:prstGeom>
        </p:spPr>
        <p:txBody>
          <a:bodyPr vert="horz" lIns="112542" tIns="56271" rIns="112542" bIns="56271"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477"/>
              </a:spcBef>
              <a:buClr>
                <a:srgbClr val="865640"/>
              </a:buClr>
              <a:buSzPct val="150000"/>
            </a:pPr>
            <a:r>
              <a:rPr lang="es-ES" sz="1969" b="1" dirty="0">
                <a:solidFill>
                  <a:schemeClr val="tx1"/>
                </a:solidFill>
                <a:latin typeface="Calibri"/>
                <a:cs typeface="Arial" pitchFamily="34" charset="0"/>
              </a:rPr>
              <a:t>INTRODUCCIÓN</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lang="es-ES" sz="1969" b="1" dirty="0">
                <a:solidFill>
                  <a:srgbClr val="637052">
                    <a:lumMod val="60000"/>
                    <a:lumOff val="40000"/>
                  </a:srgbClr>
                </a:solidFill>
                <a:latin typeface="Calibri"/>
                <a:cs typeface="Arial" pitchFamily="34" charset="0"/>
              </a:rPr>
              <a:t>AMBITO Y ACCESO</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ESTRUCTURA </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FUNCIONALIDAD</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FUTURO</a:t>
            </a:r>
          </a:p>
          <a:p>
            <a:pPr lvl="1">
              <a:spcBef>
                <a:spcPts val="1477"/>
              </a:spcBef>
              <a:buClr>
                <a:srgbClr val="865640"/>
              </a:buClr>
              <a:buSzPct val="150000"/>
              <a:defRPr/>
            </a:pPr>
            <a:r>
              <a:rPr lang="es-ES" sz="1969" b="1" dirty="0">
                <a:solidFill>
                  <a:srgbClr val="637052">
                    <a:lumMod val="60000"/>
                    <a:lumOff val="40000"/>
                  </a:srgbClr>
                </a:solidFill>
                <a:cs typeface="Arial" pitchFamily="34" charset="0"/>
              </a:rPr>
              <a:t>RUEGOS Y PREGUNTAS.</a:t>
            </a: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p:txBody>
      </p:sp>
      <p:sp>
        <p:nvSpPr>
          <p:cNvPr id="15" name="27 CuadroTexto">
            <a:extLst>
              <a:ext uri="{FF2B5EF4-FFF2-40B4-BE49-F238E27FC236}">
                <a16:creationId xmlns:a16="http://schemas.microsoft.com/office/drawing/2014/main" id="{E3953357-2DAA-4943-AC99-DB3BBFD08A5F}"/>
              </a:ext>
            </a:extLst>
          </p:cNvPr>
          <p:cNvSpPr txBox="1"/>
          <p:nvPr/>
        </p:nvSpPr>
        <p:spPr>
          <a:xfrm>
            <a:off x="4890792" y="3751786"/>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04</a:t>
            </a:r>
          </a:p>
        </p:txBody>
      </p:sp>
      <p:cxnSp>
        <p:nvCxnSpPr>
          <p:cNvPr id="16" name="20 Conector recto">
            <a:extLst>
              <a:ext uri="{FF2B5EF4-FFF2-40B4-BE49-F238E27FC236}">
                <a16:creationId xmlns:a16="http://schemas.microsoft.com/office/drawing/2014/main" id="{A9B1EB22-E9AA-43EF-A7B4-E53B992ADBCF}"/>
              </a:ext>
            </a:extLst>
          </p:cNvPr>
          <p:cNvCxnSpPr>
            <a:cxnSpLocks/>
          </p:cNvCxnSpPr>
          <p:nvPr/>
        </p:nvCxnSpPr>
        <p:spPr>
          <a:xfrm>
            <a:off x="6663463" y="4009308"/>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27 CuadroTexto">
            <a:extLst>
              <a:ext uri="{FF2B5EF4-FFF2-40B4-BE49-F238E27FC236}">
                <a16:creationId xmlns:a16="http://schemas.microsoft.com/office/drawing/2014/main" id="{D9B149A8-C760-4AB2-8274-FF752D93D96F}"/>
              </a:ext>
            </a:extLst>
          </p:cNvPr>
          <p:cNvSpPr txBox="1"/>
          <p:nvPr/>
        </p:nvSpPr>
        <p:spPr>
          <a:xfrm>
            <a:off x="4890792" y="4260421"/>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05</a:t>
            </a:r>
          </a:p>
        </p:txBody>
      </p:sp>
      <p:cxnSp>
        <p:nvCxnSpPr>
          <p:cNvPr id="18" name="20 Conector recto">
            <a:extLst>
              <a:ext uri="{FF2B5EF4-FFF2-40B4-BE49-F238E27FC236}">
                <a16:creationId xmlns:a16="http://schemas.microsoft.com/office/drawing/2014/main" id="{5E601F0A-4378-4102-97DE-9D0F82706CF8}"/>
              </a:ext>
            </a:extLst>
          </p:cNvPr>
          <p:cNvCxnSpPr>
            <a:cxnSpLocks/>
          </p:cNvCxnSpPr>
          <p:nvPr/>
        </p:nvCxnSpPr>
        <p:spPr>
          <a:xfrm>
            <a:off x="6675904" y="4494211"/>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27 CuadroTexto">
            <a:extLst>
              <a:ext uri="{FF2B5EF4-FFF2-40B4-BE49-F238E27FC236}">
                <a16:creationId xmlns:a16="http://schemas.microsoft.com/office/drawing/2014/main" id="{A8B067ED-AAD4-4060-9369-5FE397B4098F}"/>
              </a:ext>
            </a:extLst>
          </p:cNvPr>
          <p:cNvSpPr txBox="1"/>
          <p:nvPr/>
        </p:nvSpPr>
        <p:spPr>
          <a:xfrm>
            <a:off x="4890792" y="478046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06</a:t>
            </a:r>
          </a:p>
        </p:txBody>
      </p:sp>
      <p:cxnSp>
        <p:nvCxnSpPr>
          <p:cNvPr id="20" name="20 Conector recto">
            <a:extLst>
              <a:ext uri="{FF2B5EF4-FFF2-40B4-BE49-F238E27FC236}">
                <a16:creationId xmlns:a16="http://schemas.microsoft.com/office/drawing/2014/main" id="{35B3E19F-64CF-4267-B115-11EC7C725B2F}"/>
              </a:ext>
            </a:extLst>
          </p:cNvPr>
          <p:cNvCxnSpPr>
            <a:cxnSpLocks/>
          </p:cNvCxnSpPr>
          <p:nvPr/>
        </p:nvCxnSpPr>
        <p:spPr>
          <a:xfrm>
            <a:off x="6685965" y="4987787"/>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68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3"/>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None/>
            </a:pPr>
            <a:r>
              <a:rPr lang="es-ES" sz="3200">
                <a:solidFill>
                  <a:schemeClr val="accent3">
                    <a:lumMod val="75000"/>
                  </a:schemeClr>
                </a:solidFill>
                <a:latin typeface="Verdana" pitchFamily="34" charset="0"/>
                <a:ea typeface="Verdana" pitchFamily="34" charset="0"/>
                <a:cs typeface="Verdana" pitchFamily="34" charset="0"/>
              </a:rPr>
              <a:t>COOPERACION JURIDICA INTERNACIONAL</a:t>
            </a:r>
            <a:endParaRPr lang="es-ES">
              <a:solidFill>
                <a:schemeClr val="bg2">
                  <a:lumMod val="75000"/>
                </a:schemeClr>
              </a:solidFill>
              <a:latin typeface="Tw Cen MT" panose="020B0602020104020603" pitchFamily="34" charset="0"/>
            </a:endParaRPr>
          </a:p>
          <a:p>
            <a:pPr marL="0" indent="0">
              <a:buNone/>
            </a:pPr>
            <a:r>
              <a:rPr lang="es-ES">
                <a:solidFill>
                  <a:schemeClr val="accent1"/>
                </a:solidFill>
                <a:latin typeface="Verdana" pitchFamily="34" charset="0"/>
                <a:ea typeface="Verdana" pitchFamily="34" charset="0"/>
                <a:cs typeface="Verdana" pitchFamily="34" charset="0"/>
              </a:rPr>
              <a:t> JORNADAS FISCALES COOPERACION JURIDICA INTERNACIONAL</a:t>
            </a: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s-ES" sz="2000" b="0" i="0" u="none" strike="noStrike" kern="1200" cap="none" spc="0" normalizeH="0" baseline="0" noProof="0">
                <a:ln>
                  <a:noFill/>
                </a:ln>
                <a:solidFill>
                  <a:schemeClr val="bg1"/>
                </a:solidFill>
                <a:effectLst/>
                <a:uLnTx/>
                <a:uFillTx/>
                <a:latin typeface="Verdana" pitchFamily="34" charset="0"/>
                <a:ea typeface="Verdana" pitchFamily="34" charset="0"/>
                <a:cs typeface="Verdana" pitchFamily="34" charset="0"/>
              </a:rPr>
              <a:t>www.cej-mjusticia.es</a:t>
            </a:r>
          </a:p>
        </p:txBody>
      </p:sp>
      <p:sp>
        <p:nvSpPr>
          <p:cNvPr id="27" name="Rectángulo 26">
            <a:extLst>
              <a:ext uri="{FF2B5EF4-FFF2-40B4-BE49-F238E27FC236}">
                <a16:creationId xmlns:a16="http://schemas.microsoft.com/office/drawing/2014/main" id="{51E39682-7A36-4961-A386-D7A2E17F20D6}"/>
              </a:ext>
            </a:extLst>
          </p:cNvPr>
          <p:cNvSpPr/>
          <p:nvPr/>
        </p:nvSpPr>
        <p:spPr>
          <a:xfrm>
            <a:off x="161168" y="1237499"/>
            <a:ext cx="4156423" cy="400110"/>
          </a:xfrm>
          <a:prstGeom prst="rect">
            <a:avLst/>
          </a:prstGeom>
        </p:spPr>
        <p:txBody>
          <a:bodyPr wrap="square">
            <a:spAutoFit/>
          </a:bodyPr>
          <a:lstStyle/>
          <a:p>
            <a:pPr lvl="1">
              <a:spcBef>
                <a:spcPts val="1477"/>
              </a:spcBef>
              <a:buClr>
                <a:schemeClr val="accent3"/>
              </a:buClr>
              <a:buSzPct val="150000"/>
            </a:pPr>
            <a:r>
              <a:rPr lang="es-ES" sz="2000" b="1" u="sng">
                <a:solidFill>
                  <a:schemeClr val="tx2"/>
                </a:solidFill>
                <a:cs typeface="Arial" pitchFamily="34" charset="0"/>
              </a:rPr>
              <a:t>01. INTRODUCCION</a:t>
            </a:r>
          </a:p>
        </p:txBody>
      </p:sp>
      <p:sp>
        <p:nvSpPr>
          <p:cNvPr id="4" name="Rectángulo 3">
            <a:extLst>
              <a:ext uri="{FF2B5EF4-FFF2-40B4-BE49-F238E27FC236}">
                <a16:creationId xmlns:a16="http://schemas.microsoft.com/office/drawing/2014/main" id="{566113CB-6D42-4B99-9EBE-8CE7CB847DB6}"/>
              </a:ext>
            </a:extLst>
          </p:cNvPr>
          <p:cNvSpPr/>
          <p:nvPr/>
        </p:nvSpPr>
        <p:spPr>
          <a:xfrm>
            <a:off x="803563" y="1676578"/>
            <a:ext cx="9517226" cy="4708981"/>
          </a:xfrm>
          <a:prstGeom prst="rect">
            <a:avLst/>
          </a:prstGeom>
        </p:spPr>
        <p:txBody>
          <a:bodyPr wrap="square">
            <a:spAutoFit/>
          </a:bodyPr>
          <a:lstStyle/>
          <a:p>
            <a:r>
              <a:rPr lang="es-ES" sz="2000" dirty="0"/>
              <a:t>La aplicación CJI permite el registro y tramitación electrónica de los expedientes propios de la Cooperación Internacional para el Ministerio Fiscal.   </a:t>
            </a:r>
          </a:p>
          <a:p>
            <a:r>
              <a:rPr lang="es-ES" sz="2000" dirty="0"/>
              <a:t>Objetivos</a:t>
            </a:r>
          </a:p>
          <a:p>
            <a:pPr marL="342900" indent="-342900">
              <a:buFont typeface="Arial" panose="020B0604020202020204" pitchFamily="34" charset="0"/>
              <a:buChar char="•"/>
            </a:pPr>
            <a:r>
              <a:rPr lang="es-ES" sz="2000" dirty="0"/>
              <a:t>Registro</a:t>
            </a:r>
            <a:r>
              <a:rPr lang="es-ES" sz="2000" b="1" dirty="0"/>
              <a:t> centralizado </a:t>
            </a:r>
            <a:r>
              <a:rPr lang="es-ES" sz="2000" dirty="0"/>
              <a:t>de expedientes y afectados a nivel nacional.</a:t>
            </a:r>
          </a:p>
          <a:p>
            <a:pPr marL="342900" indent="-342900">
              <a:buFont typeface="Arial" panose="020B0604020202020204" pitchFamily="34" charset="0"/>
              <a:buChar char="•"/>
            </a:pPr>
            <a:r>
              <a:rPr lang="es-ES" sz="2000" dirty="0"/>
              <a:t>Tramitación </a:t>
            </a:r>
            <a:r>
              <a:rPr lang="es-ES" sz="2000" b="1" dirty="0"/>
              <a:t>electrónica</a:t>
            </a:r>
            <a:r>
              <a:rPr lang="es-ES" sz="2000" dirty="0"/>
              <a:t> de expedientes. </a:t>
            </a:r>
          </a:p>
          <a:p>
            <a:pPr marL="342900" indent="-342900">
              <a:buFont typeface="Arial" panose="020B0604020202020204" pitchFamily="34" charset="0"/>
              <a:buChar char="•"/>
            </a:pPr>
            <a:r>
              <a:rPr lang="es-ES" sz="2000" b="1" dirty="0"/>
              <a:t>Normalización</a:t>
            </a:r>
            <a:r>
              <a:rPr lang="es-ES" sz="2000" dirty="0"/>
              <a:t> en la tramitación.</a:t>
            </a:r>
          </a:p>
          <a:p>
            <a:pPr marL="342900" indent="-342900">
              <a:buFont typeface="Arial" panose="020B0604020202020204" pitchFamily="34" charset="0"/>
              <a:buChar char="•"/>
            </a:pPr>
            <a:r>
              <a:rPr lang="es-ES" sz="2000" dirty="0"/>
              <a:t>Localización de coincidencias en expedientes tramitados en las distintas fiscalías.</a:t>
            </a:r>
          </a:p>
          <a:p>
            <a:pPr marL="342900" indent="-342900">
              <a:buFont typeface="Arial" panose="020B0604020202020204" pitchFamily="34" charset="0"/>
              <a:buChar char="•"/>
            </a:pPr>
            <a:r>
              <a:rPr lang="es-ES" sz="2000" dirty="0"/>
              <a:t>Centro de </a:t>
            </a:r>
            <a:r>
              <a:rPr lang="es-ES" sz="2000" b="1" dirty="0"/>
              <a:t>Intercambio electrónico de información </a:t>
            </a:r>
            <a:r>
              <a:rPr lang="es-ES" sz="2000" dirty="0"/>
              <a:t>y expedientes:</a:t>
            </a:r>
          </a:p>
          <a:p>
            <a:pPr marL="800100" lvl="1" indent="-342900">
              <a:buFont typeface="Arial" panose="020B0604020202020204" pitchFamily="34" charset="0"/>
              <a:buChar char="•"/>
            </a:pPr>
            <a:r>
              <a:rPr lang="es-ES" sz="2000" dirty="0"/>
              <a:t>Fiscalía - Fiscalía.</a:t>
            </a:r>
          </a:p>
          <a:p>
            <a:pPr marL="800100" lvl="1" indent="-342900">
              <a:buFont typeface="Arial" panose="020B0604020202020204" pitchFamily="34" charset="0"/>
              <a:buChar char="•"/>
            </a:pPr>
            <a:r>
              <a:rPr lang="es-ES" sz="2000" dirty="0"/>
              <a:t>Fiscalías y Autoridades Judiciales Europeas</a:t>
            </a:r>
          </a:p>
          <a:p>
            <a:pPr marL="342900" indent="-342900">
              <a:buFont typeface="Arial" panose="020B0604020202020204" pitchFamily="34" charset="0"/>
              <a:buChar char="•"/>
            </a:pPr>
            <a:r>
              <a:rPr lang="es-ES" sz="2000" b="1" dirty="0"/>
              <a:t>Facilitar la Gestión </a:t>
            </a:r>
            <a:r>
              <a:rPr lang="es-ES" sz="2000" dirty="0"/>
              <a:t>de los Expedientes:</a:t>
            </a:r>
          </a:p>
          <a:p>
            <a:pPr marL="800100" lvl="1" indent="-342900">
              <a:buFont typeface="Arial" panose="020B0604020202020204" pitchFamily="34" charset="0"/>
              <a:buChar char="•"/>
            </a:pPr>
            <a:r>
              <a:rPr lang="es-ES" sz="2000" dirty="0"/>
              <a:t>Trabajo Pendiente.</a:t>
            </a:r>
          </a:p>
          <a:p>
            <a:pPr marL="800100" lvl="1" indent="-342900">
              <a:buFont typeface="Arial" panose="020B0604020202020204" pitchFamily="34" charset="0"/>
              <a:buChar char="•"/>
            </a:pPr>
            <a:r>
              <a:rPr lang="es-ES" sz="2000" dirty="0"/>
              <a:t>Gestión de Alertas</a:t>
            </a:r>
          </a:p>
          <a:p>
            <a:pPr marL="342900" indent="-342900">
              <a:buFont typeface="Arial" panose="020B0604020202020204" pitchFamily="34" charset="0"/>
              <a:buChar char="•"/>
            </a:pPr>
            <a:r>
              <a:rPr lang="es-ES" sz="2000" dirty="0"/>
              <a:t>Ofrecer información </a:t>
            </a:r>
            <a:r>
              <a:rPr lang="es-ES" sz="2000" b="1" dirty="0"/>
              <a:t>estadística.</a:t>
            </a:r>
            <a:r>
              <a:rPr lang="es-ES" sz="2000" dirty="0"/>
              <a:t> </a:t>
            </a:r>
          </a:p>
          <a:p>
            <a:pPr marL="342900" indent="-342900">
              <a:buFont typeface="Arial" panose="020B0604020202020204" pitchFamily="34" charset="0"/>
              <a:buChar char="•"/>
            </a:pPr>
            <a:endParaRPr lang="es-ES" sz="2000" dirty="0"/>
          </a:p>
        </p:txBody>
      </p:sp>
      <p:sp>
        <p:nvSpPr>
          <p:cNvPr id="7" name="Diagrama de flujo: proceso 6">
            <a:extLst>
              <a:ext uri="{FF2B5EF4-FFF2-40B4-BE49-F238E27FC236}">
                <a16:creationId xmlns:a16="http://schemas.microsoft.com/office/drawing/2014/main" id="{886B8A04-6C56-4F73-A722-BFA4BBD74EF7}"/>
              </a:ext>
            </a:extLst>
          </p:cNvPr>
          <p:cNvSpPr/>
          <p:nvPr/>
        </p:nvSpPr>
        <p:spPr>
          <a:xfrm>
            <a:off x="10320788" y="2838491"/>
            <a:ext cx="1104769"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a:ln>
                  <a:noFill/>
                </a:ln>
                <a:solidFill>
                  <a:srgbClr val="FF9F00"/>
                </a:solidFill>
                <a:effectLst/>
                <a:uLnTx/>
                <a:uFillTx/>
                <a:latin typeface="Arial"/>
                <a:ea typeface="+mn-ea"/>
                <a:cs typeface="+mn-cs"/>
              </a:rPr>
              <a:t>Afectados</a:t>
            </a:r>
            <a:endParaRPr kumimoji="0" lang="es-ES" sz="1400" b="0" i="0" u="none" strike="noStrike" kern="0" cap="none" spc="0" normalizeH="0" baseline="0" noProof="0">
              <a:ln>
                <a:noFill/>
              </a:ln>
              <a:solidFill>
                <a:srgbClr val="FFFFFF"/>
              </a:solidFill>
              <a:effectLst/>
              <a:uLnTx/>
              <a:uFillTx/>
              <a:latin typeface="Arial"/>
              <a:ea typeface="+mn-ea"/>
              <a:cs typeface="+mn-cs"/>
            </a:endParaRPr>
          </a:p>
        </p:txBody>
      </p:sp>
      <p:sp>
        <p:nvSpPr>
          <p:cNvPr id="10" name="Diagrama de flujo: proceso 6">
            <a:extLst>
              <a:ext uri="{FF2B5EF4-FFF2-40B4-BE49-F238E27FC236}">
                <a16:creationId xmlns:a16="http://schemas.microsoft.com/office/drawing/2014/main" id="{E45BB171-FF9B-934F-B933-6E9F2188F8B2}"/>
              </a:ext>
            </a:extLst>
          </p:cNvPr>
          <p:cNvSpPr/>
          <p:nvPr/>
        </p:nvSpPr>
        <p:spPr>
          <a:xfrm>
            <a:off x="10010644" y="3756548"/>
            <a:ext cx="1414914"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0">
                <a:solidFill>
                  <a:srgbClr val="FF9F00"/>
                </a:solidFill>
                <a:latin typeface="Arial"/>
              </a:rPr>
              <a:t>Coincidencias</a:t>
            </a:r>
            <a:endParaRPr kumimoji="0" lang="es-ES" sz="1400" b="0" i="0" u="none" strike="noStrike" kern="0" cap="none" spc="0" normalizeH="0" baseline="0" noProof="0">
              <a:ln>
                <a:noFill/>
              </a:ln>
              <a:solidFill>
                <a:srgbClr val="FFFFFF"/>
              </a:solidFill>
              <a:effectLst/>
              <a:uLnTx/>
              <a:uFillTx/>
              <a:latin typeface="Arial"/>
              <a:ea typeface="+mn-ea"/>
              <a:cs typeface="+mn-cs"/>
            </a:endParaRPr>
          </a:p>
        </p:txBody>
      </p:sp>
      <p:sp>
        <p:nvSpPr>
          <p:cNvPr id="13" name="Diagrama de flujo: proceso 6">
            <a:extLst>
              <a:ext uri="{FF2B5EF4-FFF2-40B4-BE49-F238E27FC236}">
                <a16:creationId xmlns:a16="http://schemas.microsoft.com/office/drawing/2014/main" id="{2003626B-DB32-4F4B-A1DE-B7BE1078C238}"/>
              </a:ext>
            </a:extLst>
          </p:cNvPr>
          <p:cNvSpPr/>
          <p:nvPr/>
        </p:nvSpPr>
        <p:spPr>
          <a:xfrm>
            <a:off x="9157252" y="5470691"/>
            <a:ext cx="2268306"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a:ln>
                  <a:noFill/>
                </a:ln>
                <a:solidFill>
                  <a:srgbClr val="FF9F00"/>
                </a:solidFill>
                <a:effectLst/>
                <a:uLnTx/>
                <a:uFillTx/>
                <a:latin typeface="Arial"/>
                <a:ea typeface="+mn-ea"/>
                <a:cs typeface="+mn-cs"/>
              </a:rPr>
              <a:t>Alertas</a:t>
            </a:r>
            <a:r>
              <a:rPr lang="es-ES" sz="1400" b="1" kern="0">
                <a:solidFill>
                  <a:srgbClr val="FF9F00"/>
                </a:solidFill>
                <a:latin typeface="Arial"/>
              </a:rPr>
              <a:t>- Gestión Plazos</a:t>
            </a:r>
            <a:endParaRPr kumimoji="0" lang="es-ES" sz="14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1285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2"/>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3200" b="0" i="0" u="none" strike="noStrike" kern="1200" cap="none" spc="0" normalizeH="0" baseline="0" noProof="0">
                <a:ln>
                  <a:noFill/>
                </a:ln>
                <a:solidFill>
                  <a:srgbClr val="865640">
                    <a:lumMod val="75000"/>
                  </a:srgbClr>
                </a:solidFill>
                <a:effectLst/>
                <a:uLnTx/>
                <a:uFillTx/>
                <a:latin typeface="Verdana" pitchFamily="34" charset="0"/>
                <a:ea typeface="Verdana" pitchFamily="34" charset="0"/>
                <a:cs typeface="Verdana" pitchFamily="34" charset="0"/>
              </a:rPr>
              <a:t>COOPERACION JURIDICA INTERNACIONAL</a:t>
            </a:r>
            <a:endParaRPr kumimoji="0" lang="es-ES" sz="2000" b="0" i="0" u="none" strike="noStrike" kern="1200" cap="none" spc="0" normalizeH="0" baseline="0" noProof="0">
              <a:ln>
                <a:noFill/>
              </a:ln>
              <a:solidFill>
                <a:srgbClr val="CCDDEA">
                  <a:lumMod val="75000"/>
                </a:srgbClr>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2000" b="0" i="0" u="none" strike="noStrike" kern="1200" cap="none" spc="0" normalizeH="0" baseline="0" noProof="0">
                <a:ln>
                  <a:noFill/>
                </a:ln>
                <a:solidFill>
                  <a:srgbClr val="E48312"/>
                </a:solidFill>
                <a:effectLst/>
                <a:uLnTx/>
                <a:uFillTx/>
                <a:latin typeface="Verdana" pitchFamily="34" charset="0"/>
                <a:ea typeface="Verdana" pitchFamily="34" charset="0"/>
                <a:cs typeface="Verdana" pitchFamily="34" charset="0"/>
              </a:rPr>
              <a:t> JORNADAS FISCALES COOPERACION JURIDICA INTERNACIONAL</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s-ES" sz="2000" b="0" i="0" u="none" strike="noStrike" kern="1200" cap="none" spc="0" normalizeH="0" baseline="0" noProof="0">
              <a:ln>
                <a:noFill/>
              </a:ln>
              <a:solidFill>
                <a:srgbClr val="E48312"/>
              </a:solidFill>
              <a:effectLst/>
              <a:uLnTx/>
              <a:uFillTx/>
              <a:latin typeface="Calibri"/>
              <a:ea typeface="+mn-ea"/>
              <a:cs typeface="+mn-cs"/>
            </a:endParaRP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20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www.cej-mjusticia.es</a:t>
            </a:r>
          </a:p>
        </p:txBody>
      </p:sp>
      <p:cxnSp>
        <p:nvCxnSpPr>
          <p:cNvPr id="7" name="15 Conector recto">
            <a:extLst>
              <a:ext uri="{FF2B5EF4-FFF2-40B4-BE49-F238E27FC236}">
                <a16:creationId xmlns:a16="http://schemas.microsoft.com/office/drawing/2014/main" id="{65197D4F-4863-42A3-A5E7-E48EF09A2ACD}"/>
              </a:ext>
            </a:extLst>
          </p:cNvPr>
          <p:cNvCxnSpPr>
            <a:cxnSpLocks/>
          </p:cNvCxnSpPr>
          <p:nvPr/>
        </p:nvCxnSpPr>
        <p:spPr>
          <a:xfrm>
            <a:off x="6803744" y="2350546"/>
            <a:ext cx="0" cy="271597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16 CuadroTexto">
            <a:extLst>
              <a:ext uri="{FF2B5EF4-FFF2-40B4-BE49-F238E27FC236}">
                <a16:creationId xmlns:a16="http://schemas.microsoft.com/office/drawing/2014/main" id="{5BAF6485-F5B8-451E-BF20-62ED0EDA695C}"/>
              </a:ext>
            </a:extLst>
          </p:cNvPr>
          <p:cNvSpPr txBox="1"/>
          <p:nvPr/>
        </p:nvSpPr>
        <p:spPr>
          <a:xfrm>
            <a:off x="4901149" y="2342393"/>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01</a:t>
            </a:r>
          </a:p>
        </p:txBody>
      </p:sp>
      <p:sp>
        <p:nvSpPr>
          <p:cNvPr id="9" name="17 CuadroTexto">
            <a:extLst>
              <a:ext uri="{FF2B5EF4-FFF2-40B4-BE49-F238E27FC236}">
                <a16:creationId xmlns:a16="http://schemas.microsoft.com/office/drawing/2014/main" id="{50F61B22-945F-45DA-98D5-51BA45E6785A}"/>
              </a:ext>
            </a:extLst>
          </p:cNvPr>
          <p:cNvSpPr txBox="1"/>
          <p:nvPr/>
        </p:nvSpPr>
        <p:spPr>
          <a:xfrm>
            <a:off x="4901149" y="2819014"/>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dirty="0">
                <a:ln>
                  <a:noFill/>
                </a:ln>
                <a:effectLst/>
                <a:uLnTx/>
                <a:uFillTx/>
                <a:latin typeface="Arial" pitchFamily="34" charset="0"/>
                <a:ea typeface="+mn-ea"/>
                <a:cs typeface="Arial" pitchFamily="34" charset="0"/>
              </a:rPr>
              <a:t>02</a:t>
            </a:r>
          </a:p>
        </p:txBody>
      </p:sp>
      <p:sp>
        <p:nvSpPr>
          <p:cNvPr id="10" name="27 CuadroTexto">
            <a:extLst>
              <a:ext uri="{FF2B5EF4-FFF2-40B4-BE49-F238E27FC236}">
                <a16:creationId xmlns:a16="http://schemas.microsoft.com/office/drawing/2014/main" id="{115BF64C-2DBC-40A0-AE82-2152FA149F26}"/>
              </a:ext>
            </a:extLst>
          </p:cNvPr>
          <p:cNvSpPr txBox="1"/>
          <p:nvPr/>
        </p:nvSpPr>
        <p:spPr>
          <a:xfrm>
            <a:off x="4901149" y="327847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03</a:t>
            </a:r>
          </a:p>
        </p:txBody>
      </p:sp>
      <p:cxnSp>
        <p:nvCxnSpPr>
          <p:cNvPr id="11" name="3 Conector recto">
            <a:extLst>
              <a:ext uri="{FF2B5EF4-FFF2-40B4-BE49-F238E27FC236}">
                <a16:creationId xmlns:a16="http://schemas.microsoft.com/office/drawing/2014/main" id="{22645CDC-DBF2-4940-BCC5-392E688A023A}"/>
              </a:ext>
            </a:extLst>
          </p:cNvPr>
          <p:cNvCxnSpPr>
            <a:cxnSpLocks/>
          </p:cNvCxnSpPr>
          <p:nvPr/>
        </p:nvCxnSpPr>
        <p:spPr>
          <a:xfrm>
            <a:off x="6673820" y="2566512"/>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E4FA03E-25C2-4889-BE9E-FF7E139D7486}"/>
              </a:ext>
            </a:extLst>
          </p:cNvPr>
          <p:cNvCxnSpPr>
            <a:cxnSpLocks/>
          </p:cNvCxnSpPr>
          <p:nvPr/>
        </p:nvCxnSpPr>
        <p:spPr>
          <a:xfrm>
            <a:off x="6673820" y="3067445"/>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20 Conector recto">
            <a:extLst>
              <a:ext uri="{FF2B5EF4-FFF2-40B4-BE49-F238E27FC236}">
                <a16:creationId xmlns:a16="http://schemas.microsoft.com/office/drawing/2014/main" id="{9BFC1ACE-9E22-4678-8FF1-C8AB6B617FF0}"/>
              </a:ext>
            </a:extLst>
          </p:cNvPr>
          <p:cNvCxnSpPr>
            <a:cxnSpLocks/>
          </p:cNvCxnSpPr>
          <p:nvPr/>
        </p:nvCxnSpPr>
        <p:spPr>
          <a:xfrm>
            <a:off x="6673820" y="3536000"/>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5 Marcador de texto">
            <a:extLst>
              <a:ext uri="{FF2B5EF4-FFF2-40B4-BE49-F238E27FC236}">
                <a16:creationId xmlns:a16="http://schemas.microsoft.com/office/drawing/2014/main" id="{DAF09E14-DED2-4A1B-BBB3-C9066437C888}"/>
              </a:ext>
            </a:extLst>
          </p:cNvPr>
          <p:cNvSpPr txBox="1">
            <a:spLocks/>
          </p:cNvSpPr>
          <p:nvPr/>
        </p:nvSpPr>
        <p:spPr>
          <a:xfrm>
            <a:off x="6893626" y="2351549"/>
            <a:ext cx="5298373" cy="3533585"/>
          </a:xfrm>
          <a:prstGeom prst="rect">
            <a:avLst/>
          </a:prstGeom>
        </p:spPr>
        <p:txBody>
          <a:bodyPr vert="horz" lIns="112542" tIns="56271" rIns="112542" bIns="56271"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477"/>
              </a:spcBef>
              <a:buClr>
                <a:srgbClr val="865640"/>
              </a:buClr>
              <a:buSzPct val="150000"/>
            </a:pPr>
            <a:r>
              <a:rPr lang="es-ES" sz="1969" b="1" dirty="0">
                <a:solidFill>
                  <a:srgbClr val="637052">
                    <a:lumMod val="60000"/>
                    <a:lumOff val="40000"/>
                  </a:srgbClr>
                </a:solidFill>
                <a:latin typeface="Calibri"/>
                <a:cs typeface="Arial" pitchFamily="34" charset="0"/>
              </a:rPr>
              <a:t>INTRODUCCIÓN</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lang="es-ES" sz="1969" b="1" dirty="0">
                <a:solidFill>
                  <a:schemeClr val="tx1"/>
                </a:solidFill>
                <a:latin typeface="Calibri"/>
                <a:cs typeface="Arial" pitchFamily="34" charset="0"/>
              </a:rPr>
              <a:t>AMBITO Y ACCESO</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ESTRUCTURA </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FUNCIONALIDAD</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FUTURO</a:t>
            </a:r>
          </a:p>
          <a:p>
            <a:pPr lvl="1">
              <a:spcBef>
                <a:spcPts val="1477"/>
              </a:spcBef>
              <a:buClr>
                <a:srgbClr val="865640"/>
              </a:buClr>
              <a:buSzPct val="150000"/>
              <a:defRPr/>
            </a:pPr>
            <a:r>
              <a:rPr lang="es-ES" sz="1969" b="1" dirty="0">
                <a:solidFill>
                  <a:srgbClr val="637052">
                    <a:lumMod val="60000"/>
                    <a:lumOff val="40000"/>
                  </a:srgbClr>
                </a:solidFill>
                <a:cs typeface="Arial" pitchFamily="34" charset="0"/>
              </a:rPr>
              <a:t>RUEGOS Y PREGUNTAS.</a:t>
            </a: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p:txBody>
      </p:sp>
      <p:sp>
        <p:nvSpPr>
          <p:cNvPr id="15" name="27 CuadroTexto">
            <a:extLst>
              <a:ext uri="{FF2B5EF4-FFF2-40B4-BE49-F238E27FC236}">
                <a16:creationId xmlns:a16="http://schemas.microsoft.com/office/drawing/2014/main" id="{E3953357-2DAA-4943-AC99-DB3BBFD08A5F}"/>
              </a:ext>
            </a:extLst>
          </p:cNvPr>
          <p:cNvSpPr txBox="1"/>
          <p:nvPr/>
        </p:nvSpPr>
        <p:spPr>
          <a:xfrm>
            <a:off x="4890792" y="3751786"/>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04</a:t>
            </a:r>
          </a:p>
        </p:txBody>
      </p:sp>
      <p:cxnSp>
        <p:nvCxnSpPr>
          <p:cNvPr id="16" name="20 Conector recto">
            <a:extLst>
              <a:ext uri="{FF2B5EF4-FFF2-40B4-BE49-F238E27FC236}">
                <a16:creationId xmlns:a16="http://schemas.microsoft.com/office/drawing/2014/main" id="{A9B1EB22-E9AA-43EF-A7B4-E53B992ADBCF}"/>
              </a:ext>
            </a:extLst>
          </p:cNvPr>
          <p:cNvCxnSpPr>
            <a:cxnSpLocks/>
          </p:cNvCxnSpPr>
          <p:nvPr/>
        </p:nvCxnSpPr>
        <p:spPr>
          <a:xfrm>
            <a:off x="6663463" y="4009308"/>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27 CuadroTexto">
            <a:extLst>
              <a:ext uri="{FF2B5EF4-FFF2-40B4-BE49-F238E27FC236}">
                <a16:creationId xmlns:a16="http://schemas.microsoft.com/office/drawing/2014/main" id="{D9B149A8-C760-4AB2-8274-FF752D93D96F}"/>
              </a:ext>
            </a:extLst>
          </p:cNvPr>
          <p:cNvSpPr txBox="1"/>
          <p:nvPr/>
        </p:nvSpPr>
        <p:spPr>
          <a:xfrm>
            <a:off x="4890792" y="4260421"/>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05</a:t>
            </a:r>
          </a:p>
        </p:txBody>
      </p:sp>
      <p:cxnSp>
        <p:nvCxnSpPr>
          <p:cNvPr id="18" name="20 Conector recto">
            <a:extLst>
              <a:ext uri="{FF2B5EF4-FFF2-40B4-BE49-F238E27FC236}">
                <a16:creationId xmlns:a16="http://schemas.microsoft.com/office/drawing/2014/main" id="{5E601F0A-4378-4102-97DE-9D0F82706CF8}"/>
              </a:ext>
            </a:extLst>
          </p:cNvPr>
          <p:cNvCxnSpPr>
            <a:cxnSpLocks/>
          </p:cNvCxnSpPr>
          <p:nvPr/>
        </p:nvCxnSpPr>
        <p:spPr>
          <a:xfrm>
            <a:off x="6675904" y="4494211"/>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27 CuadroTexto">
            <a:extLst>
              <a:ext uri="{FF2B5EF4-FFF2-40B4-BE49-F238E27FC236}">
                <a16:creationId xmlns:a16="http://schemas.microsoft.com/office/drawing/2014/main" id="{A8B067ED-AAD4-4060-9369-5FE397B4098F}"/>
              </a:ext>
            </a:extLst>
          </p:cNvPr>
          <p:cNvSpPr txBox="1"/>
          <p:nvPr/>
        </p:nvSpPr>
        <p:spPr>
          <a:xfrm>
            <a:off x="4890792" y="478046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06</a:t>
            </a:r>
          </a:p>
        </p:txBody>
      </p:sp>
      <p:cxnSp>
        <p:nvCxnSpPr>
          <p:cNvPr id="20" name="20 Conector recto">
            <a:extLst>
              <a:ext uri="{FF2B5EF4-FFF2-40B4-BE49-F238E27FC236}">
                <a16:creationId xmlns:a16="http://schemas.microsoft.com/office/drawing/2014/main" id="{35B3E19F-64CF-4267-B115-11EC7C725B2F}"/>
              </a:ext>
            </a:extLst>
          </p:cNvPr>
          <p:cNvCxnSpPr>
            <a:cxnSpLocks/>
          </p:cNvCxnSpPr>
          <p:nvPr/>
        </p:nvCxnSpPr>
        <p:spPr>
          <a:xfrm>
            <a:off x="6685965" y="4987787"/>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85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3"/>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None/>
            </a:pPr>
            <a:r>
              <a:rPr lang="es-ES" sz="3200">
                <a:solidFill>
                  <a:schemeClr val="accent3">
                    <a:lumMod val="75000"/>
                  </a:schemeClr>
                </a:solidFill>
                <a:latin typeface="Verdana" pitchFamily="34" charset="0"/>
                <a:ea typeface="Verdana" pitchFamily="34" charset="0"/>
                <a:cs typeface="Verdana" pitchFamily="34" charset="0"/>
              </a:rPr>
              <a:t>COOPERACION JURIDICA INTERNACIONAL</a:t>
            </a:r>
            <a:endParaRPr lang="es-ES">
              <a:solidFill>
                <a:schemeClr val="bg2">
                  <a:lumMod val="75000"/>
                </a:schemeClr>
              </a:solidFill>
              <a:latin typeface="Tw Cen MT" panose="020B0602020104020603" pitchFamily="34" charset="0"/>
            </a:endParaRPr>
          </a:p>
          <a:p>
            <a:pPr marL="0" indent="0">
              <a:buNone/>
            </a:pPr>
            <a:r>
              <a:rPr lang="es-ES">
                <a:solidFill>
                  <a:schemeClr val="accent1"/>
                </a:solidFill>
                <a:latin typeface="Verdana" pitchFamily="34" charset="0"/>
                <a:ea typeface="Verdana" pitchFamily="34" charset="0"/>
                <a:cs typeface="Verdana" pitchFamily="34" charset="0"/>
              </a:rPr>
              <a:t> JORNADAS FISCALES COOPERACION JURIDICA INTERNACIONAL</a:t>
            </a: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s-ES" sz="2000" b="0" i="0" u="none" strike="noStrike" kern="1200" cap="none" spc="0" normalizeH="0" baseline="0" noProof="0">
                <a:ln>
                  <a:noFill/>
                </a:ln>
                <a:solidFill>
                  <a:schemeClr val="bg1"/>
                </a:solidFill>
                <a:effectLst/>
                <a:uLnTx/>
                <a:uFillTx/>
                <a:latin typeface="Verdana" pitchFamily="34" charset="0"/>
                <a:ea typeface="Verdana" pitchFamily="34" charset="0"/>
                <a:cs typeface="Verdana" pitchFamily="34" charset="0"/>
              </a:rPr>
              <a:t>www.cej-mjusticia.es</a:t>
            </a:r>
          </a:p>
        </p:txBody>
      </p:sp>
      <p:sp>
        <p:nvSpPr>
          <p:cNvPr id="27" name="Rectángulo 26">
            <a:extLst>
              <a:ext uri="{FF2B5EF4-FFF2-40B4-BE49-F238E27FC236}">
                <a16:creationId xmlns:a16="http://schemas.microsoft.com/office/drawing/2014/main" id="{51E39682-7A36-4961-A386-D7A2E17F20D6}"/>
              </a:ext>
            </a:extLst>
          </p:cNvPr>
          <p:cNvSpPr/>
          <p:nvPr/>
        </p:nvSpPr>
        <p:spPr>
          <a:xfrm>
            <a:off x="161168" y="1237499"/>
            <a:ext cx="4156423" cy="400110"/>
          </a:xfrm>
          <a:prstGeom prst="rect">
            <a:avLst/>
          </a:prstGeom>
        </p:spPr>
        <p:txBody>
          <a:bodyPr wrap="square">
            <a:spAutoFit/>
          </a:bodyPr>
          <a:lstStyle/>
          <a:p>
            <a:pPr lvl="1">
              <a:spcBef>
                <a:spcPts val="1477"/>
              </a:spcBef>
              <a:buClr>
                <a:schemeClr val="accent3"/>
              </a:buClr>
              <a:buSzPct val="150000"/>
            </a:pPr>
            <a:r>
              <a:rPr lang="es-ES" sz="2000" b="1" u="sng" dirty="0">
                <a:solidFill>
                  <a:schemeClr val="tx2"/>
                </a:solidFill>
                <a:cs typeface="Arial" pitchFamily="34" charset="0"/>
              </a:rPr>
              <a:t>02. ÁMBITO y ACCESO</a:t>
            </a:r>
          </a:p>
        </p:txBody>
      </p:sp>
      <p:sp>
        <p:nvSpPr>
          <p:cNvPr id="4" name="Rectángulo 3">
            <a:extLst>
              <a:ext uri="{FF2B5EF4-FFF2-40B4-BE49-F238E27FC236}">
                <a16:creationId xmlns:a16="http://schemas.microsoft.com/office/drawing/2014/main" id="{566113CB-6D42-4B99-9EBE-8CE7CB847DB6}"/>
              </a:ext>
            </a:extLst>
          </p:cNvPr>
          <p:cNvSpPr/>
          <p:nvPr/>
        </p:nvSpPr>
        <p:spPr>
          <a:xfrm>
            <a:off x="845974" y="1648381"/>
            <a:ext cx="9517226" cy="5016758"/>
          </a:xfrm>
          <a:prstGeom prst="rect">
            <a:avLst/>
          </a:prstGeom>
        </p:spPr>
        <p:txBody>
          <a:bodyPr wrap="square">
            <a:spAutoFit/>
          </a:bodyPr>
          <a:lstStyle/>
          <a:p>
            <a:pPr marL="342900" indent="-342900">
              <a:buFont typeface="Arial" panose="020B0604020202020204" pitchFamily="34" charset="0"/>
              <a:buChar char="•"/>
            </a:pPr>
            <a:r>
              <a:rPr lang="es-ES" sz="2000" dirty="0"/>
              <a:t>Acceden los </a:t>
            </a:r>
            <a:r>
              <a:rPr lang="es-ES" sz="2000" b="1" dirty="0"/>
              <a:t>fiscales </a:t>
            </a:r>
            <a:r>
              <a:rPr lang="es-ES" sz="2000" dirty="0"/>
              <a:t>pertenecientes a la Red de Cooperación Internacional y </a:t>
            </a:r>
            <a:r>
              <a:rPr lang="es-ES" sz="2000" b="1" dirty="0"/>
              <a:t>tramitadores </a:t>
            </a:r>
            <a:r>
              <a:rPr lang="es-ES" sz="2000" dirty="0"/>
              <a:t>específicos de la materia. </a:t>
            </a:r>
          </a:p>
          <a:p>
            <a:pPr marL="800100" lvl="1" indent="-342900">
              <a:buFont typeface="Arial" panose="020B0604020202020204" pitchFamily="34" charset="0"/>
              <a:buChar char="•"/>
            </a:pPr>
            <a:r>
              <a:rPr lang="es-ES" sz="2000" dirty="0"/>
              <a:t>Fiscalía de Sala de Cooperación.</a:t>
            </a:r>
          </a:p>
          <a:p>
            <a:pPr marL="800100" lvl="1" indent="-342900">
              <a:buFont typeface="Arial" panose="020B0604020202020204" pitchFamily="34" charset="0"/>
              <a:buChar char="•"/>
            </a:pPr>
            <a:r>
              <a:rPr lang="es-ES" sz="2000" dirty="0"/>
              <a:t>Fiscalía de la Audiencia Nacional.</a:t>
            </a:r>
          </a:p>
          <a:p>
            <a:pPr marL="800100" lvl="1" indent="-342900">
              <a:buFont typeface="Arial" panose="020B0604020202020204" pitchFamily="34" charset="0"/>
              <a:buChar char="•"/>
            </a:pPr>
            <a:r>
              <a:rPr lang="es-ES" sz="2000" dirty="0"/>
              <a:t>Fiscalía Antidroga.</a:t>
            </a:r>
          </a:p>
          <a:p>
            <a:pPr marL="800100" lvl="1" indent="-342900">
              <a:buFont typeface="Arial" panose="020B0604020202020204" pitchFamily="34" charset="0"/>
              <a:buChar char="•"/>
            </a:pPr>
            <a:r>
              <a:rPr lang="es-ES" sz="2000" dirty="0"/>
              <a:t>Fiscalía Anticorrupción.</a:t>
            </a:r>
          </a:p>
          <a:p>
            <a:pPr marL="800100" lvl="1" indent="-342900">
              <a:buFont typeface="Arial" panose="020B0604020202020204" pitchFamily="34" charset="0"/>
              <a:buChar char="•"/>
            </a:pPr>
            <a:r>
              <a:rPr lang="es-ES" sz="2000" dirty="0"/>
              <a:t>Fiscalías Territoriales</a:t>
            </a:r>
          </a:p>
          <a:p>
            <a:pPr marL="342900" indent="-342900">
              <a:buFont typeface="Arial" panose="020B0604020202020204" pitchFamily="34" charset="0"/>
              <a:buChar char="•"/>
            </a:pPr>
            <a:r>
              <a:rPr lang="es-ES" sz="2000" b="1" dirty="0"/>
              <a:t>Gestión de los usuarios Fiscales </a:t>
            </a:r>
            <a:r>
              <a:rPr lang="es-ES" sz="2000" dirty="0"/>
              <a:t>centralizada en la Fiscalía de Sala de Cooperación Internacional. </a:t>
            </a:r>
          </a:p>
          <a:p>
            <a:pPr marL="342900" indent="-342900">
              <a:buFont typeface="Arial" panose="020B0604020202020204" pitchFamily="34" charset="0"/>
              <a:buChar char="•"/>
            </a:pPr>
            <a:r>
              <a:rPr lang="es-ES" sz="2000" b="1" dirty="0"/>
              <a:t>Gestión de los usuarios tramitadores </a:t>
            </a:r>
            <a:r>
              <a:rPr lang="es-ES" sz="2000" dirty="0"/>
              <a:t>a través del Centro de Atención a Usuarios.</a:t>
            </a:r>
          </a:p>
          <a:p>
            <a:pPr marL="342900" indent="-342900">
              <a:buFont typeface="Arial" panose="020B0604020202020204" pitchFamily="34" charset="0"/>
              <a:buChar char="•"/>
            </a:pPr>
            <a:r>
              <a:rPr lang="es-ES" sz="2000" b="1" dirty="0"/>
              <a:t>Tipos de expedientes:			</a:t>
            </a:r>
            <a:r>
              <a:rPr lang="es-ES" sz="2000" dirty="0"/>
              <a:t>Órdenes Europeas de Investigación (Activas y Pasivas)</a:t>
            </a:r>
          </a:p>
          <a:p>
            <a:pPr lvl="8"/>
            <a:r>
              <a:rPr lang="es-ES" sz="2000" dirty="0"/>
              <a:t>Comisiones Rogatorias (Activas y Pasivas)</a:t>
            </a:r>
          </a:p>
          <a:p>
            <a:pPr lvl="8"/>
            <a:r>
              <a:rPr lang="es-ES" sz="2000" dirty="0"/>
              <a:t>Reconocimiento Mutuo (Activos y Pasivos)</a:t>
            </a:r>
          </a:p>
          <a:p>
            <a:pPr lvl="8"/>
            <a:r>
              <a:rPr lang="es-ES" sz="2000" dirty="0"/>
              <a:t>Dictamen de Servicio</a:t>
            </a:r>
          </a:p>
          <a:p>
            <a:pPr lvl="8"/>
            <a:r>
              <a:rPr lang="es-ES" sz="2000" dirty="0"/>
              <a:t>Seguimientos (Activos y Pasivos)</a:t>
            </a:r>
          </a:p>
          <a:p>
            <a:pPr lvl="1"/>
            <a:endParaRPr lang="es-ES" sz="2000" dirty="0"/>
          </a:p>
        </p:txBody>
      </p:sp>
      <p:sp>
        <p:nvSpPr>
          <p:cNvPr id="7" name="Diagrama de flujo: proceso 6">
            <a:extLst>
              <a:ext uri="{FF2B5EF4-FFF2-40B4-BE49-F238E27FC236}">
                <a16:creationId xmlns:a16="http://schemas.microsoft.com/office/drawing/2014/main" id="{B2F528BA-E737-3249-875A-894D6FE1C95D}"/>
              </a:ext>
            </a:extLst>
          </p:cNvPr>
          <p:cNvSpPr/>
          <p:nvPr/>
        </p:nvSpPr>
        <p:spPr>
          <a:xfrm>
            <a:off x="9263270" y="3103531"/>
            <a:ext cx="2162288" cy="384176"/>
          </a:xfrm>
          <a:prstGeom prst="flowChartProcess">
            <a:avLst/>
          </a:prstGeom>
          <a:solidFill>
            <a:srgbClr val="FF9F00">
              <a:lumMod val="20000"/>
              <a:lumOff val="80000"/>
            </a:srgb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a:ln>
                  <a:noFill/>
                </a:ln>
                <a:solidFill>
                  <a:srgbClr val="FF9F00"/>
                </a:solidFill>
                <a:effectLst/>
                <a:uLnTx/>
                <a:uFillTx/>
                <a:latin typeface="Arial"/>
                <a:ea typeface="+mn-ea"/>
                <a:cs typeface="+mn-cs"/>
              </a:rPr>
              <a:t>Solo una autenticación</a:t>
            </a:r>
            <a:endParaRPr kumimoji="0" lang="es-ES" sz="1400" b="0" i="0" u="none" strike="noStrike" kern="0" cap="none" spc="0" normalizeH="0" baseline="0" noProof="0">
              <a:ln>
                <a:noFill/>
              </a:ln>
              <a:solidFill>
                <a:srgbClr val="FFFFFF"/>
              </a:solidFill>
              <a:effectLst/>
              <a:uLnTx/>
              <a:uFillTx/>
              <a:latin typeface="Arial"/>
              <a:ea typeface="+mn-ea"/>
              <a:cs typeface="+mn-cs"/>
            </a:endParaRPr>
          </a:p>
        </p:txBody>
      </p:sp>
      <p:sp>
        <p:nvSpPr>
          <p:cNvPr id="8" name="Diagrama de flujo: proceso 8">
            <a:extLst>
              <a:ext uri="{FF2B5EF4-FFF2-40B4-BE49-F238E27FC236}">
                <a16:creationId xmlns:a16="http://schemas.microsoft.com/office/drawing/2014/main" id="{CC3FE176-46C5-F94F-9833-0907EA5C57AD}"/>
              </a:ext>
            </a:extLst>
          </p:cNvPr>
          <p:cNvSpPr/>
          <p:nvPr/>
        </p:nvSpPr>
        <p:spPr>
          <a:xfrm>
            <a:off x="8646490" y="5917497"/>
            <a:ext cx="3493943" cy="384176"/>
          </a:xfrm>
          <a:prstGeom prst="flowChartProcess">
            <a:avLst/>
          </a:prstGeom>
          <a:solidFill>
            <a:schemeClr val="bg2">
              <a:lumMod val="50000"/>
            </a:scheme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chemeClr val="bg2">
                    <a:lumMod val="90000"/>
                  </a:schemeClr>
                </a:solidFill>
                <a:effectLst/>
                <a:uLnTx/>
                <a:uFillTx/>
                <a:latin typeface="Arial"/>
              </a:rPr>
              <a:t>Incorporación Nuevos Instrumentos</a:t>
            </a:r>
            <a:endParaRPr kumimoji="0" lang="es-ES" sz="1400" b="0" i="0" u="none" strike="noStrike" kern="0" cap="none" spc="0" normalizeH="0" baseline="0" noProof="0" dirty="0">
              <a:ln>
                <a:noFill/>
              </a:ln>
              <a:solidFill>
                <a:schemeClr val="bg2">
                  <a:lumMod val="90000"/>
                </a:schemeClr>
              </a:solidFill>
              <a:effectLst/>
              <a:uLnTx/>
              <a:uFillTx/>
              <a:latin typeface="Arial"/>
            </a:endParaRPr>
          </a:p>
        </p:txBody>
      </p:sp>
      <p:sp>
        <p:nvSpPr>
          <p:cNvPr id="9" name="Diagrama de flujo: proceso 8">
            <a:extLst>
              <a:ext uri="{FF2B5EF4-FFF2-40B4-BE49-F238E27FC236}">
                <a16:creationId xmlns:a16="http://schemas.microsoft.com/office/drawing/2014/main" id="{4C32EF8A-362F-4A5A-8D5C-4315EE1B95A5}"/>
              </a:ext>
            </a:extLst>
          </p:cNvPr>
          <p:cNvSpPr/>
          <p:nvPr/>
        </p:nvSpPr>
        <p:spPr>
          <a:xfrm>
            <a:off x="9969374" y="5475148"/>
            <a:ext cx="2171059" cy="384176"/>
          </a:xfrm>
          <a:prstGeom prst="flowChartProcess">
            <a:avLst/>
          </a:prstGeom>
          <a:solidFill>
            <a:schemeClr val="bg2">
              <a:lumMod val="50000"/>
            </a:schemeClr>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a:ln>
                  <a:noFill/>
                </a:ln>
                <a:solidFill>
                  <a:schemeClr val="bg2">
                    <a:lumMod val="90000"/>
                  </a:schemeClr>
                </a:solidFill>
                <a:effectLst/>
                <a:uLnTx/>
                <a:uFillTx/>
                <a:latin typeface="Arial"/>
              </a:rPr>
              <a:t>Nueva </a:t>
            </a:r>
            <a:r>
              <a:rPr lang="es-ES" sz="1400" b="1" kern="0" dirty="0">
                <a:solidFill>
                  <a:schemeClr val="bg2">
                    <a:lumMod val="90000"/>
                  </a:schemeClr>
                </a:solidFill>
                <a:latin typeface="Arial"/>
              </a:rPr>
              <a:t>tramitación OIP</a:t>
            </a:r>
            <a:endParaRPr kumimoji="0" lang="es-ES" sz="1400" b="0" i="0" u="none" strike="noStrike" kern="0" cap="none" spc="0" normalizeH="0" baseline="0" noProof="0" dirty="0">
              <a:ln>
                <a:noFill/>
              </a:ln>
              <a:solidFill>
                <a:schemeClr val="bg2">
                  <a:lumMod val="90000"/>
                </a:schemeClr>
              </a:solidFill>
              <a:effectLst/>
              <a:uLnTx/>
              <a:uFillTx/>
              <a:latin typeface="Arial"/>
            </a:endParaRPr>
          </a:p>
        </p:txBody>
      </p:sp>
    </p:spTree>
    <p:extLst>
      <p:ext uri="{BB962C8B-B14F-4D97-AF65-F5344CB8AC3E}">
        <p14:creationId xmlns:p14="http://schemas.microsoft.com/office/powerpoint/2010/main" val="95763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ángulo redondeado 139"/>
          <p:cNvSpPr/>
          <p:nvPr/>
        </p:nvSpPr>
        <p:spPr>
          <a:xfrm>
            <a:off x="5763845" y="2524983"/>
            <a:ext cx="3055229" cy="3240222"/>
          </a:xfrm>
          <a:prstGeom prst="roundRect">
            <a:avLst/>
          </a:prstGeom>
          <a:solidFill>
            <a:schemeClr val="accent1">
              <a:lumMod val="60000"/>
              <a:lumOff val="40000"/>
            </a:schemeClr>
          </a:solidFill>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w="9525">
                  <a:solidFill>
                    <a:prstClr val="white"/>
                  </a:solidFill>
                  <a:prstDash val="solid"/>
                </a:ln>
                <a:solidFill>
                  <a:srgbClr val="000000"/>
                </a:solidFill>
                <a:effectLst>
                  <a:outerShdw blurRad="12700" dist="38100" dir="2700000" algn="tl" rotWithShape="0">
                    <a:prstClr val="white">
                      <a:lumMod val="50000"/>
                    </a:prstClr>
                  </a:outerShdw>
                </a:effectLst>
                <a:uLnTx/>
                <a:uFillTx/>
                <a:latin typeface="Calibri"/>
                <a:ea typeface="+mn-ea"/>
                <a:cs typeface="+mn-cs"/>
              </a:rPr>
              <a:t>CJI</a:t>
            </a:r>
          </a:p>
        </p:txBody>
      </p:sp>
      <p:pic>
        <p:nvPicPr>
          <p:cNvPr id="40" name="Imagen 39">
            <a:extLst>
              <a:ext uri="{FF2B5EF4-FFF2-40B4-BE49-F238E27FC236}">
                <a16:creationId xmlns:a16="http://schemas.microsoft.com/office/drawing/2014/main" id="{7F9BC778-59E1-485D-BA08-A84AF7E091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8598" y="4440718"/>
            <a:ext cx="3115039" cy="1438590"/>
          </a:xfrm>
          <a:prstGeom prst="rect">
            <a:avLst/>
          </a:prstGeom>
        </p:spPr>
      </p:pic>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3"/>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3200" b="0" i="0" u="none" strike="noStrike" kern="1200" cap="none" spc="0" normalizeH="0" baseline="0" noProof="0">
                <a:ln>
                  <a:noFill/>
                </a:ln>
                <a:solidFill>
                  <a:srgbClr val="865640">
                    <a:lumMod val="75000"/>
                  </a:srgbClr>
                </a:solidFill>
                <a:effectLst/>
                <a:uLnTx/>
                <a:uFillTx/>
                <a:latin typeface="Verdana" pitchFamily="34" charset="0"/>
                <a:ea typeface="Verdana" pitchFamily="34" charset="0"/>
                <a:cs typeface="Verdana" pitchFamily="34" charset="0"/>
              </a:rPr>
              <a:t>COOPERACION JURIDICA INTERNACIONAL</a:t>
            </a:r>
            <a:endParaRPr kumimoji="0" lang="es-ES" sz="2000" b="0" i="0" u="none" strike="noStrike" kern="1200" cap="none" spc="0" normalizeH="0" baseline="0" noProof="0">
              <a:ln>
                <a:noFill/>
              </a:ln>
              <a:solidFill>
                <a:srgbClr val="CCDDEA">
                  <a:lumMod val="75000"/>
                </a:srgbClr>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2000" b="0" i="0" u="none" strike="noStrike" kern="1200" cap="none" spc="0" normalizeH="0" baseline="0" noProof="0">
                <a:ln>
                  <a:noFill/>
                </a:ln>
                <a:solidFill>
                  <a:srgbClr val="E48312"/>
                </a:solidFill>
                <a:effectLst/>
                <a:uLnTx/>
                <a:uFillTx/>
                <a:latin typeface="Verdana" pitchFamily="34" charset="0"/>
                <a:ea typeface="Verdana" pitchFamily="34" charset="0"/>
                <a:cs typeface="Verdana" pitchFamily="34" charset="0"/>
              </a:rPr>
              <a:t> JORNADAS FISCALES COOPERACION JURIDICA INTERNACIONAL</a:t>
            </a: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20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www.cej-mjusticia.es</a:t>
            </a:r>
          </a:p>
        </p:txBody>
      </p:sp>
      <p:sp>
        <p:nvSpPr>
          <p:cNvPr id="4" name="Rectángulo 3">
            <a:extLst>
              <a:ext uri="{FF2B5EF4-FFF2-40B4-BE49-F238E27FC236}">
                <a16:creationId xmlns:a16="http://schemas.microsoft.com/office/drawing/2014/main" id="{4F44DC54-4E56-4E5F-848B-CA45C50BC045}"/>
              </a:ext>
            </a:extLst>
          </p:cNvPr>
          <p:cNvSpPr/>
          <p:nvPr/>
        </p:nvSpPr>
        <p:spPr>
          <a:xfrm>
            <a:off x="59573" y="1237499"/>
            <a:ext cx="4156423" cy="400110"/>
          </a:xfrm>
          <a:prstGeom prst="rect">
            <a:avLst/>
          </a:prstGeom>
        </p:spPr>
        <p:txBody>
          <a:bodyPr wrap="square">
            <a:spAutoFit/>
          </a:bodyPr>
          <a:lstStyle/>
          <a:p>
            <a:pPr marL="457200" marR="0" lvl="1" indent="0" algn="l" defTabSz="457200" rtl="0" eaLnBrk="1" fontAlgn="auto" latinLnBrk="0" hangingPunct="1">
              <a:lnSpc>
                <a:spcPct val="100000"/>
              </a:lnSpc>
              <a:spcBef>
                <a:spcPts val="1477"/>
              </a:spcBef>
              <a:spcAft>
                <a:spcPts val="0"/>
              </a:spcAft>
              <a:buClr>
                <a:srgbClr val="865640"/>
              </a:buClr>
              <a:buSzPct val="150000"/>
              <a:buFontTx/>
              <a:buNone/>
              <a:tabLst/>
              <a:defRPr/>
            </a:pPr>
            <a:r>
              <a:rPr kumimoji="0" lang="es-ES" sz="2000" b="1" i="0" u="sng" strike="noStrike" kern="1200" cap="none" spc="0" normalizeH="0" baseline="0" noProof="0" dirty="0">
                <a:ln>
                  <a:noFill/>
                </a:ln>
                <a:solidFill>
                  <a:srgbClr val="637052"/>
                </a:solidFill>
                <a:effectLst/>
                <a:uLnTx/>
                <a:uFillTx/>
                <a:latin typeface="Calibri"/>
                <a:ea typeface="+mn-ea"/>
                <a:cs typeface="Arial" pitchFamily="34" charset="0"/>
              </a:rPr>
              <a:t>02. ACTUALIDAD </a:t>
            </a:r>
          </a:p>
        </p:txBody>
      </p:sp>
      <p:sp>
        <p:nvSpPr>
          <p:cNvPr id="83" name="Rectángulo 82"/>
          <p:cNvSpPr/>
          <p:nvPr/>
        </p:nvSpPr>
        <p:spPr>
          <a:xfrm>
            <a:off x="7919826" y="3022649"/>
            <a:ext cx="1828800" cy="592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white"/>
                </a:solidFill>
                <a:effectLst/>
                <a:uLnTx/>
                <a:uFillTx/>
                <a:latin typeface="Calibri"/>
                <a:ea typeface="+mn-ea"/>
                <a:cs typeface="+mn-cs"/>
              </a:rPr>
              <a:t>FISCALIAS TERRITORIALES</a:t>
            </a:r>
          </a:p>
        </p:txBody>
      </p:sp>
      <p:sp>
        <p:nvSpPr>
          <p:cNvPr id="84" name="Rectángulo 83"/>
          <p:cNvSpPr/>
          <p:nvPr/>
        </p:nvSpPr>
        <p:spPr>
          <a:xfrm>
            <a:off x="4783864" y="3020097"/>
            <a:ext cx="1828800" cy="592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white"/>
                </a:solidFill>
                <a:effectLst/>
                <a:uLnTx/>
                <a:uFillTx/>
                <a:latin typeface="Calibri"/>
                <a:ea typeface="+mn-ea"/>
                <a:cs typeface="+mn-cs"/>
              </a:rPr>
              <a:t>FISCALIAS ESPECIALES</a:t>
            </a:r>
          </a:p>
        </p:txBody>
      </p:sp>
      <p:sp>
        <p:nvSpPr>
          <p:cNvPr id="85" name="Rectángulo 84"/>
          <p:cNvSpPr/>
          <p:nvPr/>
        </p:nvSpPr>
        <p:spPr>
          <a:xfrm>
            <a:off x="6352023" y="5361635"/>
            <a:ext cx="1828800" cy="592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white"/>
                </a:solidFill>
                <a:effectLst/>
                <a:uLnTx/>
                <a:uFillTx/>
                <a:latin typeface="Calibri"/>
                <a:ea typeface="+mn-ea"/>
                <a:cs typeface="+mn-cs"/>
              </a:rPr>
              <a:t>FISCALIA DE SALA DE COOPERACION</a:t>
            </a:r>
          </a:p>
        </p:txBody>
      </p:sp>
      <p:cxnSp>
        <p:nvCxnSpPr>
          <p:cNvPr id="86" name="Conector curvado 85"/>
          <p:cNvCxnSpPr>
            <a:cxnSpLocks/>
          </p:cNvCxnSpPr>
          <p:nvPr/>
        </p:nvCxnSpPr>
        <p:spPr>
          <a:xfrm rot="10800000">
            <a:off x="5163799" y="3637744"/>
            <a:ext cx="1191324" cy="2271284"/>
          </a:xfrm>
          <a:prstGeom prst="curvedConnector2">
            <a:avLst/>
          </a:prstGeom>
          <a:ln w="88900">
            <a:solidFill>
              <a:schemeClr val="accent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Conector curvado 86"/>
          <p:cNvCxnSpPr>
            <a:cxnSpLocks/>
          </p:cNvCxnSpPr>
          <p:nvPr/>
        </p:nvCxnSpPr>
        <p:spPr>
          <a:xfrm flipV="1">
            <a:off x="8183923" y="3614910"/>
            <a:ext cx="1209801" cy="2294118"/>
          </a:xfrm>
          <a:prstGeom prst="curvedConnector2">
            <a:avLst/>
          </a:prstGeom>
          <a:ln w="88900">
            <a:solidFill>
              <a:schemeClr val="accent2"/>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8" name="Conector curvado 87"/>
          <p:cNvCxnSpPr/>
          <p:nvPr/>
        </p:nvCxnSpPr>
        <p:spPr>
          <a:xfrm>
            <a:off x="6560762" y="3308886"/>
            <a:ext cx="1417520" cy="12700"/>
          </a:xfrm>
          <a:prstGeom prst="curvedConnector3">
            <a:avLst>
              <a:gd name="adj1" fmla="val 50000"/>
            </a:avLst>
          </a:prstGeom>
          <a:ln w="88900">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9" name="Elipse 88"/>
          <p:cNvSpPr/>
          <p:nvPr/>
        </p:nvSpPr>
        <p:spPr>
          <a:xfrm>
            <a:off x="10176906" y="4639063"/>
            <a:ext cx="1144820" cy="1008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OOJJ</a:t>
            </a:r>
          </a:p>
        </p:txBody>
      </p:sp>
      <p:cxnSp>
        <p:nvCxnSpPr>
          <p:cNvPr id="90" name="Conector curvado 89"/>
          <p:cNvCxnSpPr>
            <a:cxnSpLocks/>
            <a:stCxn id="89" idx="2"/>
          </p:cNvCxnSpPr>
          <p:nvPr/>
        </p:nvCxnSpPr>
        <p:spPr>
          <a:xfrm rot="10800000">
            <a:off x="9168404" y="4968315"/>
            <a:ext cx="1008502" cy="174975"/>
          </a:xfrm>
          <a:prstGeom prst="curvedConnector3">
            <a:avLst>
              <a:gd name="adj1" fmla="val 50000"/>
            </a:avLst>
          </a:prstGeom>
          <a:ln w="60325">
            <a:solidFill>
              <a:schemeClr val="accent1">
                <a:lumMod val="50000"/>
              </a:schemeClr>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4" name="CuadroTexto 93"/>
          <p:cNvSpPr txBox="1"/>
          <p:nvPr/>
        </p:nvSpPr>
        <p:spPr>
          <a:xfrm>
            <a:off x="8994636" y="5143289"/>
            <a:ext cx="105734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alibri"/>
                <a:ea typeface="+mn-ea"/>
                <a:cs typeface="+mn-cs"/>
              </a:rPr>
              <a:t>judicialización</a:t>
            </a:r>
          </a:p>
        </p:txBody>
      </p:sp>
      <p:pic>
        <p:nvPicPr>
          <p:cNvPr id="132" name="Imagen 131"/>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9296" y1="77273" x2="49296" y2="77273"/>
                        <a14:foregroundMark x1="74648" y1="68182" x2="74648" y2="68182"/>
                        <a14:foregroundMark x1="54930" y1="28788" x2="54930" y2="28788"/>
                        <a14:foregroundMark x1="61972" y1="12121" x2="61972" y2="12121"/>
                        <a14:foregroundMark x1="53521" y1="62121" x2="53521" y2="62121"/>
                        <a14:foregroundMark x1="40845" y1="46970" x2="40845" y2="46970"/>
                        <a14:foregroundMark x1="49296" y1="46970" x2="49296" y2="46970"/>
                        <a14:foregroundMark x1="57746" y1="48485" x2="57746" y2="48485"/>
                        <a14:foregroundMark x1="59155" y1="46970" x2="59155" y2="46970"/>
                        <a14:foregroundMark x1="57746" y1="54545" x2="57746" y2="54545"/>
                        <a14:foregroundMark x1="57746" y1="65152" x2="57746" y2="65152"/>
                        <a14:foregroundMark x1="57746" y1="78788" x2="57746" y2="78788"/>
                        <a14:foregroundMark x1="59155" y1="90909" x2="59155" y2="90909"/>
                        <a14:foregroundMark x1="40845" y1="93939" x2="40845" y2="93939"/>
                        <a14:foregroundMark x1="38028" y1="43939" x2="38028" y2="43939"/>
                        <a14:foregroundMark x1="60563" y1="43939" x2="60563" y2="43939"/>
                        <a14:foregroundMark x1="29577" y1="16667" x2="29577" y2="16667"/>
                        <a14:foregroundMark x1="70423" y1="18182" x2="70423" y2="18182"/>
                      </a14:backgroundRemoval>
                    </a14:imgEffect>
                  </a14:imgLayer>
                </a14:imgProps>
              </a:ext>
              <a:ext uri="{28A0092B-C50C-407E-A947-70E740481C1C}">
                <a14:useLocalDpi xmlns:a14="http://schemas.microsoft.com/office/drawing/2010/main" val="0"/>
              </a:ext>
            </a:extLst>
          </a:blip>
          <a:stretch>
            <a:fillRect/>
          </a:stretch>
        </p:blipFill>
        <p:spPr>
          <a:xfrm>
            <a:off x="4811226" y="2391040"/>
            <a:ext cx="676713" cy="629057"/>
          </a:xfrm>
          <a:prstGeom prst="rect">
            <a:avLst/>
          </a:prstGeom>
        </p:spPr>
      </p:pic>
      <p:pic>
        <p:nvPicPr>
          <p:cNvPr id="133" name="Imagen 13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9296" y1="77273" x2="49296" y2="77273"/>
                        <a14:foregroundMark x1="74648" y1="68182" x2="74648" y2="68182"/>
                        <a14:foregroundMark x1="54930" y1="28788" x2="54930" y2="28788"/>
                        <a14:foregroundMark x1="61972" y1="12121" x2="61972" y2="12121"/>
                        <a14:foregroundMark x1="53521" y1="62121" x2="53521" y2="62121"/>
                        <a14:foregroundMark x1="40845" y1="46970" x2="40845" y2="46970"/>
                        <a14:foregroundMark x1="49296" y1="46970" x2="49296" y2="46970"/>
                        <a14:foregroundMark x1="57746" y1="48485" x2="57746" y2="48485"/>
                        <a14:foregroundMark x1="59155" y1="46970" x2="59155" y2="46970"/>
                        <a14:foregroundMark x1="57746" y1="54545" x2="57746" y2="54545"/>
                        <a14:foregroundMark x1="57746" y1="65152" x2="57746" y2="65152"/>
                        <a14:foregroundMark x1="57746" y1="78788" x2="57746" y2="78788"/>
                        <a14:foregroundMark x1="59155" y1="90909" x2="59155" y2="90909"/>
                        <a14:foregroundMark x1="40845" y1="93939" x2="40845" y2="93939"/>
                        <a14:foregroundMark x1="38028" y1="43939" x2="38028" y2="43939"/>
                        <a14:foregroundMark x1="60563" y1="43939" x2="60563" y2="43939"/>
                        <a14:foregroundMark x1="29577" y1="16667" x2="29577" y2="16667"/>
                        <a14:foregroundMark x1="70423" y1="18182" x2="70423" y2="18182"/>
                      </a14:backgroundRemoval>
                    </a14:imgEffect>
                  </a14:imgLayer>
                </a14:imgProps>
              </a:ext>
              <a:ext uri="{28A0092B-C50C-407E-A947-70E740481C1C}">
                <a14:useLocalDpi xmlns:a14="http://schemas.microsoft.com/office/drawing/2010/main" val="0"/>
              </a:ext>
            </a:extLst>
          </a:blip>
          <a:stretch>
            <a:fillRect/>
          </a:stretch>
        </p:blipFill>
        <p:spPr>
          <a:xfrm>
            <a:off x="9076616" y="2407294"/>
            <a:ext cx="676713" cy="629057"/>
          </a:xfrm>
          <a:prstGeom prst="rect">
            <a:avLst/>
          </a:prstGeom>
        </p:spPr>
      </p:pic>
      <p:pic>
        <p:nvPicPr>
          <p:cNvPr id="134" name="Imagen 13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9296" y1="77273" x2="49296" y2="77273"/>
                        <a14:foregroundMark x1="74648" y1="68182" x2="74648" y2="68182"/>
                        <a14:foregroundMark x1="54930" y1="28788" x2="54930" y2="28788"/>
                        <a14:foregroundMark x1="61972" y1="12121" x2="61972" y2="12121"/>
                        <a14:foregroundMark x1="53521" y1="62121" x2="53521" y2="62121"/>
                        <a14:foregroundMark x1="40845" y1="46970" x2="40845" y2="46970"/>
                        <a14:foregroundMark x1="49296" y1="46970" x2="49296" y2="46970"/>
                        <a14:foregroundMark x1="57746" y1="48485" x2="57746" y2="48485"/>
                        <a14:foregroundMark x1="59155" y1="46970" x2="59155" y2="46970"/>
                        <a14:foregroundMark x1="57746" y1="54545" x2="57746" y2="54545"/>
                        <a14:foregroundMark x1="57746" y1="65152" x2="57746" y2="65152"/>
                        <a14:foregroundMark x1="57746" y1="78788" x2="57746" y2="78788"/>
                        <a14:foregroundMark x1="59155" y1="90909" x2="59155" y2="90909"/>
                        <a14:foregroundMark x1="40845" y1="93939" x2="40845" y2="93939"/>
                        <a14:foregroundMark x1="38028" y1="43939" x2="38028" y2="43939"/>
                        <a14:foregroundMark x1="60563" y1="43939" x2="60563" y2="43939"/>
                        <a14:foregroundMark x1="29577" y1="16667" x2="29577" y2="16667"/>
                        <a14:foregroundMark x1="70423" y1="18182" x2="70423" y2="18182"/>
                      </a14:backgroundRemoval>
                    </a14:imgEffect>
                  </a14:imgLayer>
                </a14:imgProps>
              </a:ext>
              <a:ext uri="{28A0092B-C50C-407E-A947-70E740481C1C}">
                <a14:useLocalDpi xmlns:a14="http://schemas.microsoft.com/office/drawing/2010/main" val="0"/>
              </a:ext>
            </a:extLst>
          </a:blip>
          <a:stretch>
            <a:fillRect/>
          </a:stretch>
        </p:blipFill>
        <p:spPr>
          <a:xfrm>
            <a:off x="6274307" y="4675786"/>
            <a:ext cx="676713" cy="629057"/>
          </a:xfrm>
          <a:prstGeom prst="rect">
            <a:avLst/>
          </a:prstGeom>
        </p:spPr>
      </p:pic>
      <p:sp>
        <p:nvSpPr>
          <p:cNvPr id="137" name="Rectángulo 136"/>
          <p:cNvSpPr/>
          <p:nvPr/>
        </p:nvSpPr>
        <p:spPr>
          <a:xfrm>
            <a:off x="8675711" y="1308332"/>
            <a:ext cx="1883849"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w="22225">
                  <a:solidFill>
                    <a:srgbClr val="BD582C"/>
                  </a:solidFill>
                  <a:prstDash val="solid"/>
                </a:ln>
                <a:solidFill>
                  <a:srgbClr val="BD582C">
                    <a:lumMod val="40000"/>
                    <a:lumOff val="60000"/>
                  </a:srgbClr>
                </a:solidFill>
                <a:effectLst/>
                <a:uLnTx/>
                <a:uFillTx/>
                <a:latin typeface="Verdana" pitchFamily="34" charset="0"/>
                <a:ea typeface="Verdana" pitchFamily="34" charset="0"/>
                <a:cs typeface="+mn-cs"/>
              </a:rPr>
              <a:t>nacional</a:t>
            </a:r>
          </a:p>
        </p:txBody>
      </p:sp>
      <p:pic>
        <p:nvPicPr>
          <p:cNvPr id="31" name="Imagen 30">
            <a:extLst>
              <a:ext uri="{FF2B5EF4-FFF2-40B4-BE49-F238E27FC236}">
                <a16:creationId xmlns:a16="http://schemas.microsoft.com/office/drawing/2014/main" id="{6CAA1E09-7D33-9342-BBFB-8C334F7617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308" y="1885256"/>
            <a:ext cx="1907388" cy="2033984"/>
          </a:xfrm>
          <a:prstGeom prst="rect">
            <a:avLst/>
          </a:prstGeom>
          <a:ln w="38100">
            <a:noFill/>
          </a:ln>
        </p:spPr>
      </p:pic>
      <p:cxnSp>
        <p:nvCxnSpPr>
          <p:cNvPr id="32" name="Conector curvado 31">
            <a:extLst>
              <a:ext uri="{FF2B5EF4-FFF2-40B4-BE49-F238E27FC236}">
                <a16:creationId xmlns:a16="http://schemas.microsoft.com/office/drawing/2014/main" id="{624C7437-0A0E-C24F-BA41-C332C70D2E9E}"/>
              </a:ext>
            </a:extLst>
          </p:cNvPr>
          <p:cNvCxnSpPr>
            <a:cxnSpLocks/>
          </p:cNvCxnSpPr>
          <p:nvPr/>
        </p:nvCxnSpPr>
        <p:spPr>
          <a:xfrm rot="10800000">
            <a:off x="2418210" y="2843059"/>
            <a:ext cx="2112732" cy="12700"/>
          </a:xfrm>
          <a:prstGeom prst="curvedConnector3">
            <a:avLst>
              <a:gd name="adj1" fmla="val 50000"/>
            </a:avLst>
          </a:prstGeom>
          <a:ln w="60325">
            <a:solidFill>
              <a:schemeClr val="accent1">
                <a:lumMod val="50000"/>
              </a:schemeClr>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67751CC8-8E77-BB47-804B-BF232FA517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6023" y="4534826"/>
            <a:ext cx="1322097" cy="613453"/>
          </a:xfrm>
          <a:prstGeom prst="rect">
            <a:avLst/>
          </a:prstGeom>
        </p:spPr>
      </p:pic>
      <p:sp>
        <p:nvSpPr>
          <p:cNvPr id="35" name="Rectángulo 34">
            <a:extLst>
              <a:ext uri="{FF2B5EF4-FFF2-40B4-BE49-F238E27FC236}">
                <a16:creationId xmlns:a16="http://schemas.microsoft.com/office/drawing/2014/main" id="{41D9C9EE-9ECF-BA42-AB11-5683A59C08FE}"/>
              </a:ext>
            </a:extLst>
          </p:cNvPr>
          <p:cNvSpPr/>
          <p:nvPr/>
        </p:nvSpPr>
        <p:spPr>
          <a:xfrm>
            <a:off x="1963336" y="4552943"/>
            <a:ext cx="1554319" cy="613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white"/>
                </a:solidFill>
                <a:effectLst/>
                <a:uLnTx/>
                <a:uFillTx/>
                <a:latin typeface="Calibri"/>
                <a:ea typeface="+mn-ea"/>
                <a:cs typeface="+mn-cs"/>
              </a:rPr>
              <a:t>AUTORIDAD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white"/>
                </a:solidFill>
                <a:effectLst/>
                <a:uLnTx/>
                <a:uFillTx/>
                <a:latin typeface="Calibri"/>
                <a:ea typeface="+mn-ea"/>
                <a:cs typeface="+mn-cs"/>
              </a:rPr>
              <a:t>CENTRAL </a:t>
            </a:r>
          </a:p>
        </p:txBody>
      </p:sp>
      <p:pic>
        <p:nvPicPr>
          <p:cNvPr id="36" name="Imagen 35">
            <a:extLst>
              <a:ext uri="{FF2B5EF4-FFF2-40B4-BE49-F238E27FC236}">
                <a16:creationId xmlns:a16="http://schemas.microsoft.com/office/drawing/2014/main" id="{D963783C-7C17-694F-B731-544020153D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6707" y="4540913"/>
            <a:ext cx="627054" cy="616426"/>
          </a:xfrm>
          <a:prstGeom prst="rect">
            <a:avLst/>
          </a:prstGeom>
        </p:spPr>
      </p:pic>
      <p:cxnSp>
        <p:nvCxnSpPr>
          <p:cNvPr id="37" name="Conector recto 36">
            <a:extLst>
              <a:ext uri="{FF2B5EF4-FFF2-40B4-BE49-F238E27FC236}">
                <a16:creationId xmlns:a16="http://schemas.microsoft.com/office/drawing/2014/main" id="{4654B47C-2F39-2040-81DB-2E79CB70C1F0}"/>
              </a:ext>
            </a:extLst>
          </p:cNvPr>
          <p:cNvCxnSpPr/>
          <p:nvPr/>
        </p:nvCxnSpPr>
        <p:spPr>
          <a:xfrm flipH="1">
            <a:off x="3875374" y="1126542"/>
            <a:ext cx="655568" cy="5222380"/>
          </a:xfrm>
          <a:prstGeom prst="line">
            <a:avLst/>
          </a:prstGeom>
          <a:ln w="92075">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38" name="Conector curvado 37">
            <a:extLst>
              <a:ext uri="{FF2B5EF4-FFF2-40B4-BE49-F238E27FC236}">
                <a16:creationId xmlns:a16="http://schemas.microsoft.com/office/drawing/2014/main" id="{5E4585DE-A490-FB4F-B0FF-E8927CCC9F06}"/>
              </a:ext>
            </a:extLst>
          </p:cNvPr>
          <p:cNvCxnSpPr>
            <a:cxnSpLocks/>
          </p:cNvCxnSpPr>
          <p:nvPr/>
        </p:nvCxnSpPr>
        <p:spPr>
          <a:xfrm rot="10800000">
            <a:off x="4129608" y="4921235"/>
            <a:ext cx="962322" cy="12700"/>
          </a:xfrm>
          <a:prstGeom prst="curvedConnector3">
            <a:avLst>
              <a:gd name="adj1" fmla="val 50000"/>
            </a:avLst>
          </a:prstGeom>
          <a:ln w="60325">
            <a:solidFill>
              <a:schemeClr val="accent1">
                <a:lumMod val="50000"/>
              </a:schemeClr>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9" name="Rectángulo 38">
            <a:extLst>
              <a:ext uri="{FF2B5EF4-FFF2-40B4-BE49-F238E27FC236}">
                <a16:creationId xmlns:a16="http://schemas.microsoft.com/office/drawing/2014/main" id="{01DFC450-1245-3B42-B944-3DFC1BB30A63}"/>
              </a:ext>
            </a:extLst>
          </p:cNvPr>
          <p:cNvSpPr/>
          <p:nvPr/>
        </p:nvSpPr>
        <p:spPr>
          <a:xfrm>
            <a:off x="721179" y="5779982"/>
            <a:ext cx="2844048"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a:ln w="22225">
                  <a:solidFill>
                    <a:srgbClr val="BD582C"/>
                  </a:solidFill>
                  <a:prstDash val="solid"/>
                </a:ln>
                <a:solidFill>
                  <a:srgbClr val="BD582C">
                    <a:lumMod val="40000"/>
                    <a:lumOff val="60000"/>
                  </a:srgbClr>
                </a:solidFill>
                <a:effectLst/>
                <a:uLnTx/>
                <a:uFillTx/>
                <a:latin typeface="Verdana" pitchFamily="34" charset="0"/>
                <a:ea typeface="Verdana" pitchFamily="34" charset="0"/>
                <a:cs typeface="+mn-cs"/>
              </a:rPr>
              <a:t>internacional</a:t>
            </a:r>
            <a:endParaRPr kumimoji="0" lang="es-ES" sz="2800" b="1" i="0" u="none" strike="noStrike" kern="1200" cap="none" spc="0" normalizeH="0" baseline="0" noProof="0">
              <a:ln w="22225">
                <a:solidFill>
                  <a:srgbClr val="BD582C"/>
                </a:solidFill>
                <a:prstDash val="solid"/>
              </a:ln>
              <a:solidFill>
                <a:srgbClr val="BD582C">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160139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2"/>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3200" b="0" i="0" u="none" strike="noStrike" kern="1200" cap="none" spc="0" normalizeH="0" baseline="0" noProof="0">
                <a:ln>
                  <a:noFill/>
                </a:ln>
                <a:solidFill>
                  <a:srgbClr val="865640">
                    <a:lumMod val="75000"/>
                  </a:srgbClr>
                </a:solidFill>
                <a:effectLst/>
                <a:uLnTx/>
                <a:uFillTx/>
                <a:latin typeface="Verdana" pitchFamily="34" charset="0"/>
                <a:ea typeface="Verdana" pitchFamily="34" charset="0"/>
                <a:cs typeface="Verdana" pitchFamily="34" charset="0"/>
              </a:rPr>
              <a:t>COOPERACION JURIDICA INTERNACIONAL</a:t>
            </a:r>
            <a:endParaRPr kumimoji="0" lang="es-ES" sz="2000" b="0" i="0" u="none" strike="noStrike" kern="1200" cap="none" spc="0" normalizeH="0" baseline="0" noProof="0">
              <a:ln>
                <a:noFill/>
              </a:ln>
              <a:solidFill>
                <a:srgbClr val="CCDDEA">
                  <a:lumMod val="75000"/>
                </a:srgbClr>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s-ES" sz="2000" b="0" i="0" u="none" strike="noStrike" kern="1200" cap="none" spc="0" normalizeH="0" baseline="0" noProof="0">
                <a:ln>
                  <a:noFill/>
                </a:ln>
                <a:solidFill>
                  <a:srgbClr val="E48312"/>
                </a:solidFill>
                <a:effectLst/>
                <a:uLnTx/>
                <a:uFillTx/>
                <a:latin typeface="Verdana" pitchFamily="34" charset="0"/>
                <a:ea typeface="Verdana" pitchFamily="34" charset="0"/>
                <a:cs typeface="Verdana" pitchFamily="34" charset="0"/>
              </a:rPr>
              <a:t> JORNADAS FISCALES COOPERACION JURIDICA INTERNACIONAL</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s-ES" sz="2000" b="0" i="0" u="none" strike="noStrike" kern="1200" cap="none" spc="0" normalizeH="0" baseline="0" noProof="0">
              <a:ln>
                <a:noFill/>
              </a:ln>
              <a:solidFill>
                <a:srgbClr val="E48312"/>
              </a:solidFill>
              <a:effectLst/>
              <a:uLnTx/>
              <a:uFillTx/>
              <a:latin typeface="Calibri"/>
              <a:ea typeface="+mn-ea"/>
              <a:cs typeface="+mn-cs"/>
            </a:endParaRP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2000" b="0" i="0" u="none" strike="noStrike" kern="1200" cap="none" spc="0" normalizeH="0" baseline="0" noProof="0">
                <a:ln>
                  <a:noFill/>
                </a:ln>
                <a:solidFill>
                  <a:prstClr val="white"/>
                </a:solidFill>
                <a:effectLst/>
                <a:uLnTx/>
                <a:uFillTx/>
                <a:latin typeface="Verdana" pitchFamily="34" charset="0"/>
                <a:ea typeface="Verdana" pitchFamily="34" charset="0"/>
                <a:cs typeface="Verdana" pitchFamily="34" charset="0"/>
              </a:rPr>
              <a:t>www.cej-mjusticia.es</a:t>
            </a:r>
          </a:p>
        </p:txBody>
      </p:sp>
      <p:cxnSp>
        <p:nvCxnSpPr>
          <p:cNvPr id="7" name="15 Conector recto">
            <a:extLst>
              <a:ext uri="{FF2B5EF4-FFF2-40B4-BE49-F238E27FC236}">
                <a16:creationId xmlns:a16="http://schemas.microsoft.com/office/drawing/2014/main" id="{65197D4F-4863-42A3-A5E7-E48EF09A2ACD}"/>
              </a:ext>
            </a:extLst>
          </p:cNvPr>
          <p:cNvCxnSpPr>
            <a:cxnSpLocks/>
          </p:cNvCxnSpPr>
          <p:nvPr/>
        </p:nvCxnSpPr>
        <p:spPr>
          <a:xfrm>
            <a:off x="6803744" y="2350546"/>
            <a:ext cx="0" cy="271597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16 CuadroTexto">
            <a:extLst>
              <a:ext uri="{FF2B5EF4-FFF2-40B4-BE49-F238E27FC236}">
                <a16:creationId xmlns:a16="http://schemas.microsoft.com/office/drawing/2014/main" id="{5BAF6485-F5B8-451E-BF20-62ED0EDA695C}"/>
              </a:ext>
            </a:extLst>
          </p:cNvPr>
          <p:cNvSpPr txBox="1"/>
          <p:nvPr/>
        </p:nvSpPr>
        <p:spPr>
          <a:xfrm>
            <a:off x="4901149" y="2342393"/>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01</a:t>
            </a:r>
          </a:p>
        </p:txBody>
      </p:sp>
      <p:sp>
        <p:nvSpPr>
          <p:cNvPr id="9" name="17 CuadroTexto">
            <a:extLst>
              <a:ext uri="{FF2B5EF4-FFF2-40B4-BE49-F238E27FC236}">
                <a16:creationId xmlns:a16="http://schemas.microsoft.com/office/drawing/2014/main" id="{50F61B22-945F-45DA-98D5-51BA45E6785A}"/>
              </a:ext>
            </a:extLst>
          </p:cNvPr>
          <p:cNvSpPr txBox="1"/>
          <p:nvPr/>
        </p:nvSpPr>
        <p:spPr>
          <a:xfrm>
            <a:off x="4901149" y="2819014"/>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chemeClr val="accent3">
                    <a:lumMod val="60000"/>
                    <a:lumOff val="40000"/>
                  </a:schemeClr>
                </a:solidFill>
                <a:effectLst/>
                <a:uLnTx/>
                <a:uFillTx/>
                <a:latin typeface="Arial" pitchFamily="34" charset="0"/>
                <a:ea typeface="+mn-ea"/>
                <a:cs typeface="Arial" pitchFamily="34" charset="0"/>
              </a:rPr>
              <a:t>02</a:t>
            </a:r>
          </a:p>
        </p:txBody>
      </p:sp>
      <p:sp>
        <p:nvSpPr>
          <p:cNvPr id="10" name="27 CuadroTexto">
            <a:extLst>
              <a:ext uri="{FF2B5EF4-FFF2-40B4-BE49-F238E27FC236}">
                <a16:creationId xmlns:a16="http://schemas.microsoft.com/office/drawing/2014/main" id="{115BF64C-2DBC-40A0-AE82-2152FA149F26}"/>
              </a:ext>
            </a:extLst>
          </p:cNvPr>
          <p:cNvSpPr txBox="1"/>
          <p:nvPr/>
        </p:nvSpPr>
        <p:spPr>
          <a:xfrm>
            <a:off x="4901149" y="327847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dirty="0">
                <a:ln>
                  <a:noFill/>
                </a:ln>
                <a:effectLst/>
                <a:uLnTx/>
                <a:uFillTx/>
                <a:latin typeface="Arial" pitchFamily="34" charset="0"/>
                <a:ea typeface="+mn-ea"/>
                <a:cs typeface="Arial" pitchFamily="34" charset="0"/>
              </a:rPr>
              <a:t>03</a:t>
            </a:r>
          </a:p>
        </p:txBody>
      </p:sp>
      <p:cxnSp>
        <p:nvCxnSpPr>
          <p:cNvPr id="11" name="3 Conector recto">
            <a:extLst>
              <a:ext uri="{FF2B5EF4-FFF2-40B4-BE49-F238E27FC236}">
                <a16:creationId xmlns:a16="http://schemas.microsoft.com/office/drawing/2014/main" id="{22645CDC-DBF2-4940-BCC5-392E688A023A}"/>
              </a:ext>
            </a:extLst>
          </p:cNvPr>
          <p:cNvCxnSpPr>
            <a:cxnSpLocks/>
          </p:cNvCxnSpPr>
          <p:nvPr/>
        </p:nvCxnSpPr>
        <p:spPr>
          <a:xfrm>
            <a:off x="6673820" y="2566512"/>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E4FA03E-25C2-4889-BE9E-FF7E139D7486}"/>
              </a:ext>
            </a:extLst>
          </p:cNvPr>
          <p:cNvCxnSpPr>
            <a:cxnSpLocks/>
          </p:cNvCxnSpPr>
          <p:nvPr/>
        </p:nvCxnSpPr>
        <p:spPr>
          <a:xfrm>
            <a:off x="6673820" y="3067445"/>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20 Conector recto">
            <a:extLst>
              <a:ext uri="{FF2B5EF4-FFF2-40B4-BE49-F238E27FC236}">
                <a16:creationId xmlns:a16="http://schemas.microsoft.com/office/drawing/2014/main" id="{9BFC1ACE-9E22-4678-8FF1-C8AB6B617FF0}"/>
              </a:ext>
            </a:extLst>
          </p:cNvPr>
          <p:cNvCxnSpPr>
            <a:cxnSpLocks/>
          </p:cNvCxnSpPr>
          <p:nvPr/>
        </p:nvCxnSpPr>
        <p:spPr>
          <a:xfrm>
            <a:off x="6673820" y="3536000"/>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5 Marcador de texto">
            <a:extLst>
              <a:ext uri="{FF2B5EF4-FFF2-40B4-BE49-F238E27FC236}">
                <a16:creationId xmlns:a16="http://schemas.microsoft.com/office/drawing/2014/main" id="{DAF09E14-DED2-4A1B-BBB3-C9066437C888}"/>
              </a:ext>
            </a:extLst>
          </p:cNvPr>
          <p:cNvSpPr txBox="1">
            <a:spLocks/>
          </p:cNvSpPr>
          <p:nvPr/>
        </p:nvSpPr>
        <p:spPr>
          <a:xfrm>
            <a:off x="6893626" y="2351549"/>
            <a:ext cx="5298373" cy="3533585"/>
          </a:xfrm>
          <a:prstGeom prst="rect">
            <a:avLst/>
          </a:prstGeom>
        </p:spPr>
        <p:txBody>
          <a:bodyPr vert="horz" lIns="112542" tIns="56271" rIns="112542" bIns="56271"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477"/>
              </a:spcBef>
              <a:buClr>
                <a:srgbClr val="865640"/>
              </a:buClr>
              <a:buSzPct val="150000"/>
            </a:pPr>
            <a:r>
              <a:rPr lang="es-ES" sz="1969" b="1" dirty="0">
                <a:solidFill>
                  <a:srgbClr val="637052">
                    <a:lumMod val="60000"/>
                    <a:lumOff val="40000"/>
                  </a:srgbClr>
                </a:solidFill>
                <a:latin typeface="Calibri"/>
                <a:cs typeface="Arial" pitchFamily="34" charset="0"/>
              </a:rPr>
              <a:t>INTRODUCCIÓN</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lang="es-ES" sz="1969" b="1" dirty="0">
                <a:solidFill>
                  <a:srgbClr val="637052">
                    <a:lumMod val="60000"/>
                    <a:lumOff val="40000"/>
                  </a:srgbClr>
                </a:solidFill>
                <a:latin typeface="Calibri"/>
                <a:cs typeface="Arial" pitchFamily="34" charset="0"/>
              </a:rPr>
              <a:t>AMBITO Y ACCESO</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chemeClr val="tx1"/>
                </a:solidFill>
                <a:effectLst/>
                <a:uLnTx/>
                <a:uFillTx/>
                <a:latin typeface="Calibri"/>
                <a:ea typeface="+mn-ea"/>
                <a:cs typeface="Arial" pitchFamily="34" charset="0"/>
              </a:rPr>
              <a:t>ESTRUCTURA</a:t>
            </a: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 </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FUNCIONALIDAD</a:t>
            </a: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r>
              <a:rPr kumimoji="0" lang="es-ES" sz="1969" b="1" i="0" u="none" strike="noStrike" kern="1200" cap="none" spc="0" normalizeH="0" baseline="0" noProof="0" dirty="0">
                <a:ln>
                  <a:noFill/>
                </a:ln>
                <a:solidFill>
                  <a:srgbClr val="637052">
                    <a:lumMod val="60000"/>
                    <a:lumOff val="40000"/>
                  </a:srgbClr>
                </a:solidFill>
                <a:effectLst/>
                <a:uLnTx/>
                <a:uFillTx/>
                <a:latin typeface="Calibri"/>
                <a:ea typeface="+mn-ea"/>
                <a:cs typeface="Arial" pitchFamily="34" charset="0"/>
              </a:rPr>
              <a:t>FUTURO</a:t>
            </a:r>
          </a:p>
          <a:p>
            <a:pPr lvl="1">
              <a:spcBef>
                <a:spcPts val="1477"/>
              </a:spcBef>
              <a:buClr>
                <a:srgbClr val="865640"/>
              </a:buClr>
              <a:buSzPct val="150000"/>
              <a:defRPr/>
            </a:pPr>
            <a:r>
              <a:rPr lang="es-ES" sz="1969" b="1" dirty="0">
                <a:solidFill>
                  <a:srgbClr val="637052">
                    <a:lumMod val="60000"/>
                    <a:lumOff val="40000"/>
                  </a:srgbClr>
                </a:solidFill>
                <a:cs typeface="Arial" pitchFamily="34" charset="0"/>
              </a:rPr>
              <a:t>RUEGOS Y PREGUNTAS.</a:t>
            </a: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a:p>
            <a:pPr marL="0" marR="0" lvl="1" indent="0" algn="l" defTabSz="457200" rtl="0" eaLnBrk="1" fontAlgn="auto" latinLnBrk="0" hangingPunct="1">
              <a:lnSpc>
                <a:spcPct val="100000"/>
              </a:lnSpc>
              <a:spcBef>
                <a:spcPts val="1477"/>
              </a:spcBef>
              <a:spcAft>
                <a:spcPts val="0"/>
              </a:spcAft>
              <a:buClr>
                <a:srgbClr val="865640"/>
              </a:buClr>
              <a:buSzPct val="150000"/>
              <a:buFont typeface="Wingdings" pitchFamily="2" charset="2"/>
              <a:buNone/>
              <a:tabLst/>
              <a:defRPr/>
            </a:pPr>
            <a:endParaRPr kumimoji="0" lang="es-ES" sz="1969" b="1" i="0" u="none" strike="noStrike" kern="1200" cap="none" spc="0" normalizeH="0" baseline="0" noProof="0" dirty="0">
              <a:ln>
                <a:noFill/>
              </a:ln>
              <a:solidFill>
                <a:srgbClr val="94A088"/>
              </a:solidFill>
              <a:effectLst/>
              <a:uLnTx/>
              <a:uFillTx/>
              <a:latin typeface="Calibri"/>
              <a:ea typeface="+mn-ea"/>
              <a:cs typeface="Arial" pitchFamily="34" charset="0"/>
            </a:endParaRPr>
          </a:p>
        </p:txBody>
      </p:sp>
      <p:sp>
        <p:nvSpPr>
          <p:cNvPr id="15" name="27 CuadroTexto">
            <a:extLst>
              <a:ext uri="{FF2B5EF4-FFF2-40B4-BE49-F238E27FC236}">
                <a16:creationId xmlns:a16="http://schemas.microsoft.com/office/drawing/2014/main" id="{E3953357-2DAA-4943-AC99-DB3BBFD08A5F}"/>
              </a:ext>
            </a:extLst>
          </p:cNvPr>
          <p:cNvSpPr txBox="1"/>
          <p:nvPr/>
        </p:nvSpPr>
        <p:spPr>
          <a:xfrm>
            <a:off x="4890792" y="3751786"/>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04</a:t>
            </a:r>
          </a:p>
        </p:txBody>
      </p:sp>
      <p:cxnSp>
        <p:nvCxnSpPr>
          <p:cNvPr id="16" name="20 Conector recto">
            <a:extLst>
              <a:ext uri="{FF2B5EF4-FFF2-40B4-BE49-F238E27FC236}">
                <a16:creationId xmlns:a16="http://schemas.microsoft.com/office/drawing/2014/main" id="{A9B1EB22-E9AA-43EF-A7B4-E53B992ADBCF}"/>
              </a:ext>
            </a:extLst>
          </p:cNvPr>
          <p:cNvCxnSpPr>
            <a:cxnSpLocks/>
          </p:cNvCxnSpPr>
          <p:nvPr/>
        </p:nvCxnSpPr>
        <p:spPr>
          <a:xfrm>
            <a:off x="6663463" y="4009308"/>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27 CuadroTexto">
            <a:extLst>
              <a:ext uri="{FF2B5EF4-FFF2-40B4-BE49-F238E27FC236}">
                <a16:creationId xmlns:a16="http://schemas.microsoft.com/office/drawing/2014/main" id="{D9B149A8-C760-4AB2-8274-FF752D93D96F}"/>
              </a:ext>
            </a:extLst>
          </p:cNvPr>
          <p:cNvSpPr txBox="1"/>
          <p:nvPr/>
        </p:nvSpPr>
        <p:spPr>
          <a:xfrm>
            <a:off x="4890792" y="4260421"/>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05</a:t>
            </a:r>
          </a:p>
        </p:txBody>
      </p:sp>
      <p:cxnSp>
        <p:nvCxnSpPr>
          <p:cNvPr id="18" name="20 Conector recto">
            <a:extLst>
              <a:ext uri="{FF2B5EF4-FFF2-40B4-BE49-F238E27FC236}">
                <a16:creationId xmlns:a16="http://schemas.microsoft.com/office/drawing/2014/main" id="{5E601F0A-4378-4102-97DE-9D0F82706CF8}"/>
              </a:ext>
            </a:extLst>
          </p:cNvPr>
          <p:cNvCxnSpPr>
            <a:cxnSpLocks/>
          </p:cNvCxnSpPr>
          <p:nvPr/>
        </p:nvCxnSpPr>
        <p:spPr>
          <a:xfrm>
            <a:off x="6675904" y="4494211"/>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27 CuadroTexto">
            <a:extLst>
              <a:ext uri="{FF2B5EF4-FFF2-40B4-BE49-F238E27FC236}">
                <a16:creationId xmlns:a16="http://schemas.microsoft.com/office/drawing/2014/main" id="{A8B067ED-AAD4-4060-9369-5FE397B4098F}"/>
              </a:ext>
            </a:extLst>
          </p:cNvPr>
          <p:cNvSpPr txBox="1"/>
          <p:nvPr/>
        </p:nvSpPr>
        <p:spPr>
          <a:xfrm>
            <a:off x="4890792" y="4780468"/>
            <a:ext cx="1599679" cy="4331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ES" sz="2215" b="1" i="0" u="none" strike="noStrike" kern="1200" cap="none" spc="0" normalizeH="0" baseline="0" noProof="0">
                <a:ln>
                  <a:noFill/>
                </a:ln>
                <a:solidFill>
                  <a:srgbClr val="865640">
                    <a:lumMod val="60000"/>
                    <a:lumOff val="40000"/>
                  </a:srgbClr>
                </a:solidFill>
                <a:effectLst/>
                <a:uLnTx/>
                <a:uFillTx/>
                <a:latin typeface="Arial" pitchFamily="34" charset="0"/>
                <a:ea typeface="+mn-ea"/>
                <a:cs typeface="Arial" pitchFamily="34" charset="0"/>
              </a:rPr>
              <a:t>06</a:t>
            </a:r>
          </a:p>
        </p:txBody>
      </p:sp>
      <p:cxnSp>
        <p:nvCxnSpPr>
          <p:cNvPr id="20" name="20 Conector recto">
            <a:extLst>
              <a:ext uri="{FF2B5EF4-FFF2-40B4-BE49-F238E27FC236}">
                <a16:creationId xmlns:a16="http://schemas.microsoft.com/office/drawing/2014/main" id="{35B3E19F-64CF-4267-B115-11EC7C725B2F}"/>
              </a:ext>
            </a:extLst>
          </p:cNvPr>
          <p:cNvCxnSpPr>
            <a:cxnSpLocks/>
          </p:cNvCxnSpPr>
          <p:nvPr/>
        </p:nvCxnSpPr>
        <p:spPr>
          <a:xfrm>
            <a:off x="6685965" y="4987787"/>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06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332B1F62-91F5-4991-BA0F-DE0E93081F13}"/>
              </a:ext>
            </a:extLst>
          </p:cNvPr>
          <p:cNvPicPr>
            <a:picLocks noChangeAspect="1"/>
          </p:cNvPicPr>
          <p:nvPr/>
        </p:nvPicPr>
        <p:blipFill>
          <a:blip r:embed="rId2"/>
          <a:stretch>
            <a:fillRect/>
          </a:stretch>
        </p:blipFill>
        <p:spPr>
          <a:xfrm>
            <a:off x="8595730" y="288342"/>
            <a:ext cx="3167062" cy="838200"/>
          </a:xfrm>
          <a:prstGeom prst="rect">
            <a:avLst/>
          </a:prstGeom>
        </p:spPr>
      </p:pic>
      <p:sp>
        <p:nvSpPr>
          <p:cNvPr id="3" name="Subtítulo 2">
            <a:extLst>
              <a:ext uri="{FF2B5EF4-FFF2-40B4-BE49-F238E27FC236}">
                <a16:creationId xmlns:a16="http://schemas.microsoft.com/office/drawing/2014/main" id="{FA9EE664-B93B-4176-9CC7-2DBD8F2AF273}"/>
              </a:ext>
            </a:extLst>
          </p:cNvPr>
          <p:cNvSpPr txBox="1">
            <a:spLocks/>
          </p:cNvSpPr>
          <p:nvPr/>
        </p:nvSpPr>
        <p:spPr>
          <a:xfrm>
            <a:off x="526881" y="342716"/>
            <a:ext cx="7581420" cy="954657"/>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None/>
            </a:pPr>
            <a:r>
              <a:rPr lang="es-ES" sz="3200">
                <a:solidFill>
                  <a:schemeClr val="accent3">
                    <a:lumMod val="75000"/>
                  </a:schemeClr>
                </a:solidFill>
                <a:latin typeface="Verdana" pitchFamily="34" charset="0"/>
                <a:ea typeface="Verdana" pitchFamily="34" charset="0"/>
                <a:cs typeface="Verdana" pitchFamily="34" charset="0"/>
              </a:rPr>
              <a:t>COOPERACION JURIDICA INTERNACIONAL</a:t>
            </a:r>
            <a:endParaRPr lang="es-ES">
              <a:solidFill>
                <a:schemeClr val="bg2">
                  <a:lumMod val="75000"/>
                </a:schemeClr>
              </a:solidFill>
              <a:latin typeface="Tw Cen MT" panose="020B0602020104020603" pitchFamily="34" charset="0"/>
            </a:endParaRPr>
          </a:p>
          <a:p>
            <a:pPr marL="0" indent="0">
              <a:buNone/>
            </a:pPr>
            <a:r>
              <a:rPr lang="es-ES">
                <a:solidFill>
                  <a:schemeClr val="accent1"/>
                </a:solidFill>
                <a:latin typeface="Verdana" pitchFamily="34" charset="0"/>
                <a:ea typeface="Verdana" pitchFamily="34" charset="0"/>
                <a:cs typeface="Verdana" pitchFamily="34" charset="0"/>
              </a:rPr>
              <a:t> JORNADAS FISCALES COOPERACION JURIDICA INTERNACIONAL</a:t>
            </a:r>
          </a:p>
          <a:p>
            <a:endParaRPr lang="es-ES">
              <a:solidFill>
                <a:schemeClr val="accent1"/>
              </a:solidFill>
            </a:endParaRPr>
          </a:p>
        </p:txBody>
      </p:sp>
      <p:sp>
        <p:nvSpPr>
          <p:cNvPr id="6" name="3 Marcador de texto"/>
          <p:cNvSpPr txBox="1">
            <a:spLocks/>
          </p:cNvSpPr>
          <p:nvPr/>
        </p:nvSpPr>
        <p:spPr>
          <a:xfrm>
            <a:off x="1037904" y="6418019"/>
            <a:ext cx="10113264" cy="594360"/>
          </a:xfrm>
          <a:prstGeom prst="rect">
            <a:avLst/>
          </a:prstGeom>
        </p:spPr>
        <p:txBody>
          <a:bodyPr>
            <a:normAutofit/>
          </a:bodyPr>
          <a:lstStyle/>
          <a:p>
            <a:pPr marL="91440" marR="0" lvl="0" indent="-91440" algn="ctr"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s-ES" sz="2000" b="0" i="0" u="none" strike="noStrike" kern="1200" cap="none" spc="0" normalizeH="0" baseline="0" noProof="0">
                <a:ln>
                  <a:noFill/>
                </a:ln>
                <a:solidFill>
                  <a:schemeClr val="bg1"/>
                </a:solidFill>
                <a:effectLst/>
                <a:uLnTx/>
                <a:uFillTx/>
                <a:latin typeface="Verdana" pitchFamily="34" charset="0"/>
                <a:ea typeface="Verdana" pitchFamily="34" charset="0"/>
                <a:cs typeface="Verdana" pitchFamily="34" charset="0"/>
              </a:rPr>
              <a:t>www.cej-mjusticia.es</a:t>
            </a:r>
          </a:p>
        </p:txBody>
      </p:sp>
      <p:cxnSp>
        <p:nvCxnSpPr>
          <p:cNvPr id="7" name="15 Conector recto">
            <a:extLst>
              <a:ext uri="{FF2B5EF4-FFF2-40B4-BE49-F238E27FC236}">
                <a16:creationId xmlns:a16="http://schemas.microsoft.com/office/drawing/2014/main" id="{65197D4F-4863-42A3-A5E7-E48EF09A2ACD}"/>
              </a:ext>
            </a:extLst>
          </p:cNvPr>
          <p:cNvCxnSpPr>
            <a:cxnSpLocks/>
          </p:cNvCxnSpPr>
          <p:nvPr/>
        </p:nvCxnSpPr>
        <p:spPr>
          <a:xfrm>
            <a:off x="6803744" y="2350546"/>
            <a:ext cx="0" cy="271597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16 CuadroTexto">
            <a:extLst>
              <a:ext uri="{FF2B5EF4-FFF2-40B4-BE49-F238E27FC236}">
                <a16:creationId xmlns:a16="http://schemas.microsoft.com/office/drawing/2014/main" id="{5BAF6485-F5B8-451E-BF20-62ED0EDA695C}"/>
              </a:ext>
            </a:extLst>
          </p:cNvPr>
          <p:cNvSpPr txBox="1"/>
          <p:nvPr/>
        </p:nvSpPr>
        <p:spPr>
          <a:xfrm>
            <a:off x="4901149" y="2334111"/>
            <a:ext cx="1599679" cy="433196"/>
          </a:xfrm>
          <a:prstGeom prst="rect">
            <a:avLst/>
          </a:prstGeom>
          <a:noFill/>
        </p:spPr>
        <p:txBody>
          <a:bodyPr wrap="square" rtlCol="0">
            <a:spAutoFit/>
          </a:bodyPr>
          <a:lstStyle/>
          <a:p>
            <a:pPr algn="r"/>
            <a:r>
              <a:rPr lang="es-ES" sz="2215" b="1">
                <a:solidFill>
                  <a:schemeClr val="accent3">
                    <a:lumMod val="60000"/>
                    <a:lumOff val="40000"/>
                  </a:schemeClr>
                </a:solidFill>
                <a:latin typeface="Arial" pitchFamily="34" charset="0"/>
                <a:cs typeface="Arial" pitchFamily="34" charset="0"/>
              </a:rPr>
              <a:t>01</a:t>
            </a:r>
          </a:p>
        </p:txBody>
      </p:sp>
      <p:sp>
        <p:nvSpPr>
          <p:cNvPr id="9" name="17 CuadroTexto">
            <a:extLst>
              <a:ext uri="{FF2B5EF4-FFF2-40B4-BE49-F238E27FC236}">
                <a16:creationId xmlns:a16="http://schemas.microsoft.com/office/drawing/2014/main" id="{50F61B22-945F-45DA-98D5-51BA45E6785A}"/>
              </a:ext>
            </a:extLst>
          </p:cNvPr>
          <p:cNvSpPr txBox="1"/>
          <p:nvPr/>
        </p:nvSpPr>
        <p:spPr>
          <a:xfrm>
            <a:off x="4890792" y="2806294"/>
            <a:ext cx="1599679" cy="433196"/>
          </a:xfrm>
          <a:prstGeom prst="rect">
            <a:avLst/>
          </a:prstGeom>
          <a:noFill/>
        </p:spPr>
        <p:txBody>
          <a:bodyPr wrap="square" rtlCol="0">
            <a:spAutoFit/>
          </a:bodyPr>
          <a:lstStyle/>
          <a:p>
            <a:pPr algn="r"/>
            <a:r>
              <a:rPr lang="es-ES" sz="2215" b="1">
                <a:latin typeface="Arial" pitchFamily="34" charset="0"/>
                <a:cs typeface="Arial" pitchFamily="34" charset="0"/>
              </a:rPr>
              <a:t>02</a:t>
            </a:r>
          </a:p>
        </p:txBody>
      </p:sp>
      <p:sp>
        <p:nvSpPr>
          <p:cNvPr id="10" name="27 CuadroTexto">
            <a:extLst>
              <a:ext uri="{FF2B5EF4-FFF2-40B4-BE49-F238E27FC236}">
                <a16:creationId xmlns:a16="http://schemas.microsoft.com/office/drawing/2014/main" id="{115BF64C-2DBC-40A0-AE82-2152FA149F26}"/>
              </a:ext>
            </a:extLst>
          </p:cNvPr>
          <p:cNvSpPr txBox="1"/>
          <p:nvPr/>
        </p:nvSpPr>
        <p:spPr>
          <a:xfrm>
            <a:off x="4901149" y="3278478"/>
            <a:ext cx="1599679" cy="433196"/>
          </a:xfrm>
          <a:prstGeom prst="rect">
            <a:avLst/>
          </a:prstGeom>
          <a:noFill/>
        </p:spPr>
        <p:txBody>
          <a:bodyPr wrap="square" rtlCol="0">
            <a:spAutoFit/>
          </a:bodyPr>
          <a:lstStyle/>
          <a:p>
            <a:pPr algn="r"/>
            <a:r>
              <a:rPr lang="es-ES" sz="2215" b="1">
                <a:solidFill>
                  <a:schemeClr val="accent3">
                    <a:lumMod val="60000"/>
                    <a:lumOff val="40000"/>
                  </a:schemeClr>
                </a:solidFill>
                <a:latin typeface="Arial" pitchFamily="34" charset="0"/>
                <a:cs typeface="Arial" pitchFamily="34" charset="0"/>
              </a:rPr>
              <a:t>03</a:t>
            </a:r>
          </a:p>
        </p:txBody>
      </p:sp>
      <p:cxnSp>
        <p:nvCxnSpPr>
          <p:cNvPr id="11" name="3 Conector recto">
            <a:extLst>
              <a:ext uri="{FF2B5EF4-FFF2-40B4-BE49-F238E27FC236}">
                <a16:creationId xmlns:a16="http://schemas.microsoft.com/office/drawing/2014/main" id="{22645CDC-DBF2-4940-BCC5-392E688A023A}"/>
              </a:ext>
            </a:extLst>
          </p:cNvPr>
          <p:cNvCxnSpPr>
            <a:cxnSpLocks/>
          </p:cNvCxnSpPr>
          <p:nvPr/>
        </p:nvCxnSpPr>
        <p:spPr>
          <a:xfrm>
            <a:off x="6673820" y="2566512"/>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E4FA03E-25C2-4889-BE9E-FF7E139D7486}"/>
              </a:ext>
            </a:extLst>
          </p:cNvPr>
          <p:cNvCxnSpPr>
            <a:cxnSpLocks/>
          </p:cNvCxnSpPr>
          <p:nvPr/>
        </p:nvCxnSpPr>
        <p:spPr>
          <a:xfrm>
            <a:off x="6673820" y="3067445"/>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20 Conector recto">
            <a:extLst>
              <a:ext uri="{FF2B5EF4-FFF2-40B4-BE49-F238E27FC236}">
                <a16:creationId xmlns:a16="http://schemas.microsoft.com/office/drawing/2014/main" id="{9BFC1ACE-9E22-4678-8FF1-C8AB6B617FF0}"/>
              </a:ext>
            </a:extLst>
          </p:cNvPr>
          <p:cNvCxnSpPr>
            <a:cxnSpLocks/>
          </p:cNvCxnSpPr>
          <p:nvPr/>
        </p:nvCxnSpPr>
        <p:spPr>
          <a:xfrm>
            <a:off x="6673820" y="3536000"/>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5 Marcador de texto">
            <a:extLst>
              <a:ext uri="{FF2B5EF4-FFF2-40B4-BE49-F238E27FC236}">
                <a16:creationId xmlns:a16="http://schemas.microsoft.com/office/drawing/2014/main" id="{DAF09E14-DED2-4A1B-BBB3-C9066437C888}"/>
              </a:ext>
            </a:extLst>
          </p:cNvPr>
          <p:cNvSpPr txBox="1">
            <a:spLocks/>
          </p:cNvSpPr>
          <p:nvPr/>
        </p:nvSpPr>
        <p:spPr>
          <a:xfrm>
            <a:off x="6893627" y="2351549"/>
            <a:ext cx="5368957" cy="3533585"/>
          </a:xfrm>
          <a:prstGeom prst="rect">
            <a:avLst/>
          </a:prstGeom>
        </p:spPr>
        <p:txBody>
          <a:bodyPr vert="horz" lIns="112542" tIns="56271" rIns="112542" bIns="56271"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477"/>
              </a:spcBef>
              <a:buClr>
                <a:schemeClr val="accent3"/>
              </a:buClr>
              <a:buSzPct val="150000"/>
            </a:pPr>
            <a:r>
              <a:rPr lang="es-ES" sz="1969" b="1">
                <a:solidFill>
                  <a:srgbClr val="637052">
                    <a:lumMod val="60000"/>
                    <a:lumOff val="40000"/>
                  </a:srgbClr>
                </a:solidFill>
                <a:cs typeface="Arial" pitchFamily="34" charset="0"/>
              </a:rPr>
              <a:t>INTRODUCCIÓN</a:t>
            </a:r>
          </a:p>
          <a:p>
            <a:pPr lvl="1">
              <a:spcBef>
                <a:spcPts val="1477"/>
              </a:spcBef>
              <a:buClr>
                <a:schemeClr val="accent3"/>
              </a:buClr>
              <a:buSzPct val="150000"/>
            </a:pPr>
            <a:r>
              <a:rPr lang="es-ES" sz="1969" b="1">
                <a:solidFill>
                  <a:schemeClr val="tx1"/>
                </a:solidFill>
                <a:cs typeface="Arial" pitchFamily="34" charset="0"/>
              </a:rPr>
              <a:t>FUNCIONALIDAD</a:t>
            </a:r>
          </a:p>
          <a:p>
            <a:pPr lvl="1">
              <a:spcBef>
                <a:spcPts val="1477"/>
              </a:spcBef>
              <a:buClr>
                <a:schemeClr val="accent3"/>
              </a:buClr>
              <a:buSzPct val="150000"/>
            </a:pPr>
            <a:r>
              <a:rPr lang="es-ES" sz="1969" b="1">
                <a:solidFill>
                  <a:schemeClr val="tx2">
                    <a:lumMod val="60000"/>
                    <a:lumOff val="40000"/>
                  </a:schemeClr>
                </a:solidFill>
                <a:cs typeface="Arial" pitchFamily="34" charset="0"/>
              </a:rPr>
              <a:t>COMUNICACIÓN ENTRE FISCALÍAS</a:t>
            </a:r>
          </a:p>
          <a:p>
            <a:pPr lvl="1">
              <a:spcBef>
                <a:spcPts val="1477"/>
              </a:spcBef>
              <a:buClr>
                <a:srgbClr val="865640"/>
              </a:buClr>
              <a:buSzPct val="150000"/>
              <a:defRPr/>
            </a:pPr>
            <a:r>
              <a:rPr lang="es-ES" sz="1969" b="1">
                <a:solidFill>
                  <a:srgbClr val="637052">
                    <a:lumMod val="60000"/>
                    <a:lumOff val="40000"/>
                  </a:srgbClr>
                </a:solidFill>
                <a:cs typeface="Arial" pitchFamily="34" charset="0"/>
              </a:rPr>
              <a:t>NUEVA TRAMITACIÓN OIP. EJEMPLO PRÁCTICO</a:t>
            </a:r>
          </a:p>
          <a:p>
            <a:pPr lvl="1">
              <a:spcBef>
                <a:spcPts val="1477"/>
              </a:spcBef>
              <a:buClr>
                <a:srgbClr val="865640"/>
              </a:buClr>
              <a:buSzPct val="150000"/>
              <a:defRPr/>
            </a:pPr>
            <a:r>
              <a:rPr lang="es-ES" sz="1969" b="1">
                <a:solidFill>
                  <a:srgbClr val="637052">
                    <a:lumMod val="60000"/>
                    <a:lumOff val="40000"/>
                  </a:srgbClr>
                </a:solidFill>
                <a:cs typeface="Arial" pitchFamily="34" charset="0"/>
              </a:rPr>
              <a:t>COMUNICACIÓN EUROPA. ECODEX</a:t>
            </a:r>
          </a:p>
          <a:p>
            <a:pPr lvl="1">
              <a:spcBef>
                <a:spcPts val="1477"/>
              </a:spcBef>
              <a:buClr>
                <a:schemeClr val="accent3"/>
              </a:buClr>
              <a:buSzPct val="150000"/>
            </a:pPr>
            <a:r>
              <a:rPr lang="es-ES" sz="1969" b="1">
                <a:solidFill>
                  <a:schemeClr val="accent6"/>
                </a:solidFill>
                <a:cs typeface="Arial" pitchFamily="34" charset="0"/>
              </a:rPr>
              <a:t>FUTURO</a:t>
            </a:r>
          </a:p>
        </p:txBody>
      </p:sp>
      <p:sp>
        <p:nvSpPr>
          <p:cNvPr id="15" name="27 CuadroTexto">
            <a:extLst>
              <a:ext uri="{FF2B5EF4-FFF2-40B4-BE49-F238E27FC236}">
                <a16:creationId xmlns:a16="http://schemas.microsoft.com/office/drawing/2014/main" id="{E3953357-2DAA-4943-AC99-DB3BBFD08A5F}"/>
              </a:ext>
            </a:extLst>
          </p:cNvPr>
          <p:cNvSpPr txBox="1"/>
          <p:nvPr/>
        </p:nvSpPr>
        <p:spPr>
          <a:xfrm>
            <a:off x="4890792" y="3751786"/>
            <a:ext cx="1599679" cy="433196"/>
          </a:xfrm>
          <a:prstGeom prst="rect">
            <a:avLst/>
          </a:prstGeom>
          <a:noFill/>
        </p:spPr>
        <p:txBody>
          <a:bodyPr wrap="square" rtlCol="0">
            <a:spAutoFit/>
          </a:bodyPr>
          <a:lstStyle/>
          <a:p>
            <a:pPr algn="r"/>
            <a:r>
              <a:rPr lang="es-ES" sz="2215" b="1">
                <a:solidFill>
                  <a:schemeClr val="accent3">
                    <a:lumMod val="60000"/>
                    <a:lumOff val="40000"/>
                  </a:schemeClr>
                </a:solidFill>
                <a:latin typeface="Arial" pitchFamily="34" charset="0"/>
                <a:cs typeface="Arial" pitchFamily="34" charset="0"/>
              </a:rPr>
              <a:t>04</a:t>
            </a:r>
          </a:p>
        </p:txBody>
      </p:sp>
      <p:cxnSp>
        <p:nvCxnSpPr>
          <p:cNvPr id="16" name="20 Conector recto">
            <a:extLst>
              <a:ext uri="{FF2B5EF4-FFF2-40B4-BE49-F238E27FC236}">
                <a16:creationId xmlns:a16="http://schemas.microsoft.com/office/drawing/2014/main" id="{A9B1EB22-E9AA-43EF-A7B4-E53B992ADBCF}"/>
              </a:ext>
            </a:extLst>
          </p:cNvPr>
          <p:cNvCxnSpPr>
            <a:cxnSpLocks/>
          </p:cNvCxnSpPr>
          <p:nvPr/>
        </p:nvCxnSpPr>
        <p:spPr>
          <a:xfrm>
            <a:off x="6663463" y="4009308"/>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27 CuadroTexto">
            <a:extLst>
              <a:ext uri="{FF2B5EF4-FFF2-40B4-BE49-F238E27FC236}">
                <a16:creationId xmlns:a16="http://schemas.microsoft.com/office/drawing/2014/main" id="{D9B149A8-C760-4AB2-8274-FF752D93D96F}"/>
              </a:ext>
            </a:extLst>
          </p:cNvPr>
          <p:cNvSpPr txBox="1"/>
          <p:nvPr/>
        </p:nvSpPr>
        <p:spPr>
          <a:xfrm>
            <a:off x="4890792" y="4260421"/>
            <a:ext cx="1599679" cy="433196"/>
          </a:xfrm>
          <a:prstGeom prst="rect">
            <a:avLst/>
          </a:prstGeom>
          <a:noFill/>
        </p:spPr>
        <p:txBody>
          <a:bodyPr wrap="square" rtlCol="0">
            <a:spAutoFit/>
          </a:bodyPr>
          <a:lstStyle/>
          <a:p>
            <a:pPr algn="r"/>
            <a:r>
              <a:rPr lang="es-ES" sz="2215" b="1">
                <a:solidFill>
                  <a:schemeClr val="accent3">
                    <a:lumMod val="60000"/>
                    <a:lumOff val="40000"/>
                  </a:schemeClr>
                </a:solidFill>
                <a:latin typeface="Arial" pitchFamily="34" charset="0"/>
                <a:cs typeface="Arial" pitchFamily="34" charset="0"/>
              </a:rPr>
              <a:t>05</a:t>
            </a:r>
          </a:p>
        </p:txBody>
      </p:sp>
      <p:cxnSp>
        <p:nvCxnSpPr>
          <p:cNvPr id="18" name="20 Conector recto">
            <a:extLst>
              <a:ext uri="{FF2B5EF4-FFF2-40B4-BE49-F238E27FC236}">
                <a16:creationId xmlns:a16="http://schemas.microsoft.com/office/drawing/2014/main" id="{5E601F0A-4378-4102-97DE-9D0F82706CF8}"/>
              </a:ext>
            </a:extLst>
          </p:cNvPr>
          <p:cNvCxnSpPr>
            <a:cxnSpLocks/>
          </p:cNvCxnSpPr>
          <p:nvPr/>
        </p:nvCxnSpPr>
        <p:spPr>
          <a:xfrm>
            <a:off x="6675904" y="4494211"/>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27 CuadroTexto">
            <a:extLst>
              <a:ext uri="{FF2B5EF4-FFF2-40B4-BE49-F238E27FC236}">
                <a16:creationId xmlns:a16="http://schemas.microsoft.com/office/drawing/2014/main" id="{A8B067ED-AAD4-4060-9369-5FE397B4098F}"/>
              </a:ext>
            </a:extLst>
          </p:cNvPr>
          <p:cNvSpPr txBox="1"/>
          <p:nvPr/>
        </p:nvSpPr>
        <p:spPr>
          <a:xfrm>
            <a:off x="4890792" y="4780468"/>
            <a:ext cx="1599679" cy="433196"/>
          </a:xfrm>
          <a:prstGeom prst="rect">
            <a:avLst/>
          </a:prstGeom>
          <a:noFill/>
        </p:spPr>
        <p:txBody>
          <a:bodyPr wrap="square" rtlCol="0">
            <a:spAutoFit/>
          </a:bodyPr>
          <a:lstStyle/>
          <a:p>
            <a:pPr algn="r"/>
            <a:r>
              <a:rPr lang="es-ES" sz="2215" b="1">
                <a:solidFill>
                  <a:schemeClr val="accent3">
                    <a:lumMod val="60000"/>
                    <a:lumOff val="40000"/>
                  </a:schemeClr>
                </a:solidFill>
                <a:latin typeface="Arial" pitchFamily="34" charset="0"/>
                <a:cs typeface="Arial" pitchFamily="34" charset="0"/>
              </a:rPr>
              <a:t>06</a:t>
            </a:r>
          </a:p>
        </p:txBody>
      </p:sp>
      <p:cxnSp>
        <p:nvCxnSpPr>
          <p:cNvPr id="20" name="20 Conector recto">
            <a:extLst>
              <a:ext uri="{FF2B5EF4-FFF2-40B4-BE49-F238E27FC236}">
                <a16:creationId xmlns:a16="http://schemas.microsoft.com/office/drawing/2014/main" id="{35B3E19F-64CF-4267-B115-11EC7C725B2F}"/>
              </a:ext>
            </a:extLst>
          </p:cNvPr>
          <p:cNvCxnSpPr>
            <a:cxnSpLocks/>
          </p:cNvCxnSpPr>
          <p:nvPr/>
        </p:nvCxnSpPr>
        <p:spPr>
          <a:xfrm>
            <a:off x="6685965" y="4987787"/>
            <a:ext cx="200819"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EFF7BD9A-8F97-CC49-8596-F0D8F030BC7B}"/>
              </a:ext>
            </a:extLst>
          </p:cNvPr>
          <p:cNvPicPr>
            <a:picLocks noChangeAspect="1"/>
          </p:cNvPicPr>
          <p:nvPr/>
        </p:nvPicPr>
        <p:blipFill rotWithShape="1">
          <a:blip r:embed="rId3"/>
          <a:srcRect t="-1" r="50016" b="39709"/>
          <a:stretch/>
        </p:blipFill>
        <p:spPr>
          <a:xfrm>
            <a:off x="181742" y="1577479"/>
            <a:ext cx="11924788" cy="4356559"/>
          </a:xfrm>
          <a:prstGeom prst="rect">
            <a:avLst/>
          </a:prstGeom>
        </p:spPr>
      </p:pic>
      <p:sp>
        <p:nvSpPr>
          <p:cNvPr id="4" name="Rectángulo 3">
            <a:extLst>
              <a:ext uri="{FF2B5EF4-FFF2-40B4-BE49-F238E27FC236}">
                <a16:creationId xmlns:a16="http://schemas.microsoft.com/office/drawing/2014/main" id="{AB93AA93-4514-2442-A588-2F8950509E1B}"/>
              </a:ext>
            </a:extLst>
          </p:cNvPr>
          <p:cNvSpPr/>
          <p:nvPr/>
        </p:nvSpPr>
        <p:spPr>
          <a:xfrm>
            <a:off x="250285" y="1187207"/>
            <a:ext cx="2500493" cy="400110"/>
          </a:xfrm>
          <a:prstGeom prst="rect">
            <a:avLst/>
          </a:prstGeom>
        </p:spPr>
        <p:txBody>
          <a:bodyPr wrap="none">
            <a:spAutoFit/>
          </a:bodyPr>
          <a:lstStyle/>
          <a:p>
            <a:pPr lvl="1">
              <a:spcBef>
                <a:spcPts val="1477"/>
              </a:spcBef>
              <a:buClr>
                <a:schemeClr val="accent3"/>
              </a:buClr>
              <a:buSzPct val="150000"/>
            </a:pPr>
            <a:r>
              <a:rPr lang="es-ES" sz="2000" b="1" u="sng" dirty="0">
                <a:solidFill>
                  <a:schemeClr val="tx2"/>
                </a:solidFill>
                <a:cs typeface="Arial" pitchFamily="34" charset="0"/>
              </a:rPr>
              <a:t>03. ESTRUCTURA </a:t>
            </a:r>
          </a:p>
        </p:txBody>
      </p:sp>
    </p:spTree>
    <p:extLst>
      <p:ext uri="{BB962C8B-B14F-4D97-AF65-F5344CB8AC3E}">
        <p14:creationId xmlns:p14="http://schemas.microsoft.com/office/powerpoint/2010/main" val="3684020105"/>
      </p:ext>
    </p:extLst>
  </p:cSld>
  <p:clrMapOvr>
    <a:masterClrMapping/>
  </p:clrMapOvr>
</p:sld>
</file>

<file path=ppt/theme/theme1.xml><?xml version="1.0" encoding="utf-8"?>
<a:theme xmlns:a="http://schemas.openxmlformats.org/drawingml/2006/main" name="Retrospecció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2113</TotalTime>
  <Words>2177</Words>
  <Application>Microsoft Office PowerPoint</Application>
  <PresentationFormat>Panorámica</PresentationFormat>
  <Paragraphs>362</Paragraphs>
  <Slides>18</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Calibri</vt:lpstr>
      <vt:lpstr>Calibri Light</vt:lpstr>
      <vt:lpstr>Courier New</vt:lpstr>
      <vt:lpstr>Tw Cen MT</vt:lpstr>
      <vt:lpstr>Tw Cen MT Condensed Extra Bold</vt:lpstr>
      <vt:lpstr>Verdana</vt:lpstr>
      <vt:lpstr>Wingdings</vt:lpstr>
      <vt:lpstr>Retrospección</vt:lpstr>
      <vt:lpstr>COOPERACION JURIDICA INTERNACIONAL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COOPERACION JURIDICA INTERNACIONAL</vt:lpstr>
      <vt:lpstr>Muchas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rosario ortega perez</dc:creator>
  <cp:lastModifiedBy>Lucia Morales Sanchez</cp:lastModifiedBy>
  <cp:revision>147</cp:revision>
  <dcterms:created xsi:type="dcterms:W3CDTF">2017-06-27T08:51:19Z</dcterms:created>
  <dcterms:modified xsi:type="dcterms:W3CDTF">2022-06-15T13:18:58Z</dcterms:modified>
</cp:coreProperties>
</file>