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687" r:id="rId2"/>
    <p:sldId id="743" r:id="rId3"/>
    <p:sldId id="786" r:id="rId4"/>
    <p:sldId id="701" r:id="rId5"/>
    <p:sldId id="787" r:id="rId6"/>
    <p:sldId id="506" r:id="rId7"/>
    <p:sldId id="788" r:id="rId8"/>
    <p:sldId id="712" r:id="rId9"/>
    <p:sldId id="789" r:id="rId10"/>
    <p:sldId id="769" r:id="rId11"/>
    <p:sldId id="777" r:id="rId12"/>
    <p:sldId id="790" r:id="rId13"/>
    <p:sldId id="723" r:id="rId14"/>
    <p:sldId id="791" r:id="rId15"/>
    <p:sldId id="779" r:id="rId16"/>
    <p:sldId id="388" r:id="rId17"/>
    <p:sldId id="780" r:id="rId18"/>
    <p:sldId id="785" r:id="rId19"/>
    <p:sldId id="782" r:id="rId20"/>
    <p:sldId id="392" r:id="rId21"/>
    <p:sldId id="393" r:id="rId22"/>
    <p:sldId id="394" r:id="rId23"/>
    <p:sldId id="395" r:id="rId24"/>
    <p:sldId id="792" r:id="rId25"/>
    <p:sldId id="310" r:id="rId26"/>
    <p:sldId id="751" r:id="rId27"/>
  </p:sldIdLst>
  <p:sldSz cx="9906000" cy="6858000" type="A4"/>
  <p:notesSz cx="6858000" cy="9144000"/>
  <p:custDataLst>
    <p:tags r:id="rId2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97D3600-33C3-47A9-8B99-0136E54766F1}">
          <p14:sldIdLst>
            <p14:sldId id="687"/>
            <p14:sldId id="743"/>
            <p14:sldId id="786"/>
            <p14:sldId id="701"/>
            <p14:sldId id="787"/>
            <p14:sldId id="506"/>
            <p14:sldId id="788"/>
            <p14:sldId id="712"/>
            <p14:sldId id="789"/>
            <p14:sldId id="769"/>
            <p14:sldId id="777"/>
            <p14:sldId id="790"/>
            <p14:sldId id="723"/>
            <p14:sldId id="791"/>
            <p14:sldId id="779"/>
            <p14:sldId id="388"/>
            <p14:sldId id="780"/>
            <p14:sldId id="785"/>
            <p14:sldId id="782"/>
            <p14:sldId id="392"/>
            <p14:sldId id="393"/>
            <p14:sldId id="394"/>
            <p14:sldId id="395"/>
            <p14:sldId id="792"/>
            <p14:sldId id="310"/>
            <p14:sldId id="751"/>
          </p14:sldIdLst>
        </p14:section>
        <p14:section name="Editables" id="{F7F740A2-4A56-46AF-8A02-A965DFD37A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8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9A3"/>
    <a:srgbClr val="043A6C"/>
    <a:srgbClr val="5E9BC7"/>
    <a:srgbClr val="000000"/>
    <a:srgbClr val="C1C1C1"/>
    <a:srgbClr val="D9D9D9"/>
    <a:srgbClr val="FFFFFF"/>
    <a:srgbClr val="D9EFE1"/>
    <a:srgbClr val="DAF6D2"/>
    <a:srgbClr val="A0E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7" autoAdjust="0"/>
    <p:restoredTop sz="93362" autoAdjust="0"/>
  </p:normalViewPr>
  <p:slideViewPr>
    <p:cSldViewPr>
      <p:cViewPr varScale="1">
        <p:scale>
          <a:sx n="47" d="100"/>
          <a:sy n="47" d="100"/>
        </p:scale>
        <p:origin x="840" y="42"/>
      </p:cViewPr>
      <p:guideLst>
        <p:guide orient="horz" pos="2659"/>
        <p:guide pos="28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9T10:27:59.67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0 3 0,'0'35'1'0,"0"-39"-2"16,0 4-1-16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9T17:42:40.36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0 3 0,'0'35'1'0,"0"-39"-2"16,0 4-1-16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CF584-ADCF-40DD-AE41-63EAF64C7844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454FD-CA04-475D-B3C1-D4B78E0F0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4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71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09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96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373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795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388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31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69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8D8A"/>
              </a:buClr>
            </a:pP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>
              <a:buClr>
                <a:srgbClr val="008D8A"/>
              </a:buClr>
            </a:pP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>
              <a:buClr>
                <a:srgbClr val="008D8A"/>
              </a:buClr>
            </a:pPr>
            <a:endParaRPr lang="en-US" sz="14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5CEA6-BC65-45D6-833E-966A696126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9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8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41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28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2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AD3CD-0AB7-4DF1-B263-AC31C2704118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85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4738203"/>
            <a:ext cx="4321175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s-ES" dirty="0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16496" y="5454129"/>
            <a:ext cx="4321051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 flipH="1">
            <a:off x="416496" y="6165304"/>
            <a:ext cx="9073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16496" y="3450991"/>
            <a:ext cx="4321175" cy="1202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13" y="188640"/>
            <a:ext cx="5859944" cy="4987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1B2D19-115E-45DE-91F0-7C3E6D7A77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8" y="6272863"/>
            <a:ext cx="2825636" cy="4709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 userDrawn="1"/>
        </p:nvSpPr>
        <p:spPr>
          <a:xfrm>
            <a:off x="-7549" y="20742"/>
            <a:ext cx="9913550" cy="787996"/>
          </a:xfrm>
          <a:prstGeom prst="rect">
            <a:avLst/>
          </a:prstGeom>
        </p:spPr>
        <p:txBody>
          <a:bodyPr vert="horz" lIns="180000" tIns="46800" rIns="180000" bIns="45720" rtlCol="0" anchor="ctr">
            <a:noAutofit/>
          </a:bodyPr>
          <a:lstStyle>
            <a:lvl1pPr algn="just">
              <a:defRPr sz="2400" b="1" cap="all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spcBef>
                <a:spcPct val="0"/>
              </a:spcBef>
              <a:tabLst>
                <a:tab pos="2238375" algn="l"/>
              </a:tabLst>
              <a:defRPr/>
            </a:pPr>
            <a:r>
              <a:rPr lang="es-E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índice</a:t>
            </a:r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0" y="746775"/>
            <a:ext cx="9906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" y="1235818"/>
            <a:ext cx="4137000" cy="5622181"/>
          </a:xfrm>
          <a:prstGeom prst="rect">
            <a:avLst/>
          </a:prstGeom>
        </p:spPr>
      </p:pic>
      <p:sp>
        <p:nvSpPr>
          <p:cNvPr id="10" name="7 Rectángulo"/>
          <p:cNvSpPr/>
          <p:nvPr userDrawn="1"/>
        </p:nvSpPr>
        <p:spPr>
          <a:xfrm>
            <a:off x="-7548" y="1340768"/>
            <a:ext cx="4837828" cy="5517232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 userDrawn="1"/>
        </p:nvCxnSpPr>
        <p:spPr>
          <a:xfrm>
            <a:off x="4149" y="692696"/>
            <a:ext cx="990185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" y="188640"/>
            <a:ext cx="9906000" cy="85506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defRPr sz="2400" b="1" cap="all" baseline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Título</a:t>
            </a:r>
          </a:p>
        </p:txBody>
      </p:sp>
      <p:sp>
        <p:nvSpPr>
          <p:cNvPr id="17" name="13 Marcador de texto"/>
          <p:cNvSpPr txBox="1">
            <a:spLocks/>
          </p:cNvSpPr>
          <p:nvPr userDrawn="1"/>
        </p:nvSpPr>
        <p:spPr>
          <a:xfrm>
            <a:off x="38455" y="774230"/>
            <a:ext cx="9803535" cy="710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sz="240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800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Font typeface="Courier New" pitchFamily="49" charset="0"/>
              <a:buChar char="o"/>
              <a:defRPr sz="1800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algn="just">
              <a:defRPr/>
            </a:pPr>
            <a:endParaRPr lang="es-ES" sz="15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38694" y="1032487"/>
            <a:ext cx="9409612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Courier New" pitchFamily="49" charset="0"/>
              <a:buChar char="o"/>
              <a:defRPr sz="1800"/>
            </a:lvl5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78137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2D9687D-02D2-4CE1-8703-31E52C1D3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20" y="6334026"/>
            <a:ext cx="2568760" cy="4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081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Entrada de lápiz 54"/>
              <p14:cNvContentPartPr/>
              <p14:nvPr userDrawn="1"/>
            </p14:nvContentPartPr>
            <p14:xfrm>
              <a:off x="864411" y="3828418"/>
              <a:ext cx="0" cy="12960"/>
            </p14:xfrm>
          </p:contentPart>
        </mc:Choice>
        <mc:Fallback xmlns="">
          <p:pic>
            <p:nvPicPr>
              <p:cNvPr id="10" name="Entrada de lápiz 5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918" y="3824458"/>
                <a:ext cx="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54"/>
              <p14:cNvContentPartPr/>
              <p14:nvPr userDrawn="1"/>
            </p14:nvContentPartPr>
            <p14:xfrm>
              <a:off x="864411" y="3828418"/>
              <a:ext cx="0" cy="12960"/>
            </p14:xfrm>
          </p:contentPart>
        </mc:Choice>
        <mc:Fallback xmlns="">
          <p:pic>
            <p:nvPicPr>
              <p:cNvPr id="4" name="Entrada de lápiz 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411" y="3824458"/>
                <a:ext cx="0" cy="208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3" b="9702"/>
          <a:stretch/>
        </p:blipFill>
        <p:spPr>
          <a:xfrm>
            <a:off x="6233592" y="665312"/>
            <a:ext cx="3672408" cy="61926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4A9D1C-630B-4791-A6CE-C887F0D521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2" y="6294270"/>
            <a:ext cx="2568760" cy="4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8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73705" y="121024"/>
            <a:ext cx="9906000" cy="575482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defRPr sz="2200" b="1" cap="all" baseline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Título</a:t>
            </a:r>
          </a:p>
        </p:txBody>
      </p:sp>
      <p:sp>
        <p:nvSpPr>
          <p:cNvPr id="17" name="13 Marcador de texto"/>
          <p:cNvSpPr txBox="1">
            <a:spLocks/>
          </p:cNvSpPr>
          <p:nvPr userDrawn="1"/>
        </p:nvSpPr>
        <p:spPr>
          <a:xfrm>
            <a:off x="38455" y="774230"/>
            <a:ext cx="9803535" cy="710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sz="240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800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Font typeface="Courier New" pitchFamily="49" charset="0"/>
              <a:buChar char="o"/>
              <a:defRPr sz="1800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algn="just">
              <a:defRPr/>
            </a:pPr>
            <a:endParaRPr lang="es-ES" sz="15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4149" y="692696"/>
            <a:ext cx="990185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35837" y="6240681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CA0EDA-F649-4977-B021-E8006B07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20" y="6334026"/>
            <a:ext cx="2568760" cy="4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37234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8" imgW="270" imgH="270" progId="TCLayout.ActiveDocument.1">
                  <p:embed/>
                </p:oleObj>
              </mc:Choice>
              <mc:Fallback>
                <p:oleObj name="Diapositiva de think-cell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4" r:id="rId3"/>
    <p:sldLayoutId id="2147483676" r:id="rId4"/>
    <p:sldLayoutId id="214748367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2.pn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49.png"/><Relationship Id="rId5" Type="http://schemas.openxmlformats.org/officeDocument/2006/relationships/image" Target="../media/image44.sv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sv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51.svg"/><Relationship Id="rId10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67.png"/><Relationship Id="rId7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svg"/><Relationship Id="rId5" Type="http://schemas.openxmlformats.org/officeDocument/2006/relationships/image" Target="../media/image40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svg"/><Relationship Id="rId5" Type="http://schemas.openxmlformats.org/officeDocument/2006/relationships/image" Target="../media/image40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344487" y="3717032"/>
            <a:ext cx="4321051" cy="1129444"/>
          </a:xfrm>
        </p:spPr>
        <p:txBody>
          <a:bodyPr>
            <a:noAutofit/>
          </a:bodyPr>
          <a:lstStyle/>
          <a:p>
            <a:r>
              <a:rPr lang="es-ES_tradnl" dirty="0"/>
              <a:t>La Transformación Digital en las Fiscalías</a:t>
            </a:r>
          </a:p>
        </p:txBody>
      </p:sp>
      <p:sp>
        <p:nvSpPr>
          <p:cNvPr id="5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344488" y="5527940"/>
            <a:ext cx="4321051" cy="493348"/>
          </a:xfrm>
        </p:spPr>
        <p:txBody>
          <a:bodyPr>
            <a:normAutofit/>
          </a:bodyPr>
          <a:lstStyle/>
          <a:p>
            <a:r>
              <a:rPr lang="es-ES" sz="2000" dirty="0"/>
              <a:t>Febrero 2019</a:t>
            </a:r>
          </a:p>
        </p:txBody>
      </p:sp>
    </p:spTree>
    <p:extLst>
      <p:ext uri="{BB962C8B-B14F-4D97-AF65-F5344CB8AC3E}">
        <p14:creationId xmlns:p14="http://schemas.microsoft.com/office/powerpoint/2010/main" val="217824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to 53" hidden="1">
            <a:extLst>
              <a:ext uri="{FF2B5EF4-FFF2-40B4-BE49-F238E27FC236}">
                <a16:creationId xmlns:a16="http://schemas.microsoft.com/office/drawing/2014/main" id="{5D2B5052-E835-403D-9DB9-89333B2381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0" progId="TCLayout.ActiveDocument.1">
                  <p:embed/>
                </p:oleObj>
              </mc:Choice>
              <mc:Fallback>
                <p:oleObj name="Diapositiva de think-cell" r:id="rId4" imgW="421" imgH="420" progId="TCLayout.ActiveDocument.1">
                  <p:embed/>
                  <p:pic>
                    <p:nvPicPr>
                      <p:cNvPr id="54" name="Objeto 53" hidden="1">
                        <a:extLst>
                          <a:ext uri="{FF2B5EF4-FFF2-40B4-BE49-F238E27FC236}">
                            <a16:creationId xmlns:a16="http://schemas.microsoft.com/office/drawing/2014/main" id="{5D2B5052-E835-403D-9DB9-89333B238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8DBEA162-8F9B-47FF-8E6D-E481AD0B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cs typeface="Arial" pitchFamily="34" charset="0"/>
              </a:rPr>
              <a:t>4. Cómo trabajar con Fiscalía Digital i</a:t>
            </a:r>
            <a:br>
              <a:rPr lang="es-ES" dirty="0">
                <a:cs typeface="Arial" pitchFamily="34" charset="0"/>
              </a:rPr>
            </a:br>
            <a:endParaRPr lang="es-ES" dirty="0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8E06FBC-515E-4CFE-A5B5-2CB51A5D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614" y="6381328"/>
            <a:ext cx="2311400" cy="365125"/>
          </a:xfrm>
          <a:prstGeom prst="rect">
            <a:avLst/>
          </a:prstGeom>
        </p:spPr>
        <p:txBody>
          <a:bodyPr/>
          <a:lstStyle/>
          <a:p>
            <a:fld id="{3F16BF8B-2ED5-4BDC-94C5-DA2DA1101075}" type="slidenum">
              <a:rPr lang="es-ES" smtClean="0"/>
              <a:t>10</a:t>
            </a:fld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3 CuadroTexto">
            <a:extLst>
              <a:ext uri="{FF2B5EF4-FFF2-40B4-BE49-F238E27FC236}">
                <a16:creationId xmlns:a16="http://schemas.microsoft.com/office/drawing/2014/main" id="{B791C478-A78C-4115-B6CF-3BD4C855E749}"/>
              </a:ext>
            </a:extLst>
          </p:cNvPr>
          <p:cNvSpPr txBox="1"/>
          <p:nvPr/>
        </p:nvSpPr>
        <p:spPr>
          <a:xfrm>
            <a:off x="172043" y="822078"/>
            <a:ext cx="953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>
                <a:solidFill>
                  <a:srgbClr val="4E4E4E"/>
                </a:solidFill>
              </a:rPr>
              <a:t>El Ministerio de Justicia implanta en los Órganos Judiciales el Programa </a:t>
            </a:r>
            <a:r>
              <a:rPr lang="es-ES" sz="1400" b="1" i="1" dirty="0">
                <a:solidFill>
                  <a:srgbClr val="4E4E4E"/>
                </a:solidFill>
              </a:rPr>
              <a:t>Justicia Digital</a:t>
            </a:r>
            <a:r>
              <a:rPr lang="es-ES" sz="1400" i="1" dirty="0">
                <a:solidFill>
                  <a:srgbClr val="4E4E4E"/>
                </a:solidFill>
              </a:rPr>
              <a:t>. La convivencia de estos dos programas </a:t>
            </a:r>
            <a:r>
              <a:rPr lang="es-ES" sz="1400" b="1" i="1" dirty="0">
                <a:solidFill>
                  <a:srgbClr val="4E4E4E"/>
                </a:solidFill>
              </a:rPr>
              <a:t>permite la tramitación y consulta del Expediente Judicial Electrónico completo. </a:t>
            </a:r>
            <a:endParaRPr lang="es-ES" sz="1400" i="1" dirty="0">
              <a:solidFill>
                <a:srgbClr val="4E4E4E"/>
              </a:solidFill>
            </a:endParaRPr>
          </a:p>
        </p:txBody>
      </p:sp>
      <p:sp>
        <p:nvSpPr>
          <p:cNvPr id="9" name="49 Rectángulo">
            <a:extLst>
              <a:ext uri="{FF2B5EF4-FFF2-40B4-BE49-F238E27FC236}">
                <a16:creationId xmlns:a16="http://schemas.microsoft.com/office/drawing/2014/main" id="{B4F4D899-1114-4BDE-8EDE-2AE953C97F80}"/>
              </a:ext>
            </a:extLst>
          </p:cNvPr>
          <p:cNvSpPr/>
          <p:nvPr/>
        </p:nvSpPr>
        <p:spPr>
          <a:xfrm>
            <a:off x="2398455" y="1566503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Convivencia Justicia Digital y Fiscalía Digital</a:t>
            </a:r>
          </a:p>
        </p:txBody>
      </p:sp>
      <p:grpSp>
        <p:nvGrpSpPr>
          <p:cNvPr id="10" name="50 Grupo">
            <a:extLst>
              <a:ext uri="{FF2B5EF4-FFF2-40B4-BE49-F238E27FC236}">
                <a16:creationId xmlns:a16="http://schemas.microsoft.com/office/drawing/2014/main" id="{9B2FCAA5-4E55-4A84-AF04-EDA7D3DDD825}"/>
              </a:ext>
            </a:extLst>
          </p:cNvPr>
          <p:cNvGrpSpPr/>
          <p:nvPr/>
        </p:nvGrpSpPr>
        <p:grpSpPr>
          <a:xfrm>
            <a:off x="734407" y="1940166"/>
            <a:ext cx="8239338" cy="3458847"/>
            <a:chOff x="986135" y="1868158"/>
            <a:chExt cx="8239338" cy="3458847"/>
          </a:xfrm>
        </p:grpSpPr>
        <p:grpSp>
          <p:nvGrpSpPr>
            <p:cNvPr id="11" name="51 Grupo">
              <a:extLst>
                <a:ext uri="{FF2B5EF4-FFF2-40B4-BE49-F238E27FC236}">
                  <a16:creationId xmlns:a16="http://schemas.microsoft.com/office/drawing/2014/main" id="{67A0E8AB-003D-4E60-A4CE-695582BE0C87}"/>
                </a:ext>
              </a:extLst>
            </p:cNvPr>
            <p:cNvGrpSpPr/>
            <p:nvPr/>
          </p:nvGrpSpPr>
          <p:grpSpPr>
            <a:xfrm>
              <a:off x="986135" y="1868158"/>
              <a:ext cx="8215336" cy="3178290"/>
              <a:chOff x="733029" y="1868158"/>
              <a:chExt cx="7583387" cy="3178290"/>
            </a:xfrm>
          </p:grpSpPr>
          <p:sp>
            <p:nvSpPr>
              <p:cNvPr id="13" name="AutoShape 52">
                <a:extLst>
                  <a:ext uri="{FF2B5EF4-FFF2-40B4-BE49-F238E27FC236}">
                    <a16:creationId xmlns:a16="http://schemas.microsoft.com/office/drawing/2014/main" id="{1750B4D1-FF0A-4519-90EB-AFE720CA2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145" y="3681781"/>
                <a:ext cx="1192255" cy="1056884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36000" rIns="0" bIns="0" anchor="b"/>
              <a:lstStyle/>
              <a:p>
                <a:pPr algn="ctr">
                  <a:lnSpc>
                    <a:spcPts val="800"/>
                  </a:lnSpc>
                </a:pPr>
                <a:endParaRPr lang="es-ES" altLang="es-ES" sz="1200" b="1" kern="0" dirty="0">
                  <a:solidFill>
                    <a:prstClr val="black"/>
                  </a:solidFill>
                  <a:latin typeface="Arial Narrow" panose="020B0606020202030204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4" name="AutoShape 52">
                <a:extLst>
                  <a:ext uri="{FF2B5EF4-FFF2-40B4-BE49-F238E27FC236}">
                    <a16:creationId xmlns:a16="http://schemas.microsoft.com/office/drawing/2014/main" id="{C5F31DEC-087A-41AB-B933-8753FDB92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6404" y="1868158"/>
                <a:ext cx="2379744" cy="3153108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lIns="36000" tIns="36000" rIns="36000" bIns="36000"/>
              <a:lstStyle/>
              <a:p>
                <a:pPr algn="ctr">
                  <a:lnSpc>
                    <a:spcPts val="800"/>
                  </a:lnSpc>
                  <a:defRPr/>
                </a:pPr>
                <a:endParaRPr lang="es-ES" altLang="es-E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" name="AutoShape 52">
                <a:extLst>
                  <a:ext uri="{FF2B5EF4-FFF2-40B4-BE49-F238E27FC236}">
                    <a16:creationId xmlns:a16="http://schemas.microsoft.com/office/drawing/2014/main" id="{2AB6C1E9-6965-43F0-9DFE-39F29A800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856" y="1893340"/>
                <a:ext cx="2394961" cy="3153108"/>
              </a:xfrm>
              <a:prstGeom prst="rect">
                <a:avLst/>
              </a:prstGeom>
              <a:noFill/>
              <a:ln w="25400" cap="flat" cmpd="sng" algn="ctr">
                <a:solidFill>
                  <a:srgbClr val="E6AF00"/>
                </a:solidFill>
                <a:prstDash val="sysDot"/>
              </a:ln>
              <a:effectLst/>
            </p:spPr>
            <p:txBody>
              <a:bodyPr lIns="36000" tIns="36000" rIns="36000" bIns="36000"/>
              <a:lstStyle/>
              <a:p>
                <a:pPr algn="ctr">
                  <a:lnSpc>
                    <a:spcPts val="800"/>
                  </a:lnSpc>
                  <a:defRPr/>
                </a:pPr>
                <a:endParaRPr lang="es-ES" altLang="es-E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" name="AutoShape 52">
                <a:extLst>
                  <a:ext uri="{FF2B5EF4-FFF2-40B4-BE49-F238E27FC236}">
                    <a16:creationId xmlns:a16="http://schemas.microsoft.com/office/drawing/2014/main" id="{03BE35E5-E4B5-49C7-A889-8CDA32B65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905" y="3236310"/>
                <a:ext cx="1192255" cy="1002681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36000" rIns="0" bIns="0" anchor="b"/>
              <a:lstStyle/>
              <a:p>
                <a:pPr algn="ctr">
                  <a:lnSpc>
                    <a:spcPts val="800"/>
                  </a:lnSpc>
                </a:pPr>
                <a:endParaRPr lang="es-ES" altLang="es-ES" sz="1200" b="1" kern="0" dirty="0">
                  <a:solidFill>
                    <a:prstClr val="black"/>
                  </a:solidFill>
                  <a:latin typeface="Arial Narrow" panose="020B0606020202030204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7" name="AutoShape 52">
                <a:extLst>
                  <a:ext uri="{FF2B5EF4-FFF2-40B4-BE49-F238E27FC236}">
                    <a16:creationId xmlns:a16="http://schemas.microsoft.com/office/drawing/2014/main" id="{749A4EA1-CE17-47A0-99D1-7B1C9B49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618" y="1893340"/>
                <a:ext cx="2394961" cy="3153108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lIns="36000" tIns="36000" rIns="36000" bIns="36000"/>
              <a:lstStyle/>
              <a:p>
                <a:pPr algn="ctr">
                  <a:lnSpc>
                    <a:spcPts val="800"/>
                  </a:lnSpc>
                  <a:defRPr/>
                </a:pPr>
                <a:endParaRPr lang="es-ES" altLang="es-E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" name="AutoShape 52">
                <a:extLst>
                  <a:ext uri="{FF2B5EF4-FFF2-40B4-BE49-F238E27FC236}">
                    <a16:creationId xmlns:a16="http://schemas.microsoft.com/office/drawing/2014/main" id="{0EF245B8-FDE6-48AC-B81E-94E647F66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818" y="3259013"/>
                <a:ext cx="1192255" cy="922681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36000" rIns="0" bIns="0" anchor="b"/>
              <a:lstStyle/>
              <a:p>
                <a:pPr algn="ctr">
                  <a:lnSpc>
                    <a:spcPts val="800"/>
                  </a:lnSpc>
                </a:pPr>
                <a:endParaRPr lang="es-ES" altLang="es-ES" sz="1200" b="1" kern="0" dirty="0">
                  <a:solidFill>
                    <a:prstClr val="black"/>
                  </a:solidFill>
                  <a:latin typeface="Arial Narrow" panose="020B0606020202030204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9" name="AutoShape 52">
                <a:extLst>
                  <a:ext uri="{FF2B5EF4-FFF2-40B4-BE49-F238E27FC236}">
                    <a16:creationId xmlns:a16="http://schemas.microsoft.com/office/drawing/2014/main" id="{BB6182C4-80BE-4E07-8CCF-8F5303D08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3340986"/>
                <a:ext cx="1108516" cy="616312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36000" rIns="0" bIns="0" anchor="b"/>
              <a:lstStyle/>
              <a:p>
                <a:pPr algn="ctr">
                  <a:lnSpc>
                    <a:spcPts val="800"/>
                  </a:lnSpc>
                </a:pPr>
                <a:endParaRPr lang="es-ES" altLang="es-ES" sz="1200" b="1" kern="0" dirty="0">
                  <a:solidFill>
                    <a:prstClr val="black"/>
                  </a:solidFill>
                  <a:latin typeface="Arial Narrow" panose="020B0606020202030204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20" name="Rectángulo 89">
                <a:extLst>
                  <a:ext uri="{FF2B5EF4-FFF2-40B4-BE49-F238E27FC236}">
                    <a16:creationId xmlns:a16="http://schemas.microsoft.com/office/drawing/2014/main" id="{EA924CB9-BF5B-401F-A6A8-C977F2306E80}"/>
                  </a:ext>
                </a:extLst>
              </p:cNvPr>
              <p:cNvSpPr/>
              <p:nvPr/>
            </p:nvSpPr>
            <p:spPr>
              <a:xfrm>
                <a:off x="3275857" y="1894498"/>
                <a:ext cx="2394960" cy="98177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s-ES" sz="1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ángulo 89">
                <a:extLst>
                  <a:ext uri="{FF2B5EF4-FFF2-40B4-BE49-F238E27FC236}">
                    <a16:creationId xmlns:a16="http://schemas.microsoft.com/office/drawing/2014/main" id="{EFBC0CFA-10C8-415B-84EA-DD4DE2D7450E}"/>
                  </a:ext>
                </a:extLst>
              </p:cNvPr>
              <p:cNvSpPr/>
              <p:nvPr/>
            </p:nvSpPr>
            <p:spPr>
              <a:xfrm>
                <a:off x="738620" y="1893340"/>
                <a:ext cx="2394960" cy="981772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s-ES" sz="1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62 Rectángulo">
                <a:extLst>
                  <a:ext uri="{FF2B5EF4-FFF2-40B4-BE49-F238E27FC236}">
                    <a16:creationId xmlns:a16="http://schemas.microsoft.com/office/drawing/2014/main" id="{3C948A32-29A9-4818-956A-E2CD0AB3DEDC}"/>
                  </a:ext>
                </a:extLst>
              </p:cNvPr>
              <p:cNvSpPr/>
              <p:nvPr/>
            </p:nvSpPr>
            <p:spPr bwMode="auto">
              <a:xfrm>
                <a:off x="7056596" y="3914472"/>
                <a:ext cx="1043794" cy="738664"/>
              </a:xfrm>
              <a:prstGeom prst="rect">
                <a:avLst/>
              </a:prstGeom>
              <a:ln>
                <a:noFill/>
              </a:ln>
              <a:effectLst>
                <a:outerShdw blurRad="25400" dist="12700" dir="5400000" algn="ctr" rotWithShape="0">
                  <a:srgbClr val="FFFFFF"/>
                </a:outerShdw>
              </a:effec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es-ES" sz="1200" b="1" kern="0" dirty="0">
                    <a:solidFill>
                      <a:prstClr val="black"/>
                    </a:solidFill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Generación de documentos en  electrónico y papel</a:t>
                </a:r>
              </a:p>
            </p:txBody>
          </p:sp>
          <p:cxnSp>
            <p:nvCxnSpPr>
              <p:cNvPr id="23" name="63 Conector angular">
                <a:extLst>
                  <a:ext uri="{FF2B5EF4-FFF2-40B4-BE49-F238E27FC236}">
                    <a16:creationId xmlns:a16="http://schemas.microsoft.com/office/drawing/2014/main" id="{6BD9D2A1-0DD2-4770-84F9-125A1CC73CD0}"/>
                  </a:ext>
                </a:extLst>
              </p:cNvPr>
              <p:cNvCxnSpPr>
                <a:endCxn id="16" idx="3"/>
              </p:cNvCxnSpPr>
              <p:nvPr/>
            </p:nvCxnSpPr>
            <p:spPr>
              <a:xfrm rot="5400000">
                <a:off x="5931722" y="2955551"/>
                <a:ext cx="862538" cy="701662"/>
              </a:xfrm>
              <a:prstGeom prst="bentConnector2">
                <a:avLst/>
              </a:prstGeom>
              <a:noFill/>
              <a:ln w="222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tailEnd type="arrow"/>
              </a:ln>
              <a:effectLst/>
            </p:spPr>
          </p:cxnSp>
          <p:cxnSp>
            <p:nvCxnSpPr>
              <p:cNvPr id="24" name="64 Conector angular">
                <a:extLst>
                  <a:ext uri="{FF2B5EF4-FFF2-40B4-BE49-F238E27FC236}">
                    <a16:creationId xmlns:a16="http://schemas.microsoft.com/office/drawing/2014/main" id="{D4D05E1E-836C-4F8E-954A-22FA14F91BEB}"/>
                  </a:ext>
                </a:extLst>
              </p:cNvPr>
              <p:cNvCxnSpPr>
                <a:endCxn id="25" idx="0"/>
              </p:cNvCxnSpPr>
              <p:nvPr/>
            </p:nvCxnSpPr>
            <p:spPr>
              <a:xfrm rot="5400000">
                <a:off x="7309115" y="3138385"/>
                <a:ext cx="532657" cy="6105"/>
              </a:xfrm>
              <a:prstGeom prst="bentConnector3">
                <a:avLst>
                  <a:gd name="adj1" fmla="val 50000"/>
                </a:avLst>
              </a:prstGeom>
              <a:noFill/>
              <a:ln w="222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tailEnd type="arrow"/>
              </a:ln>
              <a:effectLst/>
            </p:spPr>
          </p:cxnSp>
          <p:pic>
            <p:nvPicPr>
              <p:cNvPr id="25" name="Picture 7">
                <a:extLst>
                  <a:ext uri="{FF2B5EF4-FFF2-40B4-BE49-F238E27FC236}">
                    <a16:creationId xmlns:a16="http://schemas.microsoft.com/office/drawing/2014/main" id="{B5EF3917-E1B7-410A-B1D0-B85315472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4086" y="3407766"/>
                <a:ext cx="396608" cy="39660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</p:pic>
          <p:sp>
            <p:nvSpPr>
              <p:cNvPr id="26" name="Freeform 4806">
                <a:extLst>
                  <a:ext uri="{FF2B5EF4-FFF2-40B4-BE49-F238E27FC236}">
                    <a16:creationId xmlns:a16="http://schemas.microsoft.com/office/drawing/2014/main" id="{333D10FE-6114-468B-8864-7A545E4C13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610" y="2023727"/>
                <a:ext cx="451682" cy="397082"/>
              </a:xfrm>
              <a:custGeom>
                <a:avLst/>
                <a:gdLst>
                  <a:gd name="T0" fmla="*/ 310 w 364"/>
                  <a:gd name="T1" fmla="*/ 104 h 320"/>
                  <a:gd name="T2" fmla="*/ 314 w 364"/>
                  <a:gd name="T3" fmla="*/ 242 h 320"/>
                  <a:gd name="T4" fmla="*/ 304 w 364"/>
                  <a:gd name="T5" fmla="*/ 252 h 320"/>
                  <a:gd name="T6" fmla="*/ 276 w 364"/>
                  <a:gd name="T7" fmla="*/ 248 h 320"/>
                  <a:gd name="T8" fmla="*/ 274 w 364"/>
                  <a:gd name="T9" fmla="*/ 110 h 320"/>
                  <a:gd name="T10" fmla="*/ 284 w 364"/>
                  <a:gd name="T11" fmla="*/ 100 h 320"/>
                  <a:gd name="T12" fmla="*/ 26 w 364"/>
                  <a:gd name="T13" fmla="*/ 66 h 320"/>
                  <a:gd name="T14" fmla="*/ 178 w 364"/>
                  <a:gd name="T15" fmla="*/ 0 h 320"/>
                  <a:gd name="T16" fmla="*/ 180 w 364"/>
                  <a:gd name="T17" fmla="*/ 0 h 320"/>
                  <a:gd name="T18" fmla="*/ 184 w 364"/>
                  <a:gd name="T19" fmla="*/ 0 h 320"/>
                  <a:gd name="T20" fmla="*/ 186 w 364"/>
                  <a:gd name="T21" fmla="*/ 0 h 320"/>
                  <a:gd name="T22" fmla="*/ 332 w 364"/>
                  <a:gd name="T23" fmla="*/ 62 h 320"/>
                  <a:gd name="T24" fmla="*/ 338 w 364"/>
                  <a:gd name="T25" fmla="*/ 74 h 320"/>
                  <a:gd name="T26" fmla="*/ 328 w 364"/>
                  <a:gd name="T27" fmla="*/ 82 h 320"/>
                  <a:gd name="T28" fmla="*/ 36 w 364"/>
                  <a:gd name="T29" fmla="*/ 82 h 320"/>
                  <a:gd name="T30" fmla="*/ 26 w 364"/>
                  <a:gd name="T31" fmla="*/ 72 h 320"/>
                  <a:gd name="T32" fmla="*/ 168 w 364"/>
                  <a:gd name="T33" fmla="*/ 56 h 320"/>
                  <a:gd name="T34" fmla="*/ 190 w 364"/>
                  <a:gd name="T35" fmla="*/ 60 h 320"/>
                  <a:gd name="T36" fmla="*/ 200 w 364"/>
                  <a:gd name="T37" fmla="*/ 42 h 320"/>
                  <a:gd name="T38" fmla="*/ 182 w 364"/>
                  <a:gd name="T39" fmla="*/ 24 h 320"/>
                  <a:gd name="T40" fmla="*/ 164 w 364"/>
                  <a:gd name="T41" fmla="*/ 36 h 320"/>
                  <a:gd name="T42" fmla="*/ 230 w 364"/>
                  <a:gd name="T43" fmla="*/ 252 h 320"/>
                  <a:gd name="T44" fmla="*/ 240 w 364"/>
                  <a:gd name="T45" fmla="*/ 242 h 320"/>
                  <a:gd name="T46" fmla="*/ 236 w 364"/>
                  <a:gd name="T47" fmla="*/ 104 h 320"/>
                  <a:gd name="T48" fmla="*/ 134 w 364"/>
                  <a:gd name="T49" fmla="*/ 100 h 320"/>
                  <a:gd name="T50" fmla="*/ 124 w 364"/>
                  <a:gd name="T51" fmla="*/ 110 h 320"/>
                  <a:gd name="T52" fmla="*/ 128 w 364"/>
                  <a:gd name="T53" fmla="*/ 248 h 320"/>
                  <a:gd name="T54" fmla="*/ 162 w 364"/>
                  <a:gd name="T55" fmla="*/ 170 h 320"/>
                  <a:gd name="T56" fmla="*/ 174 w 364"/>
                  <a:gd name="T57" fmla="*/ 152 h 320"/>
                  <a:gd name="T58" fmla="*/ 196 w 364"/>
                  <a:gd name="T59" fmla="*/ 156 h 320"/>
                  <a:gd name="T60" fmla="*/ 230 w 364"/>
                  <a:gd name="T61" fmla="*/ 252 h 320"/>
                  <a:gd name="T62" fmla="*/ 332 w 364"/>
                  <a:gd name="T63" fmla="*/ 286 h 320"/>
                  <a:gd name="T64" fmla="*/ 338 w 364"/>
                  <a:gd name="T65" fmla="*/ 278 h 320"/>
                  <a:gd name="T66" fmla="*/ 328 w 364"/>
                  <a:gd name="T67" fmla="*/ 268 h 320"/>
                  <a:gd name="T68" fmla="*/ 28 w 364"/>
                  <a:gd name="T69" fmla="*/ 270 h 320"/>
                  <a:gd name="T70" fmla="*/ 26 w 364"/>
                  <a:gd name="T71" fmla="*/ 282 h 320"/>
                  <a:gd name="T72" fmla="*/ 36 w 364"/>
                  <a:gd name="T73" fmla="*/ 288 h 320"/>
                  <a:gd name="T74" fmla="*/ 6 w 364"/>
                  <a:gd name="T75" fmla="*/ 302 h 320"/>
                  <a:gd name="T76" fmla="*/ 0 w 364"/>
                  <a:gd name="T77" fmla="*/ 310 h 320"/>
                  <a:gd name="T78" fmla="*/ 10 w 364"/>
                  <a:gd name="T79" fmla="*/ 320 h 320"/>
                  <a:gd name="T80" fmla="*/ 362 w 364"/>
                  <a:gd name="T81" fmla="*/ 318 h 320"/>
                  <a:gd name="T82" fmla="*/ 364 w 364"/>
                  <a:gd name="T83" fmla="*/ 306 h 320"/>
                  <a:gd name="T84" fmla="*/ 354 w 364"/>
                  <a:gd name="T85" fmla="*/ 300 h 320"/>
                  <a:gd name="T86" fmla="*/ 54 w 364"/>
                  <a:gd name="T87" fmla="*/ 104 h 320"/>
                  <a:gd name="T88" fmla="*/ 50 w 364"/>
                  <a:gd name="T89" fmla="*/ 242 h 320"/>
                  <a:gd name="T90" fmla="*/ 60 w 364"/>
                  <a:gd name="T91" fmla="*/ 252 h 320"/>
                  <a:gd name="T92" fmla="*/ 88 w 364"/>
                  <a:gd name="T93" fmla="*/ 248 h 320"/>
                  <a:gd name="T94" fmla="*/ 90 w 364"/>
                  <a:gd name="T95" fmla="*/ 110 h 320"/>
                  <a:gd name="T96" fmla="*/ 80 w 364"/>
                  <a:gd name="T97" fmla="*/ 10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320">
                    <a:moveTo>
                      <a:pt x="304" y="100"/>
                    </a:moveTo>
                    <a:lnTo>
                      <a:pt x="304" y="100"/>
                    </a:lnTo>
                    <a:lnTo>
                      <a:pt x="308" y="102"/>
                    </a:lnTo>
                    <a:lnTo>
                      <a:pt x="310" y="104"/>
                    </a:lnTo>
                    <a:lnTo>
                      <a:pt x="312" y="106"/>
                    </a:lnTo>
                    <a:lnTo>
                      <a:pt x="314" y="110"/>
                    </a:lnTo>
                    <a:lnTo>
                      <a:pt x="314" y="242"/>
                    </a:lnTo>
                    <a:lnTo>
                      <a:pt x="314" y="242"/>
                    </a:lnTo>
                    <a:lnTo>
                      <a:pt x="312" y="246"/>
                    </a:lnTo>
                    <a:lnTo>
                      <a:pt x="310" y="248"/>
                    </a:lnTo>
                    <a:lnTo>
                      <a:pt x="308" y="250"/>
                    </a:lnTo>
                    <a:lnTo>
                      <a:pt x="304" y="252"/>
                    </a:lnTo>
                    <a:lnTo>
                      <a:pt x="284" y="252"/>
                    </a:lnTo>
                    <a:lnTo>
                      <a:pt x="284" y="252"/>
                    </a:lnTo>
                    <a:lnTo>
                      <a:pt x="280" y="250"/>
                    </a:lnTo>
                    <a:lnTo>
                      <a:pt x="276" y="248"/>
                    </a:lnTo>
                    <a:lnTo>
                      <a:pt x="274" y="246"/>
                    </a:lnTo>
                    <a:lnTo>
                      <a:pt x="274" y="242"/>
                    </a:lnTo>
                    <a:lnTo>
                      <a:pt x="274" y="110"/>
                    </a:lnTo>
                    <a:lnTo>
                      <a:pt x="274" y="110"/>
                    </a:lnTo>
                    <a:lnTo>
                      <a:pt x="274" y="106"/>
                    </a:lnTo>
                    <a:lnTo>
                      <a:pt x="276" y="104"/>
                    </a:lnTo>
                    <a:lnTo>
                      <a:pt x="280" y="102"/>
                    </a:lnTo>
                    <a:lnTo>
                      <a:pt x="284" y="100"/>
                    </a:lnTo>
                    <a:lnTo>
                      <a:pt x="304" y="100"/>
                    </a:lnTo>
                    <a:close/>
                    <a:moveTo>
                      <a:pt x="26" y="72"/>
                    </a:moveTo>
                    <a:lnTo>
                      <a:pt x="26" y="72"/>
                    </a:lnTo>
                    <a:lnTo>
                      <a:pt x="26" y="66"/>
                    </a:lnTo>
                    <a:lnTo>
                      <a:pt x="32" y="6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332" y="62"/>
                    </a:lnTo>
                    <a:lnTo>
                      <a:pt x="332" y="62"/>
                    </a:lnTo>
                    <a:lnTo>
                      <a:pt x="336" y="64"/>
                    </a:lnTo>
                    <a:lnTo>
                      <a:pt x="338" y="72"/>
                    </a:lnTo>
                    <a:lnTo>
                      <a:pt x="338" y="72"/>
                    </a:lnTo>
                    <a:lnTo>
                      <a:pt x="338" y="74"/>
                    </a:lnTo>
                    <a:lnTo>
                      <a:pt x="336" y="78"/>
                    </a:lnTo>
                    <a:lnTo>
                      <a:pt x="332" y="80"/>
                    </a:lnTo>
                    <a:lnTo>
                      <a:pt x="328" y="82"/>
                    </a:lnTo>
                    <a:lnTo>
                      <a:pt x="328" y="82"/>
                    </a:lnTo>
                    <a:lnTo>
                      <a:pt x="328" y="82"/>
                    </a:lnTo>
                    <a:lnTo>
                      <a:pt x="182" y="82"/>
                    </a:lnTo>
                    <a:lnTo>
                      <a:pt x="182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0" y="78"/>
                    </a:lnTo>
                    <a:lnTo>
                      <a:pt x="26" y="72"/>
                    </a:lnTo>
                    <a:lnTo>
                      <a:pt x="26" y="72"/>
                    </a:lnTo>
                    <a:close/>
                    <a:moveTo>
                      <a:pt x="164" y="42"/>
                    </a:moveTo>
                    <a:lnTo>
                      <a:pt x="164" y="42"/>
                    </a:lnTo>
                    <a:lnTo>
                      <a:pt x="164" y="50"/>
                    </a:lnTo>
                    <a:lnTo>
                      <a:pt x="168" y="56"/>
                    </a:lnTo>
                    <a:lnTo>
                      <a:pt x="174" y="60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90" y="60"/>
                    </a:lnTo>
                    <a:lnTo>
                      <a:pt x="196" y="56"/>
                    </a:lnTo>
                    <a:lnTo>
                      <a:pt x="200" y="50"/>
                    </a:lnTo>
                    <a:lnTo>
                      <a:pt x="200" y="42"/>
                    </a:lnTo>
                    <a:lnTo>
                      <a:pt x="200" y="42"/>
                    </a:lnTo>
                    <a:lnTo>
                      <a:pt x="200" y="36"/>
                    </a:lnTo>
                    <a:lnTo>
                      <a:pt x="196" y="30"/>
                    </a:lnTo>
                    <a:lnTo>
                      <a:pt x="190" y="26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74" y="26"/>
                    </a:lnTo>
                    <a:lnTo>
                      <a:pt x="168" y="30"/>
                    </a:lnTo>
                    <a:lnTo>
                      <a:pt x="164" y="36"/>
                    </a:lnTo>
                    <a:lnTo>
                      <a:pt x="164" y="42"/>
                    </a:lnTo>
                    <a:lnTo>
                      <a:pt x="164" y="42"/>
                    </a:lnTo>
                    <a:close/>
                    <a:moveTo>
                      <a:pt x="230" y="252"/>
                    </a:moveTo>
                    <a:lnTo>
                      <a:pt x="230" y="252"/>
                    </a:lnTo>
                    <a:lnTo>
                      <a:pt x="234" y="250"/>
                    </a:lnTo>
                    <a:lnTo>
                      <a:pt x="236" y="248"/>
                    </a:lnTo>
                    <a:lnTo>
                      <a:pt x="238" y="246"/>
                    </a:lnTo>
                    <a:lnTo>
                      <a:pt x="240" y="242"/>
                    </a:lnTo>
                    <a:lnTo>
                      <a:pt x="240" y="110"/>
                    </a:lnTo>
                    <a:lnTo>
                      <a:pt x="240" y="110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4" y="102"/>
                    </a:lnTo>
                    <a:lnTo>
                      <a:pt x="230" y="100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30" y="102"/>
                    </a:lnTo>
                    <a:lnTo>
                      <a:pt x="128" y="104"/>
                    </a:lnTo>
                    <a:lnTo>
                      <a:pt x="126" y="106"/>
                    </a:lnTo>
                    <a:lnTo>
                      <a:pt x="124" y="110"/>
                    </a:lnTo>
                    <a:lnTo>
                      <a:pt x="124" y="242"/>
                    </a:lnTo>
                    <a:lnTo>
                      <a:pt x="124" y="242"/>
                    </a:lnTo>
                    <a:lnTo>
                      <a:pt x="126" y="246"/>
                    </a:lnTo>
                    <a:lnTo>
                      <a:pt x="128" y="248"/>
                    </a:lnTo>
                    <a:lnTo>
                      <a:pt x="130" y="250"/>
                    </a:lnTo>
                    <a:lnTo>
                      <a:pt x="134" y="252"/>
                    </a:lnTo>
                    <a:lnTo>
                      <a:pt x="162" y="252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64" y="162"/>
                    </a:lnTo>
                    <a:lnTo>
                      <a:pt x="168" y="156"/>
                    </a:lnTo>
                    <a:lnTo>
                      <a:pt x="174" y="152"/>
                    </a:lnTo>
                    <a:lnTo>
                      <a:pt x="182" y="150"/>
                    </a:lnTo>
                    <a:lnTo>
                      <a:pt x="182" y="150"/>
                    </a:lnTo>
                    <a:lnTo>
                      <a:pt x="190" y="152"/>
                    </a:lnTo>
                    <a:lnTo>
                      <a:pt x="196" y="156"/>
                    </a:lnTo>
                    <a:lnTo>
                      <a:pt x="200" y="162"/>
                    </a:lnTo>
                    <a:lnTo>
                      <a:pt x="202" y="170"/>
                    </a:lnTo>
                    <a:lnTo>
                      <a:pt x="202" y="252"/>
                    </a:lnTo>
                    <a:lnTo>
                      <a:pt x="230" y="252"/>
                    </a:lnTo>
                    <a:close/>
                    <a:moveTo>
                      <a:pt x="36" y="288"/>
                    </a:moveTo>
                    <a:lnTo>
                      <a:pt x="328" y="288"/>
                    </a:lnTo>
                    <a:lnTo>
                      <a:pt x="328" y="288"/>
                    </a:lnTo>
                    <a:lnTo>
                      <a:pt x="332" y="286"/>
                    </a:lnTo>
                    <a:lnTo>
                      <a:pt x="336" y="284"/>
                    </a:lnTo>
                    <a:lnTo>
                      <a:pt x="338" y="282"/>
                    </a:lnTo>
                    <a:lnTo>
                      <a:pt x="338" y="278"/>
                    </a:lnTo>
                    <a:lnTo>
                      <a:pt x="338" y="278"/>
                    </a:lnTo>
                    <a:lnTo>
                      <a:pt x="338" y="274"/>
                    </a:lnTo>
                    <a:lnTo>
                      <a:pt x="336" y="270"/>
                    </a:lnTo>
                    <a:lnTo>
                      <a:pt x="332" y="268"/>
                    </a:lnTo>
                    <a:lnTo>
                      <a:pt x="328" y="268"/>
                    </a:lnTo>
                    <a:lnTo>
                      <a:pt x="36" y="268"/>
                    </a:lnTo>
                    <a:lnTo>
                      <a:pt x="36" y="268"/>
                    </a:lnTo>
                    <a:lnTo>
                      <a:pt x="32" y="268"/>
                    </a:lnTo>
                    <a:lnTo>
                      <a:pt x="28" y="270"/>
                    </a:lnTo>
                    <a:lnTo>
                      <a:pt x="26" y="274"/>
                    </a:lnTo>
                    <a:lnTo>
                      <a:pt x="26" y="278"/>
                    </a:lnTo>
                    <a:lnTo>
                      <a:pt x="26" y="278"/>
                    </a:lnTo>
                    <a:lnTo>
                      <a:pt x="26" y="282"/>
                    </a:lnTo>
                    <a:lnTo>
                      <a:pt x="28" y="284"/>
                    </a:lnTo>
                    <a:lnTo>
                      <a:pt x="32" y="286"/>
                    </a:lnTo>
                    <a:lnTo>
                      <a:pt x="36" y="288"/>
                    </a:lnTo>
                    <a:lnTo>
                      <a:pt x="36" y="288"/>
                    </a:lnTo>
                    <a:close/>
                    <a:moveTo>
                      <a:pt x="354" y="300"/>
                    </a:moveTo>
                    <a:lnTo>
                      <a:pt x="10" y="300"/>
                    </a:lnTo>
                    <a:lnTo>
                      <a:pt x="10" y="300"/>
                    </a:lnTo>
                    <a:lnTo>
                      <a:pt x="6" y="302"/>
                    </a:lnTo>
                    <a:lnTo>
                      <a:pt x="2" y="304"/>
                    </a:lnTo>
                    <a:lnTo>
                      <a:pt x="0" y="306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0" y="314"/>
                    </a:lnTo>
                    <a:lnTo>
                      <a:pt x="2" y="318"/>
                    </a:lnTo>
                    <a:lnTo>
                      <a:pt x="6" y="320"/>
                    </a:lnTo>
                    <a:lnTo>
                      <a:pt x="10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8" y="320"/>
                    </a:lnTo>
                    <a:lnTo>
                      <a:pt x="362" y="318"/>
                    </a:lnTo>
                    <a:lnTo>
                      <a:pt x="364" y="314"/>
                    </a:lnTo>
                    <a:lnTo>
                      <a:pt x="364" y="310"/>
                    </a:lnTo>
                    <a:lnTo>
                      <a:pt x="364" y="310"/>
                    </a:lnTo>
                    <a:lnTo>
                      <a:pt x="364" y="306"/>
                    </a:lnTo>
                    <a:lnTo>
                      <a:pt x="362" y="304"/>
                    </a:lnTo>
                    <a:lnTo>
                      <a:pt x="358" y="302"/>
                    </a:lnTo>
                    <a:lnTo>
                      <a:pt x="354" y="300"/>
                    </a:lnTo>
                    <a:lnTo>
                      <a:pt x="354" y="300"/>
                    </a:lnTo>
                    <a:close/>
                    <a:moveTo>
                      <a:pt x="60" y="100"/>
                    </a:moveTo>
                    <a:lnTo>
                      <a:pt x="60" y="100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2" y="106"/>
                    </a:lnTo>
                    <a:lnTo>
                      <a:pt x="50" y="110"/>
                    </a:lnTo>
                    <a:lnTo>
                      <a:pt x="50" y="242"/>
                    </a:lnTo>
                    <a:lnTo>
                      <a:pt x="50" y="242"/>
                    </a:lnTo>
                    <a:lnTo>
                      <a:pt x="52" y="246"/>
                    </a:lnTo>
                    <a:lnTo>
                      <a:pt x="54" y="248"/>
                    </a:lnTo>
                    <a:lnTo>
                      <a:pt x="56" y="250"/>
                    </a:lnTo>
                    <a:lnTo>
                      <a:pt x="60" y="252"/>
                    </a:lnTo>
                    <a:lnTo>
                      <a:pt x="80" y="252"/>
                    </a:lnTo>
                    <a:lnTo>
                      <a:pt x="80" y="252"/>
                    </a:lnTo>
                    <a:lnTo>
                      <a:pt x="84" y="250"/>
                    </a:lnTo>
                    <a:lnTo>
                      <a:pt x="88" y="248"/>
                    </a:lnTo>
                    <a:lnTo>
                      <a:pt x="90" y="246"/>
                    </a:lnTo>
                    <a:lnTo>
                      <a:pt x="90" y="242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106"/>
                    </a:lnTo>
                    <a:lnTo>
                      <a:pt x="88" y="104"/>
                    </a:lnTo>
                    <a:lnTo>
                      <a:pt x="84" y="102"/>
                    </a:lnTo>
                    <a:lnTo>
                      <a:pt x="8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rgbClr val="1F497D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7" name="67 Conector angular">
                <a:extLst>
                  <a:ext uri="{FF2B5EF4-FFF2-40B4-BE49-F238E27FC236}">
                    <a16:creationId xmlns:a16="http://schemas.microsoft.com/office/drawing/2014/main" id="{94BEBCDE-F230-4F28-9CC6-61786607993B}"/>
                  </a:ext>
                </a:extLst>
              </p:cNvPr>
              <p:cNvCxnSpPr>
                <a:endCxn id="18" idx="1"/>
              </p:cNvCxnSpPr>
              <p:nvPr/>
            </p:nvCxnSpPr>
            <p:spPr>
              <a:xfrm rot="16200000" flipH="1">
                <a:off x="2241422" y="3052958"/>
                <a:ext cx="837734" cy="497058"/>
              </a:xfrm>
              <a:prstGeom prst="bentConnector2">
                <a:avLst/>
              </a:prstGeom>
              <a:noFill/>
              <a:ln w="222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tailEnd type="arrow"/>
              </a:ln>
              <a:effectLst/>
            </p:spPr>
          </p:cxnSp>
          <p:sp>
            <p:nvSpPr>
              <p:cNvPr id="28" name="AutoShape 52">
                <a:extLst>
                  <a:ext uri="{FF2B5EF4-FFF2-40B4-BE49-F238E27FC236}">
                    <a16:creationId xmlns:a16="http://schemas.microsoft.com/office/drawing/2014/main" id="{D68A9534-A61A-40B4-AC9E-570EA93F0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517210"/>
                <a:ext cx="1108516" cy="442910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36000" rIns="0" bIns="0" anchor="b"/>
              <a:lstStyle/>
              <a:p>
                <a:pPr algn="ctr">
                  <a:lnSpc>
                    <a:spcPts val="800"/>
                  </a:lnSpc>
                </a:pPr>
                <a:r>
                  <a:rPr lang="es-ES" altLang="es-ES" sz="1200" b="1" kern="0" dirty="0">
                    <a:solidFill>
                      <a:prstClr val="black"/>
                    </a:solidFill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         Digitalización</a:t>
                </a:r>
              </a:p>
            </p:txBody>
          </p:sp>
          <p:pic>
            <p:nvPicPr>
              <p:cNvPr id="29" name="268 Imagen">
                <a:extLst>
                  <a:ext uri="{FF2B5EF4-FFF2-40B4-BE49-F238E27FC236}">
                    <a16:creationId xmlns:a16="http://schemas.microsoft.com/office/drawing/2014/main" id="{96F5E072-362B-4321-BA15-0407D76C9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3648" y="4362088"/>
                <a:ext cx="387018" cy="458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193E6C39-F181-45C3-B350-E6498D47C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31" t="19603" r="17258" b="16838"/>
              <a:stretch/>
            </p:blipFill>
            <p:spPr bwMode="auto">
              <a:xfrm>
                <a:off x="1235647" y="2948278"/>
                <a:ext cx="453216" cy="464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71 Rectángulo">
                <a:extLst>
                  <a:ext uri="{FF2B5EF4-FFF2-40B4-BE49-F238E27FC236}">
                    <a16:creationId xmlns:a16="http://schemas.microsoft.com/office/drawing/2014/main" id="{1960D9AC-7EFB-434E-9BDC-58FB4F8E2B36}"/>
                  </a:ext>
                </a:extLst>
              </p:cNvPr>
              <p:cNvSpPr/>
              <p:nvPr/>
            </p:nvSpPr>
            <p:spPr bwMode="auto">
              <a:xfrm>
                <a:off x="929788" y="3402392"/>
                <a:ext cx="1047107" cy="553998"/>
              </a:xfrm>
              <a:prstGeom prst="rect">
                <a:avLst/>
              </a:prstGeom>
              <a:ln>
                <a:noFill/>
              </a:ln>
              <a:effectLst>
                <a:outerShdw blurRad="25400" dist="12700" dir="5400000" algn="ctr" rotWithShape="0">
                  <a:srgbClr val="FFFFFF"/>
                </a:outerShdw>
              </a:effec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es-ES" sz="1200" b="1" kern="0" dirty="0">
                    <a:solidFill>
                      <a:prstClr val="black"/>
                    </a:solidFill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Generación de documentos electrónicos</a:t>
                </a:r>
              </a:p>
            </p:txBody>
          </p:sp>
          <p:pic>
            <p:nvPicPr>
              <p:cNvPr id="32" name="Picture 8">
                <a:extLst>
                  <a:ext uri="{FF2B5EF4-FFF2-40B4-BE49-F238E27FC236}">
                    <a16:creationId xmlns:a16="http://schemas.microsoft.com/office/drawing/2014/main" id="{E77689AC-61C8-4374-9B24-57CCD40896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31" t="19603" r="17258" b="16838"/>
              <a:stretch/>
            </p:blipFill>
            <p:spPr bwMode="auto">
              <a:xfrm>
                <a:off x="3338280" y="2925661"/>
                <a:ext cx="513640" cy="526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73 Rectángulo">
                <a:extLst>
                  <a:ext uri="{FF2B5EF4-FFF2-40B4-BE49-F238E27FC236}">
                    <a16:creationId xmlns:a16="http://schemas.microsoft.com/office/drawing/2014/main" id="{2BEEAE94-FA23-463C-AB50-014C810A148E}"/>
                  </a:ext>
                </a:extLst>
              </p:cNvPr>
              <p:cNvSpPr/>
              <p:nvPr/>
            </p:nvSpPr>
            <p:spPr bwMode="auto">
              <a:xfrm>
                <a:off x="2987824" y="3546408"/>
                <a:ext cx="1113250" cy="553998"/>
              </a:xfrm>
              <a:prstGeom prst="rect">
                <a:avLst/>
              </a:prstGeom>
              <a:ln>
                <a:noFill/>
              </a:ln>
              <a:effectLst>
                <a:outerShdw blurRad="25400" dist="12700" dir="5400000" algn="ctr" rotWithShape="0">
                  <a:srgbClr val="FFFFFF"/>
                </a:outerShdw>
              </a:effec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es-ES" sz="1200" b="1" kern="0" dirty="0">
                    <a:solidFill>
                      <a:prstClr val="black"/>
                    </a:solidFill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Remisión de documentos electrónicos</a:t>
                </a:r>
                <a:r>
                  <a:rPr lang="es-ES" sz="1200" b="1" kern="0" baseline="30000" dirty="0">
                    <a:solidFill>
                      <a:prstClr val="black"/>
                    </a:solidFill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(*)</a:t>
                </a:r>
              </a:p>
            </p:txBody>
          </p:sp>
          <p:sp>
            <p:nvSpPr>
              <p:cNvPr id="34" name="92 Rectángulo">
                <a:extLst>
                  <a:ext uri="{FF2B5EF4-FFF2-40B4-BE49-F238E27FC236}">
                    <a16:creationId xmlns:a16="http://schemas.microsoft.com/office/drawing/2014/main" id="{A25305BF-7F95-4873-8D41-BE2FD9FACE1A}"/>
                  </a:ext>
                </a:extLst>
              </p:cNvPr>
              <p:cNvSpPr/>
              <p:nvPr/>
            </p:nvSpPr>
            <p:spPr bwMode="auto">
              <a:xfrm>
                <a:off x="3707904" y="2444222"/>
                <a:ext cx="1561752" cy="430887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4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FISCALIA CON FISCALIA DIGITAL</a:t>
                </a:r>
              </a:p>
            </p:txBody>
          </p:sp>
          <p:sp>
            <p:nvSpPr>
              <p:cNvPr id="35" name="Freeform 4838">
                <a:extLst>
                  <a:ext uri="{FF2B5EF4-FFF2-40B4-BE49-F238E27FC236}">
                    <a16:creationId xmlns:a16="http://schemas.microsoft.com/office/drawing/2014/main" id="{BFB9EFE1-5CA4-4591-8A42-7F557521B7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1961" y="1940166"/>
                <a:ext cx="504056" cy="505217"/>
              </a:xfrm>
              <a:custGeom>
                <a:avLst/>
                <a:gdLst>
                  <a:gd name="T0" fmla="*/ 24 w 340"/>
                  <a:gd name="T1" fmla="*/ 266 h 338"/>
                  <a:gd name="T2" fmla="*/ 18 w 340"/>
                  <a:gd name="T3" fmla="*/ 270 h 338"/>
                  <a:gd name="T4" fmla="*/ 14 w 340"/>
                  <a:gd name="T5" fmla="*/ 276 h 338"/>
                  <a:gd name="T6" fmla="*/ 16 w 340"/>
                  <a:gd name="T7" fmla="*/ 280 h 338"/>
                  <a:gd name="T8" fmla="*/ 20 w 340"/>
                  <a:gd name="T9" fmla="*/ 286 h 338"/>
                  <a:gd name="T10" fmla="*/ 316 w 340"/>
                  <a:gd name="T11" fmla="*/ 286 h 338"/>
                  <a:gd name="T12" fmla="*/ 320 w 340"/>
                  <a:gd name="T13" fmla="*/ 286 h 338"/>
                  <a:gd name="T14" fmla="*/ 324 w 340"/>
                  <a:gd name="T15" fmla="*/ 280 h 338"/>
                  <a:gd name="T16" fmla="*/ 326 w 340"/>
                  <a:gd name="T17" fmla="*/ 276 h 338"/>
                  <a:gd name="T18" fmla="*/ 322 w 340"/>
                  <a:gd name="T19" fmla="*/ 270 h 338"/>
                  <a:gd name="T20" fmla="*/ 316 w 340"/>
                  <a:gd name="T21" fmla="*/ 266 h 338"/>
                  <a:gd name="T22" fmla="*/ 298 w 340"/>
                  <a:gd name="T23" fmla="*/ 192 h 338"/>
                  <a:gd name="T24" fmla="*/ 316 w 340"/>
                  <a:gd name="T25" fmla="*/ 192 h 338"/>
                  <a:gd name="T26" fmla="*/ 322 w 340"/>
                  <a:gd name="T27" fmla="*/ 190 h 338"/>
                  <a:gd name="T28" fmla="*/ 326 w 340"/>
                  <a:gd name="T29" fmla="*/ 182 h 338"/>
                  <a:gd name="T30" fmla="*/ 324 w 340"/>
                  <a:gd name="T31" fmla="*/ 178 h 338"/>
                  <a:gd name="T32" fmla="*/ 320 w 340"/>
                  <a:gd name="T33" fmla="*/ 172 h 338"/>
                  <a:gd name="T34" fmla="*/ 24 w 340"/>
                  <a:gd name="T35" fmla="*/ 172 h 338"/>
                  <a:gd name="T36" fmla="*/ 20 w 340"/>
                  <a:gd name="T37" fmla="*/ 172 h 338"/>
                  <a:gd name="T38" fmla="*/ 16 w 340"/>
                  <a:gd name="T39" fmla="*/ 178 h 338"/>
                  <a:gd name="T40" fmla="*/ 14 w 340"/>
                  <a:gd name="T41" fmla="*/ 182 h 338"/>
                  <a:gd name="T42" fmla="*/ 18 w 340"/>
                  <a:gd name="T43" fmla="*/ 190 h 338"/>
                  <a:gd name="T44" fmla="*/ 24 w 340"/>
                  <a:gd name="T45" fmla="*/ 192 h 338"/>
                  <a:gd name="T46" fmla="*/ 42 w 340"/>
                  <a:gd name="T47" fmla="*/ 266 h 338"/>
                  <a:gd name="T48" fmla="*/ 248 w 340"/>
                  <a:gd name="T49" fmla="*/ 266 h 338"/>
                  <a:gd name="T50" fmla="*/ 230 w 340"/>
                  <a:gd name="T51" fmla="*/ 192 h 338"/>
                  <a:gd name="T52" fmla="*/ 248 w 340"/>
                  <a:gd name="T53" fmla="*/ 266 h 338"/>
                  <a:gd name="T54" fmla="*/ 162 w 340"/>
                  <a:gd name="T55" fmla="*/ 266 h 338"/>
                  <a:gd name="T56" fmla="*/ 178 w 340"/>
                  <a:gd name="T57" fmla="*/ 192 h 338"/>
                  <a:gd name="T58" fmla="*/ 110 w 340"/>
                  <a:gd name="T59" fmla="*/ 266 h 338"/>
                  <a:gd name="T60" fmla="*/ 92 w 340"/>
                  <a:gd name="T61" fmla="*/ 192 h 338"/>
                  <a:gd name="T62" fmla="*/ 110 w 340"/>
                  <a:gd name="T63" fmla="*/ 266 h 338"/>
                  <a:gd name="T64" fmla="*/ 340 w 340"/>
                  <a:gd name="T65" fmla="*/ 322 h 338"/>
                  <a:gd name="T66" fmla="*/ 334 w 340"/>
                  <a:gd name="T67" fmla="*/ 334 h 338"/>
                  <a:gd name="T68" fmla="*/ 324 w 340"/>
                  <a:gd name="T69" fmla="*/ 338 h 338"/>
                  <a:gd name="T70" fmla="*/ 16 w 340"/>
                  <a:gd name="T71" fmla="*/ 338 h 338"/>
                  <a:gd name="T72" fmla="*/ 6 w 340"/>
                  <a:gd name="T73" fmla="*/ 334 h 338"/>
                  <a:gd name="T74" fmla="*/ 0 w 340"/>
                  <a:gd name="T75" fmla="*/ 322 h 338"/>
                  <a:gd name="T76" fmla="*/ 2 w 340"/>
                  <a:gd name="T77" fmla="*/ 316 h 338"/>
                  <a:gd name="T78" fmla="*/ 10 w 340"/>
                  <a:gd name="T79" fmla="*/ 308 h 338"/>
                  <a:gd name="T80" fmla="*/ 324 w 340"/>
                  <a:gd name="T81" fmla="*/ 306 h 338"/>
                  <a:gd name="T82" fmla="*/ 330 w 340"/>
                  <a:gd name="T83" fmla="*/ 308 h 338"/>
                  <a:gd name="T84" fmla="*/ 338 w 340"/>
                  <a:gd name="T85" fmla="*/ 316 h 338"/>
                  <a:gd name="T86" fmla="*/ 340 w 340"/>
                  <a:gd name="T87" fmla="*/ 322 h 338"/>
                  <a:gd name="T88" fmla="*/ 82 w 340"/>
                  <a:gd name="T89" fmla="*/ 154 h 338"/>
                  <a:gd name="T90" fmla="*/ 84 w 340"/>
                  <a:gd name="T91" fmla="*/ 136 h 338"/>
                  <a:gd name="T92" fmla="*/ 98 w 340"/>
                  <a:gd name="T93" fmla="*/ 104 h 338"/>
                  <a:gd name="T94" fmla="*/ 120 w 340"/>
                  <a:gd name="T95" fmla="*/ 80 h 338"/>
                  <a:gd name="T96" fmla="*/ 152 w 340"/>
                  <a:gd name="T97" fmla="*/ 68 h 338"/>
                  <a:gd name="T98" fmla="*/ 170 w 340"/>
                  <a:gd name="T99" fmla="*/ 66 h 338"/>
                  <a:gd name="T100" fmla="*/ 204 w 340"/>
                  <a:gd name="T101" fmla="*/ 72 h 338"/>
                  <a:gd name="T102" fmla="*/ 232 w 340"/>
                  <a:gd name="T103" fmla="*/ 92 h 338"/>
                  <a:gd name="T104" fmla="*/ 250 w 340"/>
                  <a:gd name="T105" fmla="*/ 118 h 338"/>
                  <a:gd name="T106" fmla="*/ 258 w 340"/>
                  <a:gd name="T107" fmla="*/ 154 h 338"/>
                  <a:gd name="T108" fmla="*/ 192 w 340"/>
                  <a:gd name="T109" fmla="*/ 54 h 338"/>
                  <a:gd name="T110" fmla="*/ 148 w 340"/>
                  <a:gd name="T111" fmla="*/ 26 h 338"/>
                  <a:gd name="T112" fmla="*/ 192 w 340"/>
                  <a:gd name="T113" fmla="*/ 26 h 338"/>
                  <a:gd name="T114" fmla="*/ 192 w 340"/>
                  <a:gd name="T115" fmla="*/ 5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0" h="338">
                    <a:moveTo>
                      <a:pt x="24" y="266"/>
                    </a:moveTo>
                    <a:lnTo>
                      <a:pt x="24" y="266"/>
                    </a:lnTo>
                    <a:lnTo>
                      <a:pt x="20" y="268"/>
                    </a:lnTo>
                    <a:lnTo>
                      <a:pt x="18" y="270"/>
                    </a:lnTo>
                    <a:lnTo>
                      <a:pt x="16" y="272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80"/>
                    </a:lnTo>
                    <a:lnTo>
                      <a:pt x="18" y="284"/>
                    </a:lnTo>
                    <a:lnTo>
                      <a:pt x="20" y="286"/>
                    </a:lnTo>
                    <a:lnTo>
                      <a:pt x="24" y="286"/>
                    </a:lnTo>
                    <a:lnTo>
                      <a:pt x="316" y="286"/>
                    </a:lnTo>
                    <a:lnTo>
                      <a:pt x="316" y="286"/>
                    </a:lnTo>
                    <a:lnTo>
                      <a:pt x="320" y="286"/>
                    </a:lnTo>
                    <a:lnTo>
                      <a:pt x="322" y="284"/>
                    </a:lnTo>
                    <a:lnTo>
                      <a:pt x="324" y="280"/>
                    </a:lnTo>
                    <a:lnTo>
                      <a:pt x="326" y="276"/>
                    </a:lnTo>
                    <a:lnTo>
                      <a:pt x="326" y="276"/>
                    </a:lnTo>
                    <a:lnTo>
                      <a:pt x="324" y="272"/>
                    </a:lnTo>
                    <a:lnTo>
                      <a:pt x="322" y="270"/>
                    </a:lnTo>
                    <a:lnTo>
                      <a:pt x="320" y="268"/>
                    </a:lnTo>
                    <a:lnTo>
                      <a:pt x="316" y="266"/>
                    </a:lnTo>
                    <a:lnTo>
                      <a:pt x="298" y="266"/>
                    </a:lnTo>
                    <a:lnTo>
                      <a:pt x="298" y="192"/>
                    </a:lnTo>
                    <a:lnTo>
                      <a:pt x="316" y="192"/>
                    </a:lnTo>
                    <a:lnTo>
                      <a:pt x="316" y="192"/>
                    </a:lnTo>
                    <a:lnTo>
                      <a:pt x="320" y="192"/>
                    </a:lnTo>
                    <a:lnTo>
                      <a:pt x="322" y="190"/>
                    </a:lnTo>
                    <a:lnTo>
                      <a:pt x="324" y="186"/>
                    </a:lnTo>
                    <a:lnTo>
                      <a:pt x="326" y="182"/>
                    </a:lnTo>
                    <a:lnTo>
                      <a:pt x="326" y="182"/>
                    </a:lnTo>
                    <a:lnTo>
                      <a:pt x="324" y="178"/>
                    </a:lnTo>
                    <a:lnTo>
                      <a:pt x="322" y="176"/>
                    </a:lnTo>
                    <a:lnTo>
                      <a:pt x="320" y="172"/>
                    </a:lnTo>
                    <a:lnTo>
                      <a:pt x="316" y="172"/>
                    </a:lnTo>
                    <a:lnTo>
                      <a:pt x="24" y="172"/>
                    </a:lnTo>
                    <a:lnTo>
                      <a:pt x="24" y="172"/>
                    </a:lnTo>
                    <a:lnTo>
                      <a:pt x="20" y="172"/>
                    </a:lnTo>
                    <a:lnTo>
                      <a:pt x="18" y="176"/>
                    </a:lnTo>
                    <a:lnTo>
                      <a:pt x="16" y="178"/>
                    </a:lnTo>
                    <a:lnTo>
                      <a:pt x="14" y="182"/>
                    </a:lnTo>
                    <a:lnTo>
                      <a:pt x="14" y="182"/>
                    </a:lnTo>
                    <a:lnTo>
                      <a:pt x="16" y="186"/>
                    </a:lnTo>
                    <a:lnTo>
                      <a:pt x="18" y="190"/>
                    </a:lnTo>
                    <a:lnTo>
                      <a:pt x="20" y="192"/>
                    </a:lnTo>
                    <a:lnTo>
                      <a:pt x="24" y="192"/>
                    </a:lnTo>
                    <a:lnTo>
                      <a:pt x="42" y="192"/>
                    </a:lnTo>
                    <a:lnTo>
                      <a:pt x="42" y="266"/>
                    </a:lnTo>
                    <a:lnTo>
                      <a:pt x="24" y="266"/>
                    </a:lnTo>
                    <a:close/>
                    <a:moveTo>
                      <a:pt x="248" y="266"/>
                    </a:moveTo>
                    <a:lnTo>
                      <a:pt x="230" y="266"/>
                    </a:lnTo>
                    <a:lnTo>
                      <a:pt x="230" y="192"/>
                    </a:lnTo>
                    <a:lnTo>
                      <a:pt x="248" y="192"/>
                    </a:lnTo>
                    <a:lnTo>
                      <a:pt x="248" y="266"/>
                    </a:lnTo>
                    <a:close/>
                    <a:moveTo>
                      <a:pt x="178" y="266"/>
                    </a:moveTo>
                    <a:lnTo>
                      <a:pt x="162" y="266"/>
                    </a:lnTo>
                    <a:lnTo>
                      <a:pt x="162" y="192"/>
                    </a:lnTo>
                    <a:lnTo>
                      <a:pt x="178" y="192"/>
                    </a:lnTo>
                    <a:lnTo>
                      <a:pt x="178" y="266"/>
                    </a:lnTo>
                    <a:close/>
                    <a:moveTo>
                      <a:pt x="110" y="266"/>
                    </a:moveTo>
                    <a:lnTo>
                      <a:pt x="92" y="266"/>
                    </a:lnTo>
                    <a:lnTo>
                      <a:pt x="92" y="192"/>
                    </a:lnTo>
                    <a:lnTo>
                      <a:pt x="110" y="192"/>
                    </a:lnTo>
                    <a:lnTo>
                      <a:pt x="110" y="266"/>
                    </a:lnTo>
                    <a:close/>
                    <a:moveTo>
                      <a:pt x="340" y="322"/>
                    </a:moveTo>
                    <a:lnTo>
                      <a:pt x="340" y="322"/>
                    </a:lnTo>
                    <a:lnTo>
                      <a:pt x="338" y="328"/>
                    </a:lnTo>
                    <a:lnTo>
                      <a:pt x="334" y="334"/>
                    </a:lnTo>
                    <a:lnTo>
                      <a:pt x="330" y="336"/>
                    </a:lnTo>
                    <a:lnTo>
                      <a:pt x="324" y="338"/>
                    </a:lnTo>
                    <a:lnTo>
                      <a:pt x="16" y="338"/>
                    </a:lnTo>
                    <a:lnTo>
                      <a:pt x="16" y="338"/>
                    </a:lnTo>
                    <a:lnTo>
                      <a:pt x="10" y="336"/>
                    </a:lnTo>
                    <a:lnTo>
                      <a:pt x="6" y="334"/>
                    </a:lnTo>
                    <a:lnTo>
                      <a:pt x="2" y="32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316"/>
                    </a:lnTo>
                    <a:lnTo>
                      <a:pt x="6" y="310"/>
                    </a:lnTo>
                    <a:lnTo>
                      <a:pt x="10" y="308"/>
                    </a:lnTo>
                    <a:lnTo>
                      <a:pt x="16" y="306"/>
                    </a:lnTo>
                    <a:lnTo>
                      <a:pt x="324" y="306"/>
                    </a:lnTo>
                    <a:lnTo>
                      <a:pt x="324" y="306"/>
                    </a:lnTo>
                    <a:lnTo>
                      <a:pt x="330" y="308"/>
                    </a:lnTo>
                    <a:lnTo>
                      <a:pt x="334" y="310"/>
                    </a:lnTo>
                    <a:lnTo>
                      <a:pt x="338" y="316"/>
                    </a:lnTo>
                    <a:lnTo>
                      <a:pt x="340" y="322"/>
                    </a:lnTo>
                    <a:lnTo>
                      <a:pt x="340" y="322"/>
                    </a:lnTo>
                    <a:close/>
                    <a:moveTo>
                      <a:pt x="258" y="154"/>
                    </a:moveTo>
                    <a:lnTo>
                      <a:pt x="82" y="154"/>
                    </a:lnTo>
                    <a:lnTo>
                      <a:pt x="82" y="154"/>
                    </a:lnTo>
                    <a:lnTo>
                      <a:pt x="84" y="136"/>
                    </a:lnTo>
                    <a:lnTo>
                      <a:pt x="90" y="118"/>
                    </a:lnTo>
                    <a:lnTo>
                      <a:pt x="98" y="104"/>
                    </a:lnTo>
                    <a:lnTo>
                      <a:pt x="108" y="92"/>
                    </a:lnTo>
                    <a:lnTo>
                      <a:pt x="120" y="80"/>
                    </a:lnTo>
                    <a:lnTo>
                      <a:pt x="136" y="72"/>
                    </a:lnTo>
                    <a:lnTo>
                      <a:pt x="152" y="68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88" y="68"/>
                    </a:lnTo>
                    <a:lnTo>
                      <a:pt x="204" y="72"/>
                    </a:lnTo>
                    <a:lnTo>
                      <a:pt x="220" y="80"/>
                    </a:lnTo>
                    <a:lnTo>
                      <a:pt x="232" y="92"/>
                    </a:lnTo>
                    <a:lnTo>
                      <a:pt x="242" y="104"/>
                    </a:lnTo>
                    <a:lnTo>
                      <a:pt x="250" y="118"/>
                    </a:lnTo>
                    <a:lnTo>
                      <a:pt x="256" y="136"/>
                    </a:lnTo>
                    <a:lnTo>
                      <a:pt x="258" y="154"/>
                    </a:lnTo>
                    <a:lnTo>
                      <a:pt x="258" y="154"/>
                    </a:lnTo>
                    <a:close/>
                    <a:moveTo>
                      <a:pt x="192" y="54"/>
                    </a:moveTo>
                    <a:lnTo>
                      <a:pt x="148" y="54"/>
                    </a:lnTo>
                    <a:lnTo>
                      <a:pt x="148" y="26"/>
                    </a:lnTo>
                    <a:lnTo>
                      <a:pt x="170" y="0"/>
                    </a:lnTo>
                    <a:lnTo>
                      <a:pt x="192" y="26"/>
                    </a:lnTo>
                    <a:lnTo>
                      <a:pt x="192" y="26"/>
                    </a:lnTo>
                    <a:lnTo>
                      <a:pt x="192" y="5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kern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" name="76 Conector angular">
                <a:extLst>
                  <a:ext uri="{FF2B5EF4-FFF2-40B4-BE49-F238E27FC236}">
                    <a16:creationId xmlns:a16="http://schemas.microsoft.com/office/drawing/2014/main" id="{79E88630-8A57-46B1-9861-A4FC7F2D896A}"/>
                  </a:ext>
                </a:extLst>
              </p:cNvPr>
              <p:cNvCxnSpPr>
                <a:endCxn id="19" idx="3"/>
              </p:cNvCxnSpPr>
              <p:nvPr/>
            </p:nvCxnSpPr>
            <p:spPr>
              <a:xfrm rot="5400000">
                <a:off x="1751493" y="3132888"/>
                <a:ext cx="772869" cy="259638"/>
              </a:xfrm>
              <a:prstGeom prst="bentConnector2">
                <a:avLst/>
              </a:prstGeom>
              <a:noFill/>
              <a:ln w="222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tailEnd type="arrow"/>
              </a:ln>
              <a:effectLst/>
            </p:spPr>
          </p:cxnSp>
          <p:sp>
            <p:nvSpPr>
              <p:cNvPr id="37" name="Rectángulo 89">
                <a:extLst>
                  <a:ext uri="{FF2B5EF4-FFF2-40B4-BE49-F238E27FC236}">
                    <a16:creationId xmlns:a16="http://schemas.microsoft.com/office/drawing/2014/main" id="{0CE9A705-BA1A-4A1C-9D0C-B3161DD965EB}"/>
                  </a:ext>
                </a:extLst>
              </p:cNvPr>
              <p:cNvSpPr/>
              <p:nvPr/>
            </p:nvSpPr>
            <p:spPr>
              <a:xfrm>
                <a:off x="5851188" y="1868158"/>
                <a:ext cx="2394960" cy="981772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s-ES" sz="1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Freeform 4806">
                <a:extLst>
                  <a:ext uri="{FF2B5EF4-FFF2-40B4-BE49-F238E27FC236}">
                    <a16:creationId xmlns:a16="http://schemas.microsoft.com/office/drawing/2014/main" id="{E723B37E-0A98-4EA0-BAA9-77C015F24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7178" y="1998545"/>
                <a:ext cx="451682" cy="397082"/>
              </a:xfrm>
              <a:custGeom>
                <a:avLst/>
                <a:gdLst>
                  <a:gd name="T0" fmla="*/ 310 w 364"/>
                  <a:gd name="T1" fmla="*/ 104 h 320"/>
                  <a:gd name="T2" fmla="*/ 314 w 364"/>
                  <a:gd name="T3" fmla="*/ 242 h 320"/>
                  <a:gd name="T4" fmla="*/ 304 w 364"/>
                  <a:gd name="T5" fmla="*/ 252 h 320"/>
                  <a:gd name="T6" fmla="*/ 276 w 364"/>
                  <a:gd name="T7" fmla="*/ 248 h 320"/>
                  <a:gd name="T8" fmla="*/ 274 w 364"/>
                  <a:gd name="T9" fmla="*/ 110 h 320"/>
                  <a:gd name="T10" fmla="*/ 284 w 364"/>
                  <a:gd name="T11" fmla="*/ 100 h 320"/>
                  <a:gd name="T12" fmla="*/ 26 w 364"/>
                  <a:gd name="T13" fmla="*/ 66 h 320"/>
                  <a:gd name="T14" fmla="*/ 178 w 364"/>
                  <a:gd name="T15" fmla="*/ 0 h 320"/>
                  <a:gd name="T16" fmla="*/ 180 w 364"/>
                  <a:gd name="T17" fmla="*/ 0 h 320"/>
                  <a:gd name="T18" fmla="*/ 184 w 364"/>
                  <a:gd name="T19" fmla="*/ 0 h 320"/>
                  <a:gd name="T20" fmla="*/ 186 w 364"/>
                  <a:gd name="T21" fmla="*/ 0 h 320"/>
                  <a:gd name="T22" fmla="*/ 332 w 364"/>
                  <a:gd name="T23" fmla="*/ 62 h 320"/>
                  <a:gd name="T24" fmla="*/ 338 w 364"/>
                  <a:gd name="T25" fmla="*/ 74 h 320"/>
                  <a:gd name="T26" fmla="*/ 328 w 364"/>
                  <a:gd name="T27" fmla="*/ 82 h 320"/>
                  <a:gd name="T28" fmla="*/ 36 w 364"/>
                  <a:gd name="T29" fmla="*/ 82 h 320"/>
                  <a:gd name="T30" fmla="*/ 26 w 364"/>
                  <a:gd name="T31" fmla="*/ 72 h 320"/>
                  <a:gd name="T32" fmla="*/ 168 w 364"/>
                  <a:gd name="T33" fmla="*/ 56 h 320"/>
                  <a:gd name="T34" fmla="*/ 190 w 364"/>
                  <a:gd name="T35" fmla="*/ 60 h 320"/>
                  <a:gd name="T36" fmla="*/ 200 w 364"/>
                  <a:gd name="T37" fmla="*/ 42 h 320"/>
                  <a:gd name="T38" fmla="*/ 182 w 364"/>
                  <a:gd name="T39" fmla="*/ 24 h 320"/>
                  <a:gd name="T40" fmla="*/ 164 w 364"/>
                  <a:gd name="T41" fmla="*/ 36 h 320"/>
                  <a:gd name="T42" fmla="*/ 230 w 364"/>
                  <a:gd name="T43" fmla="*/ 252 h 320"/>
                  <a:gd name="T44" fmla="*/ 240 w 364"/>
                  <a:gd name="T45" fmla="*/ 242 h 320"/>
                  <a:gd name="T46" fmla="*/ 236 w 364"/>
                  <a:gd name="T47" fmla="*/ 104 h 320"/>
                  <a:gd name="T48" fmla="*/ 134 w 364"/>
                  <a:gd name="T49" fmla="*/ 100 h 320"/>
                  <a:gd name="T50" fmla="*/ 124 w 364"/>
                  <a:gd name="T51" fmla="*/ 110 h 320"/>
                  <a:gd name="T52" fmla="*/ 128 w 364"/>
                  <a:gd name="T53" fmla="*/ 248 h 320"/>
                  <a:gd name="T54" fmla="*/ 162 w 364"/>
                  <a:gd name="T55" fmla="*/ 170 h 320"/>
                  <a:gd name="T56" fmla="*/ 174 w 364"/>
                  <a:gd name="T57" fmla="*/ 152 h 320"/>
                  <a:gd name="T58" fmla="*/ 196 w 364"/>
                  <a:gd name="T59" fmla="*/ 156 h 320"/>
                  <a:gd name="T60" fmla="*/ 230 w 364"/>
                  <a:gd name="T61" fmla="*/ 252 h 320"/>
                  <a:gd name="T62" fmla="*/ 332 w 364"/>
                  <a:gd name="T63" fmla="*/ 286 h 320"/>
                  <a:gd name="T64" fmla="*/ 338 w 364"/>
                  <a:gd name="T65" fmla="*/ 278 h 320"/>
                  <a:gd name="T66" fmla="*/ 328 w 364"/>
                  <a:gd name="T67" fmla="*/ 268 h 320"/>
                  <a:gd name="T68" fmla="*/ 28 w 364"/>
                  <a:gd name="T69" fmla="*/ 270 h 320"/>
                  <a:gd name="T70" fmla="*/ 26 w 364"/>
                  <a:gd name="T71" fmla="*/ 282 h 320"/>
                  <a:gd name="T72" fmla="*/ 36 w 364"/>
                  <a:gd name="T73" fmla="*/ 288 h 320"/>
                  <a:gd name="T74" fmla="*/ 6 w 364"/>
                  <a:gd name="T75" fmla="*/ 302 h 320"/>
                  <a:gd name="T76" fmla="*/ 0 w 364"/>
                  <a:gd name="T77" fmla="*/ 310 h 320"/>
                  <a:gd name="T78" fmla="*/ 10 w 364"/>
                  <a:gd name="T79" fmla="*/ 320 h 320"/>
                  <a:gd name="T80" fmla="*/ 362 w 364"/>
                  <a:gd name="T81" fmla="*/ 318 h 320"/>
                  <a:gd name="T82" fmla="*/ 364 w 364"/>
                  <a:gd name="T83" fmla="*/ 306 h 320"/>
                  <a:gd name="T84" fmla="*/ 354 w 364"/>
                  <a:gd name="T85" fmla="*/ 300 h 320"/>
                  <a:gd name="T86" fmla="*/ 54 w 364"/>
                  <a:gd name="T87" fmla="*/ 104 h 320"/>
                  <a:gd name="T88" fmla="*/ 50 w 364"/>
                  <a:gd name="T89" fmla="*/ 242 h 320"/>
                  <a:gd name="T90" fmla="*/ 60 w 364"/>
                  <a:gd name="T91" fmla="*/ 252 h 320"/>
                  <a:gd name="T92" fmla="*/ 88 w 364"/>
                  <a:gd name="T93" fmla="*/ 248 h 320"/>
                  <a:gd name="T94" fmla="*/ 90 w 364"/>
                  <a:gd name="T95" fmla="*/ 110 h 320"/>
                  <a:gd name="T96" fmla="*/ 80 w 364"/>
                  <a:gd name="T97" fmla="*/ 10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320">
                    <a:moveTo>
                      <a:pt x="304" y="100"/>
                    </a:moveTo>
                    <a:lnTo>
                      <a:pt x="304" y="100"/>
                    </a:lnTo>
                    <a:lnTo>
                      <a:pt x="308" y="102"/>
                    </a:lnTo>
                    <a:lnTo>
                      <a:pt x="310" y="104"/>
                    </a:lnTo>
                    <a:lnTo>
                      <a:pt x="312" y="106"/>
                    </a:lnTo>
                    <a:lnTo>
                      <a:pt x="314" y="110"/>
                    </a:lnTo>
                    <a:lnTo>
                      <a:pt x="314" y="242"/>
                    </a:lnTo>
                    <a:lnTo>
                      <a:pt x="314" y="242"/>
                    </a:lnTo>
                    <a:lnTo>
                      <a:pt x="312" y="246"/>
                    </a:lnTo>
                    <a:lnTo>
                      <a:pt x="310" y="248"/>
                    </a:lnTo>
                    <a:lnTo>
                      <a:pt x="308" y="250"/>
                    </a:lnTo>
                    <a:lnTo>
                      <a:pt x="304" y="252"/>
                    </a:lnTo>
                    <a:lnTo>
                      <a:pt x="284" y="252"/>
                    </a:lnTo>
                    <a:lnTo>
                      <a:pt x="284" y="252"/>
                    </a:lnTo>
                    <a:lnTo>
                      <a:pt x="280" y="250"/>
                    </a:lnTo>
                    <a:lnTo>
                      <a:pt x="276" y="248"/>
                    </a:lnTo>
                    <a:lnTo>
                      <a:pt x="274" y="246"/>
                    </a:lnTo>
                    <a:lnTo>
                      <a:pt x="274" y="242"/>
                    </a:lnTo>
                    <a:lnTo>
                      <a:pt x="274" y="110"/>
                    </a:lnTo>
                    <a:lnTo>
                      <a:pt x="274" y="110"/>
                    </a:lnTo>
                    <a:lnTo>
                      <a:pt x="274" y="106"/>
                    </a:lnTo>
                    <a:lnTo>
                      <a:pt x="276" y="104"/>
                    </a:lnTo>
                    <a:lnTo>
                      <a:pt x="280" y="102"/>
                    </a:lnTo>
                    <a:lnTo>
                      <a:pt x="284" y="100"/>
                    </a:lnTo>
                    <a:lnTo>
                      <a:pt x="304" y="100"/>
                    </a:lnTo>
                    <a:close/>
                    <a:moveTo>
                      <a:pt x="26" y="72"/>
                    </a:moveTo>
                    <a:lnTo>
                      <a:pt x="26" y="72"/>
                    </a:lnTo>
                    <a:lnTo>
                      <a:pt x="26" y="66"/>
                    </a:lnTo>
                    <a:lnTo>
                      <a:pt x="32" y="6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332" y="62"/>
                    </a:lnTo>
                    <a:lnTo>
                      <a:pt x="332" y="62"/>
                    </a:lnTo>
                    <a:lnTo>
                      <a:pt x="336" y="64"/>
                    </a:lnTo>
                    <a:lnTo>
                      <a:pt x="338" y="72"/>
                    </a:lnTo>
                    <a:lnTo>
                      <a:pt x="338" y="72"/>
                    </a:lnTo>
                    <a:lnTo>
                      <a:pt x="338" y="74"/>
                    </a:lnTo>
                    <a:lnTo>
                      <a:pt x="336" y="78"/>
                    </a:lnTo>
                    <a:lnTo>
                      <a:pt x="332" y="80"/>
                    </a:lnTo>
                    <a:lnTo>
                      <a:pt x="328" y="82"/>
                    </a:lnTo>
                    <a:lnTo>
                      <a:pt x="328" y="82"/>
                    </a:lnTo>
                    <a:lnTo>
                      <a:pt x="328" y="82"/>
                    </a:lnTo>
                    <a:lnTo>
                      <a:pt x="182" y="82"/>
                    </a:lnTo>
                    <a:lnTo>
                      <a:pt x="182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0" y="78"/>
                    </a:lnTo>
                    <a:lnTo>
                      <a:pt x="26" y="72"/>
                    </a:lnTo>
                    <a:lnTo>
                      <a:pt x="26" y="72"/>
                    </a:lnTo>
                    <a:close/>
                    <a:moveTo>
                      <a:pt x="164" y="42"/>
                    </a:moveTo>
                    <a:lnTo>
                      <a:pt x="164" y="42"/>
                    </a:lnTo>
                    <a:lnTo>
                      <a:pt x="164" y="50"/>
                    </a:lnTo>
                    <a:lnTo>
                      <a:pt x="168" y="56"/>
                    </a:lnTo>
                    <a:lnTo>
                      <a:pt x="174" y="60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90" y="60"/>
                    </a:lnTo>
                    <a:lnTo>
                      <a:pt x="196" y="56"/>
                    </a:lnTo>
                    <a:lnTo>
                      <a:pt x="200" y="50"/>
                    </a:lnTo>
                    <a:lnTo>
                      <a:pt x="200" y="42"/>
                    </a:lnTo>
                    <a:lnTo>
                      <a:pt x="200" y="42"/>
                    </a:lnTo>
                    <a:lnTo>
                      <a:pt x="200" y="36"/>
                    </a:lnTo>
                    <a:lnTo>
                      <a:pt x="196" y="30"/>
                    </a:lnTo>
                    <a:lnTo>
                      <a:pt x="190" y="26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74" y="26"/>
                    </a:lnTo>
                    <a:lnTo>
                      <a:pt x="168" y="30"/>
                    </a:lnTo>
                    <a:lnTo>
                      <a:pt x="164" y="36"/>
                    </a:lnTo>
                    <a:lnTo>
                      <a:pt x="164" y="42"/>
                    </a:lnTo>
                    <a:lnTo>
                      <a:pt x="164" y="42"/>
                    </a:lnTo>
                    <a:close/>
                    <a:moveTo>
                      <a:pt x="230" y="252"/>
                    </a:moveTo>
                    <a:lnTo>
                      <a:pt x="230" y="252"/>
                    </a:lnTo>
                    <a:lnTo>
                      <a:pt x="234" y="250"/>
                    </a:lnTo>
                    <a:lnTo>
                      <a:pt x="236" y="248"/>
                    </a:lnTo>
                    <a:lnTo>
                      <a:pt x="238" y="246"/>
                    </a:lnTo>
                    <a:lnTo>
                      <a:pt x="240" y="242"/>
                    </a:lnTo>
                    <a:lnTo>
                      <a:pt x="240" y="110"/>
                    </a:lnTo>
                    <a:lnTo>
                      <a:pt x="240" y="110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4" y="102"/>
                    </a:lnTo>
                    <a:lnTo>
                      <a:pt x="230" y="100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30" y="102"/>
                    </a:lnTo>
                    <a:lnTo>
                      <a:pt x="128" y="104"/>
                    </a:lnTo>
                    <a:lnTo>
                      <a:pt x="126" y="106"/>
                    </a:lnTo>
                    <a:lnTo>
                      <a:pt x="124" y="110"/>
                    </a:lnTo>
                    <a:lnTo>
                      <a:pt x="124" y="242"/>
                    </a:lnTo>
                    <a:lnTo>
                      <a:pt x="124" y="242"/>
                    </a:lnTo>
                    <a:lnTo>
                      <a:pt x="126" y="246"/>
                    </a:lnTo>
                    <a:lnTo>
                      <a:pt x="128" y="248"/>
                    </a:lnTo>
                    <a:lnTo>
                      <a:pt x="130" y="250"/>
                    </a:lnTo>
                    <a:lnTo>
                      <a:pt x="134" y="252"/>
                    </a:lnTo>
                    <a:lnTo>
                      <a:pt x="162" y="252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64" y="162"/>
                    </a:lnTo>
                    <a:lnTo>
                      <a:pt x="168" y="156"/>
                    </a:lnTo>
                    <a:lnTo>
                      <a:pt x="174" y="152"/>
                    </a:lnTo>
                    <a:lnTo>
                      <a:pt x="182" y="150"/>
                    </a:lnTo>
                    <a:lnTo>
                      <a:pt x="182" y="150"/>
                    </a:lnTo>
                    <a:lnTo>
                      <a:pt x="190" y="152"/>
                    </a:lnTo>
                    <a:lnTo>
                      <a:pt x="196" y="156"/>
                    </a:lnTo>
                    <a:lnTo>
                      <a:pt x="200" y="162"/>
                    </a:lnTo>
                    <a:lnTo>
                      <a:pt x="202" y="170"/>
                    </a:lnTo>
                    <a:lnTo>
                      <a:pt x="202" y="252"/>
                    </a:lnTo>
                    <a:lnTo>
                      <a:pt x="230" y="252"/>
                    </a:lnTo>
                    <a:close/>
                    <a:moveTo>
                      <a:pt x="36" y="288"/>
                    </a:moveTo>
                    <a:lnTo>
                      <a:pt x="328" y="288"/>
                    </a:lnTo>
                    <a:lnTo>
                      <a:pt x="328" y="288"/>
                    </a:lnTo>
                    <a:lnTo>
                      <a:pt x="332" y="286"/>
                    </a:lnTo>
                    <a:lnTo>
                      <a:pt x="336" y="284"/>
                    </a:lnTo>
                    <a:lnTo>
                      <a:pt x="338" y="282"/>
                    </a:lnTo>
                    <a:lnTo>
                      <a:pt x="338" y="278"/>
                    </a:lnTo>
                    <a:lnTo>
                      <a:pt x="338" y="278"/>
                    </a:lnTo>
                    <a:lnTo>
                      <a:pt x="338" y="274"/>
                    </a:lnTo>
                    <a:lnTo>
                      <a:pt x="336" y="270"/>
                    </a:lnTo>
                    <a:lnTo>
                      <a:pt x="332" y="268"/>
                    </a:lnTo>
                    <a:lnTo>
                      <a:pt x="328" y="268"/>
                    </a:lnTo>
                    <a:lnTo>
                      <a:pt x="36" y="268"/>
                    </a:lnTo>
                    <a:lnTo>
                      <a:pt x="36" y="268"/>
                    </a:lnTo>
                    <a:lnTo>
                      <a:pt x="32" y="268"/>
                    </a:lnTo>
                    <a:lnTo>
                      <a:pt x="28" y="270"/>
                    </a:lnTo>
                    <a:lnTo>
                      <a:pt x="26" y="274"/>
                    </a:lnTo>
                    <a:lnTo>
                      <a:pt x="26" y="278"/>
                    </a:lnTo>
                    <a:lnTo>
                      <a:pt x="26" y="278"/>
                    </a:lnTo>
                    <a:lnTo>
                      <a:pt x="26" y="282"/>
                    </a:lnTo>
                    <a:lnTo>
                      <a:pt x="28" y="284"/>
                    </a:lnTo>
                    <a:lnTo>
                      <a:pt x="32" y="286"/>
                    </a:lnTo>
                    <a:lnTo>
                      <a:pt x="36" y="288"/>
                    </a:lnTo>
                    <a:lnTo>
                      <a:pt x="36" y="288"/>
                    </a:lnTo>
                    <a:close/>
                    <a:moveTo>
                      <a:pt x="354" y="300"/>
                    </a:moveTo>
                    <a:lnTo>
                      <a:pt x="10" y="300"/>
                    </a:lnTo>
                    <a:lnTo>
                      <a:pt x="10" y="300"/>
                    </a:lnTo>
                    <a:lnTo>
                      <a:pt x="6" y="302"/>
                    </a:lnTo>
                    <a:lnTo>
                      <a:pt x="2" y="304"/>
                    </a:lnTo>
                    <a:lnTo>
                      <a:pt x="0" y="306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0" y="314"/>
                    </a:lnTo>
                    <a:lnTo>
                      <a:pt x="2" y="318"/>
                    </a:lnTo>
                    <a:lnTo>
                      <a:pt x="6" y="320"/>
                    </a:lnTo>
                    <a:lnTo>
                      <a:pt x="10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8" y="320"/>
                    </a:lnTo>
                    <a:lnTo>
                      <a:pt x="362" y="318"/>
                    </a:lnTo>
                    <a:lnTo>
                      <a:pt x="364" y="314"/>
                    </a:lnTo>
                    <a:lnTo>
                      <a:pt x="364" y="310"/>
                    </a:lnTo>
                    <a:lnTo>
                      <a:pt x="364" y="310"/>
                    </a:lnTo>
                    <a:lnTo>
                      <a:pt x="364" y="306"/>
                    </a:lnTo>
                    <a:lnTo>
                      <a:pt x="362" y="304"/>
                    </a:lnTo>
                    <a:lnTo>
                      <a:pt x="358" y="302"/>
                    </a:lnTo>
                    <a:lnTo>
                      <a:pt x="354" y="300"/>
                    </a:lnTo>
                    <a:lnTo>
                      <a:pt x="354" y="300"/>
                    </a:lnTo>
                    <a:close/>
                    <a:moveTo>
                      <a:pt x="60" y="100"/>
                    </a:moveTo>
                    <a:lnTo>
                      <a:pt x="60" y="100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2" y="106"/>
                    </a:lnTo>
                    <a:lnTo>
                      <a:pt x="50" y="110"/>
                    </a:lnTo>
                    <a:lnTo>
                      <a:pt x="50" y="242"/>
                    </a:lnTo>
                    <a:lnTo>
                      <a:pt x="50" y="242"/>
                    </a:lnTo>
                    <a:lnTo>
                      <a:pt x="52" y="246"/>
                    </a:lnTo>
                    <a:lnTo>
                      <a:pt x="54" y="248"/>
                    </a:lnTo>
                    <a:lnTo>
                      <a:pt x="56" y="250"/>
                    </a:lnTo>
                    <a:lnTo>
                      <a:pt x="60" y="252"/>
                    </a:lnTo>
                    <a:lnTo>
                      <a:pt x="80" y="252"/>
                    </a:lnTo>
                    <a:lnTo>
                      <a:pt x="80" y="252"/>
                    </a:lnTo>
                    <a:lnTo>
                      <a:pt x="84" y="250"/>
                    </a:lnTo>
                    <a:lnTo>
                      <a:pt x="88" y="248"/>
                    </a:lnTo>
                    <a:lnTo>
                      <a:pt x="90" y="246"/>
                    </a:lnTo>
                    <a:lnTo>
                      <a:pt x="90" y="242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106"/>
                    </a:lnTo>
                    <a:lnTo>
                      <a:pt x="88" y="104"/>
                    </a:lnTo>
                    <a:lnTo>
                      <a:pt x="84" y="102"/>
                    </a:lnTo>
                    <a:lnTo>
                      <a:pt x="8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rgbClr val="1F497D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9" name="Picture 7">
                <a:extLst>
                  <a:ext uri="{FF2B5EF4-FFF2-40B4-BE49-F238E27FC236}">
                    <a16:creationId xmlns:a16="http://schemas.microsoft.com/office/drawing/2014/main" id="{FBAE7CEC-BAF3-4235-9617-D6E02DC539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934128"/>
                <a:ext cx="468264" cy="468264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</p:pic>
          <p:sp>
            <p:nvSpPr>
              <p:cNvPr id="40" name="80 Rectángulo">
                <a:extLst>
                  <a:ext uri="{FF2B5EF4-FFF2-40B4-BE49-F238E27FC236}">
                    <a16:creationId xmlns:a16="http://schemas.microsoft.com/office/drawing/2014/main" id="{6F3FE0D7-BB17-4AE7-A52C-5E0128C49D38}"/>
                  </a:ext>
                </a:extLst>
              </p:cNvPr>
              <p:cNvSpPr/>
              <p:nvPr/>
            </p:nvSpPr>
            <p:spPr bwMode="auto">
              <a:xfrm>
                <a:off x="4869090" y="3429000"/>
                <a:ext cx="1071062" cy="55399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25400" dist="12700" dir="5400000" algn="ctr" rotWithShape="0">
                  <a:srgbClr val="FFFFFF"/>
                </a:outerShdw>
              </a:effec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es-ES" sz="1200" b="1" kern="0" dirty="0">
                    <a:solidFill>
                      <a:prstClr val="black"/>
                    </a:solidFill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Remisión de documentos en   electrónico y papel</a:t>
                </a:r>
              </a:p>
            </p:txBody>
          </p:sp>
          <p:sp>
            <p:nvSpPr>
              <p:cNvPr id="41" name="AutoShape 52">
                <a:extLst>
                  <a:ext uri="{FF2B5EF4-FFF2-40B4-BE49-F238E27FC236}">
                    <a16:creationId xmlns:a16="http://schemas.microsoft.com/office/drawing/2014/main" id="{2D497B7C-3668-4E51-98E6-4411DB40F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728" y="4388438"/>
                <a:ext cx="2315469" cy="521521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36000" rIns="0" bIns="0" anchor="ctr"/>
              <a:lstStyle/>
              <a:p>
                <a:pPr algn="ctr">
                  <a:lnSpc>
                    <a:spcPts val="800"/>
                  </a:lnSpc>
                </a:pPr>
                <a:endParaRPr lang="es-ES" sz="1000" b="1" kern="0" dirty="0">
                  <a:solidFill>
                    <a:prstClr val="black"/>
                  </a:solidFill>
                  <a:effectLst>
                    <a:outerShdw blurRad="50800" dist="38100" dir="5400000" algn="t" rotWithShape="0">
                      <a:srgbClr val="FFFFFF">
                        <a:alpha val="75000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42" name="Rectangle 76">
                <a:extLst>
                  <a:ext uri="{FF2B5EF4-FFF2-40B4-BE49-F238E27FC236}">
                    <a16:creationId xmlns:a16="http://schemas.microsoft.com/office/drawing/2014/main" id="{689E4EAD-43C1-4780-B2EE-D20D867ED1D1}"/>
                  </a:ext>
                </a:extLst>
              </p:cNvPr>
              <p:cNvSpPr/>
              <p:nvPr/>
            </p:nvSpPr>
            <p:spPr>
              <a:xfrm>
                <a:off x="2782730" y="4405903"/>
                <a:ext cx="1645254" cy="48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200"/>
                  </a:spcAft>
                  <a:defRPr/>
                </a:pPr>
                <a:r>
                  <a:rPr lang="es-ES" altLang="es-ES" sz="1200" b="1" kern="0" dirty="0">
                    <a:solidFill>
                      <a:prstClr val="white"/>
                    </a:solidFill>
                  </a:rPr>
                  <a:t>Visibilidad completa</a:t>
                </a:r>
              </a:p>
              <a:p>
                <a:pPr algn="ctr">
                  <a:spcAft>
                    <a:spcPts val="200"/>
                  </a:spcAft>
                  <a:defRPr/>
                </a:pPr>
                <a:r>
                  <a:rPr lang="es-ES" altLang="es-ES" sz="1200" b="1" kern="0" dirty="0">
                    <a:solidFill>
                      <a:prstClr val="white"/>
                    </a:solidFill>
                  </a:rPr>
                  <a:t>del Expediente</a:t>
                </a:r>
                <a:endParaRPr lang="es-ES_tradnl" altLang="es-ES" sz="12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888">
                <a:extLst>
                  <a:ext uri="{FF2B5EF4-FFF2-40B4-BE49-F238E27FC236}">
                    <a16:creationId xmlns:a16="http://schemas.microsoft.com/office/drawing/2014/main" id="{79A7A0F3-027D-437C-A09E-BDDEF14BFE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7744" y="4516526"/>
                <a:ext cx="514986" cy="303960"/>
              </a:xfrm>
              <a:custGeom>
                <a:avLst/>
                <a:gdLst>
                  <a:gd name="T0" fmla="*/ 190 w 380"/>
                  <a:gd name="T1" fmla="*/ 0 h 232"/>
                  <a:gd name="T2" fmla="*/ 130 w 380"/>
                  <a:gd name="T3" fmla="*/ 8 h 232"/>
                  <a:gd name="T4" fmla="*/ 78 w 380"/>
                  <a:gd name="T5" fmla="*/ 32 h 232"/>
                  <a:gd name="T6" fmla="*/ 34 w 380"/>
                  <a:gd name="T7" fmla="*/ 68 h 232"/>
                  <a:gd name="T8" fmla="*/ 0 w 380"/>
                  <a:gd name="T9" fmla="*/ 116 h 232"/>
                  <a:gd name="T10" fmla="*/ 16 w 380"/>
                  <a:gd name="T11" fmla="*/ 140 h 232"/>
                  <a:gd name="T12" fmla="*/ 54 w 380"/>
                  <a:gd name="T13" fmla="*/ 184 h 232"/>
                  <a:gd name="T14" fmla="*/ 102 w 380"/>
                  <a:gd name="T15" fmla="*/ 214 h 232"/>
                  <a:gd name="T16" fmla="*/ 160 w 380"/>
                  <a:gd name="T17" fmla="*/ 230 h 232"/>
                  <a:gd name="T18" fmla="*/ 190 w 380"/>
                  <a:gd name="T19" fmla="*/ 232 h 232"/>
                  <a:gd name="T20" fmla="*/ 250 w 380"/>
                  <a:gd name="T21" fmla="*/ 224 h 232"/>
                  <a:gd name="T22" fmla="*/ 302 w 380"/>
                  <a:gd name="T23" fmla="*/ 200 h 232"/>
                  <a:gd name="T24" fmla="*/ 346 w 380"/>
                  <a:gd name="T25" fmla="*/ 164 h 232"/>
                  <a:gd name="T26" fmla="*/ 380 w 380"/>
                  <a:gd name="T27" fmla="*/ 116 h 232"/>
                  <a:gd name="T28" fmla="*/ 364 w 380"/>
                  <a:gd name="T29" fmla="*/ 92 h 232"/>
                  <a:gd name="T30" fmla="*/ 326 w 380"/>
                  <a:gd name="T31" fmla="*/ 48 h 232"/>
                  <a:gd name="T32" fmla="*/ 278 w 380"/>
                  <a:gd name="T33" fmla="*/ 18 h 232"/>
                  <a:gd name="T34" fmla="*/ 220 w 380"/>
                  <a:gd name="T35" fmla="*/ 2 h 232"/>
                  <a:gd name="T36" fmla="*/ 190 w 380"/>
                  <a:gd name="T37" fmla="*/ 0 h 232"/>
                  <a:gd name="T38" fmla="*/ 190 w 380"/>
                  <a:gd name="T39" fmla="*/ 212 h 232"/>
                  <a:gd name="T40" fmla="*/ 152 w 380"/>
                  <a:gd name="T41" fmla="*/ 204 h 232"/>
                  <a:gd name="T42" fmla="*/ 122 w 380"/>
                  <a:gd name="T43" fmla="*/ 184 h 232"/>
                  <a:gd name="T44" fmla="*/ 102 w 380"/>
                  <a:gd name="T45" fmla="*/ 154 h 232"/>
                  <a:gd name="T46" fmla="*/ 94 w 380"/>
                  <a:gd name="T47" fmla="*/ 116 h 232"/>
                  <a:gd name="T48" fmla="*/ 96 w 380"/>
                  <a:gd name="T49" fmla="*/ 96 h 232"/>
                  <a:gd name="T50" fmla="*/ 110 w 380"/>
                  <a:gd name="T51" fmla="*/ 62 h 232"/>
                  <a:gd name="T52" fmla="*/ 136 w 380"/>
                  <a:gd name="T53" fmla="*/ 36 h 232"/>
                  <a:gd name="T54" fmla="*/ 170 w 380"/>
                  <a:gd name="T55" fmla="*/ 22 h 232"/>
                  <a:gd name="T56" fmla="*/ 190 w 380"/>
                  <a:gd name="T57" fmla="*/ 20 h 232"/>
                  <a:gd name="T58" fmla="*/ 228 w 380"/>
                  <a:gd name="T59" fmla="*/ 28 h 232"/>
                  <a:gd name="T60" fmla="*/ 258 w 380"/>
                  <a:gd name="T61" fmla="*/ 48 h 232"/>
                  <a:gd name="T62" fmla="*/ 278 w 380"/>
                  <a:gd name="T63" fmla="*/ 78 h 232"/>
                  <a:gd name="T64" fmla="*/ 286 w 380"/>
                  <a:gd name="T65" fmla="*/ 116 h 232"/>
                  <a:gd name="T66" fmla="*/ 284 w 380"/>
                  <a:gd name="T67" fmla="*/ 136 h 232"/>
                  <a:gd name="T68" fmla="*/ 270 w 380"/>
                  <a:gd name="T69" fmla="*/ 170 h 232"/>
                  <a:gd name="T70" fmla="*/ 244 w 380"/>
                  <a:gd name="T71" fmla="*/ 196 h 232"/>
                  <a:gd name="T72" fmla="*/ 210 w 380"/>
                  <a:gd name="T73" fmla="*/ 210 h 232"/>
                  <a:gd name="T74" fmla="*/ 190 w 380"/>
                  <a:gd name="T75" fmla="*/ 212 h 232"/>
                  <a:gd name="T76" fmla="*/ 242 w 380"/>
                  <a:gd name="T77" fmla="*/ 116 h 232"/>
                  <a:gd name="T78" fmla="*/ 238 w 380"/>
                  <a:gd name="T79" fmla="*/ 136 h 232"/>
                  <a:gd name="T80" fmla="*/ 228 w 380"/>
                  <a:gd name="T81" fmla="*/ 154 h 232"/>
                  <a:gd name="T82" fmla="*/ 210 w 380"/>
                  <a:gd name="T83" fmla="*/ 164 h 232"/>
                  <a:gd name="T84" fmla="*/ 190 w 380"/>
                  <a:gd name="T85" fmla="*/ 168 h 232"/>
                  <a:gd name="T86" fmla="*/ 180 w 380"/>
                  <a:gd name="T87" fmla="*/ 168 h 232"/>
                  <a:gd name="T88" fmla="*/ 160 w 380"/>
                  <a:gd name="T89" fmla="*/ 160 h 232"/>
                  <a:gd name="T90" fmla="*/ 146 w 380"/>
                  <a:gd name="T91" fmla="*/ 146 h 232"/>
                  <a:gd name="T92" fmla="*/ 138 w 380"/>
                  <a:gd name="T93" fmla="*/ 126 h 232"/>
                  <a:gd name="T94" fmla="*/ 138 w 380"/>
                  <a:gd name="T95" fmla="*/ 116 h 232"/>
                  <a:gd name="T96" fmla="*/ 142 w 380"/>
                  <a:gd name="T97" fmla="*/ 96 h 232"/>
                  <a:gd name="T98" fmla="*/ 152 w 380"/>
                  <a:gd name="T99" fmla="*/ 78 h 232"/>
                  <a:gd name="T100" fmla="*/ 170 w 380"/>
                  <a:gd name="T101" fmla="*/ 68 h 232"/>
                  <a:gd name="T102" fmla="*/ 190 w 380"/>
                  <a:gd name="T103" fmla="*/ 64 h 232"/>
                  <a:gd name="T104" fmla="*/ 200 w 380"/>
                  <a:gd name="T105" fmla="*/ 64 h 232"/>
                  <a:gd name="T106" fmla="*/ 220 w 380"/>
                  <a:gd name="T107" fmla="*/ 72 h 232"/>
                  <a:gd name="T108" fmla="*/ 234 w 380"/>
                  <a:gd name="T109" fmla="*/ 86 h 232"/>
                  <a:gd name="T110" fmla="*/ 242 w 380"/>
                  <a:gd name="T111" fmla="*/ 106 h 232"/>
                  <a:gd name="T112" fmla="*/ 242 w 380"/>
                  <a:gd name="T113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0" h="232">
                    <a:moveTo>
                      <a:pt x="190" y="0"/>
                    </a:moveTo>
                    <a:lnTo>
                      <a:pt x="190" y="0"/>
                    </a:lnTo>
                    <a:lnTo>
                      <a:pt x="160" y="2"/>
                    </a:lnTo>
                    <a:lnTo>
                      <a:pt x="130" y="8"/>
                    </a:lnTo>
                    <a:lnTo>
                      <a:pt x="102" y="18"/>
                    </a:lnTo>
                    <a:lnTo>
                      <a:pt x="78" y="32"/>
                    </a:lnTo>
                    <a:lnTo>
                      <a:pt x="54" y="48"/>
                    </a:lnTo>
                    <a:lnTo>
                      <a:pt x="34" y="68"/>
                    </a:lnTo>
                    <a:lnTo>
                      <a:pt x="16" y="92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6" y="140"/>
                    </a:lnTo>
                    <a:lnTo>
                      <a:pt x="34" y="164"/>
                    </a:lnTo>
                    <a:lnTo>
                      <a:pt x="54" y="184"/>
                    </a:lnTo>
                    <a:lnTo>
                      <a:pt x="78" y="200"/>
                    </a:lnTo>
                    <a:lnTo>
                      <a:pt x="102" y="214"/>
                    </a:lnTo>
                    <a:lnTo>
                      <a:pt x="130" y="224"/>
                    </a:lnTo>
                    <a:lnTo>
                      <a:pt x="160" y="230"/>
                    </a:lnTo>
                    <a:lnTo>
                      <a:pt x="190" y="232"/>
                    </a:lnTo>
                    <a:lnTo>
                      <a:pt x="190" y="232"/>
                    </a:lnTo>
                    <a:lnTo>
                      <a:pt x="220" y="230"/>
                    </a:lnTo>
                    <a:lnTo>
                      <a:pt x="250" y="224"/>
                    </a:lnTo>
                    <a:lnTo>
                      <a:pt x="278" y="214"/>
                    </a:lnTo>
                    <a:lnTo>
                      <a:pt x="302" y="200"/>
                    </a:lnTo>
                    <a:lnTo>
                      <a:pt x="326" y="184"/>
                    </a:lnTo>
                    <a:lnTo>
                      <a:pt x="346" y="164"/>
                    </a:lnTo>
                    <a:lnTo>
                      <a:pt x="364" y="140"/>
                    </a:lnTo>
                    <a:lnTo>
                      <a:pt x="380" y="116"/>
                    </a:lnTo>
                    <a:lnTo>
                      <a:pt x="380" y="116"/>
                    </a:lnTo>
                    <a:lnTo>
                      <a:pt x="364" y="92"/>
                    </a:lnTo>
                    <a:lnTo>
                      <a:pt x="346" y="68"/>
                    </a:lnTo>
                    <a:lnTo>
                      <a:pt x="326" y="48"/>
                    </a:lnTo>
                    <a:lnTo>
                      <a:pt x="302" y="32"/>
                    </a:lnTo>
                    <a:lnTo>
                      <a:pt x="278" y="18"/>
                    </a:lnTo>
                    <a:lnTo>
                      <a:pt x="250" y="8"/>
                    </a:lnTo>
                    <a:lnTo>
                      <a:pt x="220" y="2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  <a:moveTo>
                      <a:pt x="190" y="212"/>
                    </a:moveTo>
                    <a:lnTo>
                      <a:pt x="190" y="212"/>
                    </a:lnTo>
                    <a:lnTo>
                      <a:pt x="170" y="210"/>
                    </a:lnTo>
                    <a:lnTo>
                      <a:pt x="152" y="204"/>
                    </a:lnTo>
                    <a:lnTo>
                      <a:pt x="136" y="196"/>
                    </a:lnTo>
                    <a:lnTo>
                      <a:pt x="122" y="184"/>
                    </a:lnTo>
                    <a:lnTo>
                      <a:pt x="110" y="170"/>
                    </a:lnTo>
                    <a:lnTo>
                      <a:pt x="102" y="154"/>
                    </a:lnTo>
                    <a:lnTo>
                      <a:pt x="96" y="136"/>
                    </a:lnTo>
                    <a:lnTo>
                      <a:pt x="94" y="116"/>
                    </a:lnTo>
                    <a:lnTo>
                      <a:pt x="94" y="116"/>
                    </a:lnTo>
                    <a:lnTo>
                      <a:pt x="96" y="96"/>
                    </a:lnTo>
                    <a:lnTo>
                      <a:pt x="102" y="78"/>
                    </a:lnTo>
                    <a:lnTo>
                      <a:pt x="110" y="62"/>
                    </a:lnTo>
                    <a:lnTo>
                      <a:pt x="122" y="48"/>
                    </a:lnTo>
                    <a:lnTo>
                      <a:pt x="136" y="36"/>
                    </a:lnTo>
                    <a:lnTo>
                      <a:pt x="152" y="28"/>
                    </a:lnTo>
                    <a:lnTo>
                      <a:pt x="170" y="22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210" y="22"/>
                    </a:lnTo>
                    <a:lnTo>
                      <a:pt x="228" y="28"/>
                    </a:lnTo>
                    <a:lnTo>
                      <a:pt x="244" y="36"/>
                    </a:lnTo>
                    <a:lnTo>
                      <a:pt x="258" y="48"/>
                    </a:lnTo>
                    <a:lnTo>
                      <a:pt x="270" y="62"/>
                    </a:lnTo>
                    <a:lnTo>
                      <a:pt x="278" y="78"/>
                    </a:lnTo>
                    <a:lnTo>
                      <a:pt x="284" y="96"/>
                    </a:lnTo>
                    <a:lnTo>
                      <a:pt x="286" y="116"/>
                    </a:lnTo>
                    <a:lnTo>
                      <a:pt x="286" y="116"/>
                    </a:lnTo>
                    <a:lnTo>
                      <a:pt x="284" y="136"/>
                    </a:lnTo>
                    <a:lnTo>
                      <a:pt x="278" y="154"/>
                    </a:lnTo>
                    <a:lnTo>
                      <a:pt x="270" y="170"/>
                    </a:lnTo>
                    <a:lnTo>
                      <a:pt x="258" y="184"/>
                    </a:lnTo>
                    <a:lnTo>
                      <a:pt x="244" y="196"/>
                    </a:lnTo>
                    <a:lnTo>
                      <a:pt x="228" y="204"/>
                    </a:lnTo>
                    <a:lnTo>
                      <a:pt x="210" y="210"/>
                    </a:lnTo>
                    <a:lnTo>
                      <a:pt x="190" y="212"/>
                    </a:lnTo>
                    <a:lnTo>
                      <a:pt x="190" y="212"/>
                    </a:lnTo>
                    <a:close/>
                    <a:moveTo>
                      <a:pt x="242" y="116"/>
                    </a:moveTo>
                    <a:lnTo>
                      <a:pt x="242" y="116"/>
                    </a:lnTo>
                    <a:lnTo>
                      <a:pt x="242" y="126"/>
                    </a:lnTo>
                    <a:lnTo>
                      <a:pt x="238" y="136"/>
                    </a:lnTo>
                    <a:lnTo>
                      <a:pt x="234" y="146"/>
                    </a:lnTo>
                    <a:lnTo>
                      <a:pt x="228" y="154"/>
                    </a:lnTo>
                    <a:lnTo>
                      <a:pt x="220" y="160"/>
                    </a:lnTo>
                    <a:lnTo>
                      <a:pt x="210" y="164"/>
                    </a:lnTo>
                    <a:lnTo>
                      <a:pt x="200" y="168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80" y="168"/>
                    </a:lnTo>
                    <a:lnTo>
                      <a:pt x="170" y="164"/>
                    </a:lnTo>
                    <a:lnTo>
                      <a:pt x="160" y="160"/>
                    </a:lnTo>
                    <a:lnTo>
                      <a:pt x="152" y="154"/>
                    </a:lnTo>
                    <a:lnTo>
                      <a:pt x="146" y="146"/>
                    </a:lnTo>
                    <a:lnTo>
                      <a:pt x="142" y="136"/>
                    </a:lnTo>
                    <a:lnTo>
                      <a:pt x="138" y="126"/>
                    </a:lnTo>
                    <a:lnTo>
                      <a:pt x="138" y="116"/>
                    </a:lnTo>
                    <a:lnTo>
                      <a:pt x="138" y="116"/>
                    </a:lnTo>
                    <a:lnTo>
                      <a:pt x="138" y="106"/>
                    </a:lnTo>
                    <a:lnTo>
                      <a:pt x="142" y="96"/>
                    </a:lnTo>
                    <a:lnTo>
                      <a:pt x="146" y="86"/>
                    </a:lnTo>
                    <a:lnTo>
                      <a:pt x="152" y="78"/>
                    </a:lnTo>
                    <a:lnTo>
                      <a:pt x="160" y="72"/>
                    </a:lnTo>
                    <a:lnTo>
                      <a:pt x="170" y="68"/>
                    </a:lnTo>
                    <a:lnTo>
                      <a:pt x="180" y="64"/>
                    </a:lnTo>
                    <a:lnTo>
                      <a:pt x="190" y="64"/>
                    </a:lnTo>
                    <a:lnTo>
                      <a:pt x="190" y="64"/>
                    </a:lnTo>
                    <a:lnTo>
                      <a:pt x="200" y="64"/>
                    </a:lnTo>
                    <a:lnTo>
                      <a:pt x="210" y="68"/>
                    </a:lnTo>
                    <a:lnTo>
                      <a:pt x="220" y="72"/>
                    </a:lnTo>
                    <a:lnTo>
                      <a:pt x="228" y="78"/>
                    </a:lnTo>
                    <a:lnTo>
                      <a:pt x="234" y="86"/>
                    </a:lnTo>
                    <a:lnTo>
                      <a:pt x="238" y="96"/>
                    </a:lnTo>
                    <a:lnTo>
                      <a:pt x="242" y="106"/>
                    </a:lnTo>
                    <a:lnTo>
                      <a:pt x="242" y="116"/>
                    </a:lnTo>
                    <a:lnTo>
                      <a:pt x="242" y="11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utoShape 52">
                <a:extLst>
                  <a:ext uri="{FF2B5EF4-FFF2-40B4-BE49-F238E27FC236}">
                    <a16:creationId xmlns:a16="http://schemas.microsoft.com/office/drawing/2014/main" id="{87A50138-B051-40FF-9622-5CA53BE3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17536"/>
                <a:ext cx="1108516" cy="442910"/>
              </a:xfrm>
              <a:prstGeom prst="roundRect">
                <a:avLst>
                  <a:gd name="adj" fmla="val 16667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36000" rIns="0" bIns="0" anchor="b"/>
              <a:lstStyle/>
              <a:p>
                <a:pPr algn="ctr">
                  <a:lnSpc>
                    <a:spcPts val="800"/>
                  </a:lnSpc>
                </a:pPr>
                <a:r>
                  <a:rPr lang="es-ES" altLang="es-ES" sz="1200" b="1" kern="0" dirty="0">
                    <a:solidFill>
                      <a:prstClr val="black"/>
                    </a:solidFill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Firma electrónica</a:t>
                </a:r>
              </a:p>
            </p:txBody>
          </p:sp>
          <p:sp>
            <p:nvSpPr>
              <p:cNvPr id="46" name="Freeform 4993">
                <a:hlinkClick r:id="" action="ppaction://noaction"/>
                <a:extLst>
                  <a:ext uri="{FF2B5EF4-FFF2-40B4-BE49-F238E27FC236}">
                    <a16:creationId xmlns:a16="http://schemas.microsoft.com/office/drawing/2014/main" id="{3F7DA9A3-AD6C-4615-8DEA-772380D93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7664" y="4028398"/>
                <a:ext cx="275335" cy="239194"/>
              </a:xfrm>
              <a:custGeom>
                <a:avLst/>
                <a:gdLst>
                  <a:gd name="T0" fmla="*/ 188 w 336"/>
                  <a:gd name="T1" fmla="*/ 270 h 384"/>
                  <a:gd name="T2" fmla="*/ 204 w 336"/>
                  <a:gd name="T3" fmla="*/ 282 h 384"/>
                  <a:gd name="T4" fmla="*/ 226 w 336"/>
                  <a:gd name="T5" fmla="*/ 306 h 384"/>
                  <a:gd name="T6" fmla="*/ 228 w 336"/>
                  <a:gd name="T7" fmla="*/ 320 h 384"/>
                  <a:gd name="T8" fmla="*/ 212 w 336"/>
                  <a:gd name="T9" fmla="*/ 348 h 384"/>
                  <a:gd name="T10" fmla="*/ 166 w 336"/>
                  <a:gd name="T11" fmla="*/ 368 h 384"/>
                  <a:gd name="T12" fmla="*/ 116 w 336"/>
                  <a:gd name="T13" fmla="*/ 376 h 384"/>
                  <a:gd name="T14" fmla="*/ 10 w 336"/>
                  <a:gd name="T15" fmla="*/ 384 h 384"/>
                  <a:gd name="T16" fmla="*/ 2 w 336"/>
                  <a:gd name="T17" fmla="*/ 380 h 384"/>
                  <a:gd name="T18" fmla="*/ 0 w 336"/>
                  <a:gd name="T19" fmla="*/ 374 h 384"/>
                  <a:gd name="T20" fmla="*/ 6 w 336"/>
                  <a:gd name="T21" fmla="*/ 364 h 384"/>
                  <a:gd name="T22" fmla="*/ 54 w 336"/>
                  <a:gd name="T23" fmla="*/ 362 h 384"/>
                  <a:gd name="T24" fmla="*/ 156 w 336"/>
                  <a:gd name="T25" fmla="*/ 350 h 384"/>
                  <a:gd name="T26" fmla="*/ 206 w 336"/>
                  <a:gd name="T27" fmla="*/ 328 h 384"/>
                  <a:gd name="T28" fmla="*/ 208 w 336"/>
                  <a:gd name="T29" fmla="*/ 320 h 384"/>
                  <a:gd name="T30" fmla="*/ 192 w 336"/>
                  <a:gd name="T31" fmla="*/ 300 h 384"/>
                  <a:gd name="T32" fmla="*/ 176 w 336"/>
                  <a:gd name="T33" fmla="*/ 286 h 384"/>
                  <a:gd name="T34" fmla="*/ 166 w 336"/>
                  <a:gd name="T35" fmla="*/ 264 h 384"/>
                  <a:gd name="T36" fmla="*/ 172 w 336"/>
                  <a:gd name="T37" fmla="*/ 246 h 384"/>
                  <a:gd name="T38" fmla="*/ 194 w 336"/>
                  <a:gd name="T39" fmla="*/ 228 h 384"/>
                  <a:gd name="T40" fmla="*/ 254 w 336"/>
                  <a:gd name="T41" fmla="*/ 212 h 384"/>
                  <a:gd name="T42" fmla="*/ 326 w 336"/>
                  <a:gd name="T43" fmla="*/ 206 h 384"/>
                  <a:gd name="T44" fmla="*/ 334 w 336"/>
                  <a:gd name="T45" fmla="*/ 212 h 384"/>
                  <a:gd name="T46" fmla="*/ 334 w 336"/>
                  <a:gd name="T47" fmla="*/ 220 h 384"/>
                  <a:gd name="T48" fmla="*/ 326 w 336"/>
                  <a:gd name="T49" fmla="*/ 226 h 384"/>
                  <a:gd name="T50" fmla="*/ 264 w 336"/>
                  <a:gd name="T51" fmla="*/ 230 h 384"/>
                  <a:gd name="T52" fmla="*/ 206 w 336"/>
                  <a:gd name="T53" fmla="*/ 244 h 384"/>
                  <a:gd name="T54" fmla="*/ 186 w 336"/>
                  <a:gd name="T55" fmla="*/ 264 h 384"/>
                  <a:gd name="T56" fmla="*/ 174 w 336"/>
                  <a:gd name="T57" fmla="*/ 70 h 384"/>
                  <a:gd name="T58" fmla="*/ 186 w 336"/>
                  <a:gd name="T59" fmla="*/ 10 h 384"/>
                  <a:gd name="T60" fmla="*/ 136 w 336"/>
                  <a:gd name="T61" fmla="*/ 0 h 384"/>
                  <a:gd name="T62" fmla="*/ 114 w 336"/>
                  <a:gd name="T63" fmla="*/ 36 h 384"/>
                  <a:gd name="T64" fmla="*/ 62 w 336"/>
                  <a:gd name="T65" fmla="*/ 144 h 384"/>
                  <a:gd name="T66" fmla="*/ 82 w 336"/>
                  <a:gd name="T67" fmla="*/ 204 h 384"/>
                  <a:gd name="T68" fmla="*/ 122 w 336"/>
                  <a:gd name="T69" fmla="*/ 216 h 384"/>
                  <a:gd name="T70" fmla="*/ 192 w 336"/>
                  <a:gd name="T71" fmla="*/ 124 h 384"/>
                  <a:gd name="T72" fmla="*/ 228 w 336"/>
                  <a:gd name="T73" fmla="*/ 62 h 384"/>
                  <a:gd name="T74" fmla="*/ 222 w 336"/>
                  <a:gd name="T75" fmla="*/ 24 h 384"/>
                  <a:gd name="T76" fmla="*/ 190 w 336"/>
                  <a:gd name="T77" fmla="*/ 80 h 384"/>
                  <a:gd name="T78" fmla="*/ 118 w 336"/>
                  <a:gd name="T79" fmla="*/ 188 h 384"/>
                  <a:gd name="T80" fmla="*/ 110 w 336"/>
                  <a:gd name="T81" fmla="*/ 192 h 384"/>
                  <a:gd name="T82" fmla="*/ 104 w 336"/>
                  <a:gd name="T83" fmla="*/ 190 h 384"/>
                  <a:gd name="T84" fmla="*/ 100 w 336"/>
                  <a:gd name="T85" fmla="*/ 184 h 384"/>
                  <a:gd name="T86" fmla="*/ 104 w 336"/>
                  <a:gd name="T87" fmla="*/ 176 h 384"/>
                  <a:gd name="T88" fmla="*/ 174 w 336"/>
                  <a:gd name="T89" fmla="*/ 70 h 384"/>
                  <a:gd name="T90" fmla="*/ 40 w 336"/>
                  <a:gd name="T91" fmla="*/ 232 h 384"/>
                  <a:gd name="T92" fmla="*/ 60 w 336"/>
                  <a:gd name="T93" fmla="*/ 242 h 384"/>
                  <a:gd name="T94" fmla="*/ 78 w 336"/>
                  <a:gd name="T95" fmla="*/ 254 h 384"/>
                  <a:gd name="T96" fmla="*/ 46 w 336"/>
                  <a:gd name="T97" fmla="*/ 252 h 384"/>
                  <a:gd name="T98" fmla="*/ 22 w 336"/>
                  <a:gd name="T99" fmla="*/ 244 h 384"/>
                  <a:gd name="T100" fmla="*/ 4 w 336"/>
                  <a:gd name="T101" fmla="*/ 338 h 384"/>
                  <a:gd name="T102" fmla="*/ 82 w 336"/>
                  <a:gd name="T103" fmla="*/ 284 h 384"/>
                  <a:gd name="T104" fmla="*/ 58 w 336"/>
                  <a:gd name="T105" fmla="*/ 258 h 384"/>
                  <a:gd name="T106" fmla="*/ 34 w 336"/>
                  <a:gd name="T107" fmla="*/ 296 h 384"/>
                  <a:gd name="T108" fmla="*/ 28 w 336"/>
                  <a:gd name="T109" fmla="*/ 296 h 384"/>
                  <a:gd name="T110" fmla="*/ 26 w 336"/>
                  <a:gd name="T111" fmla="*/ 28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6" h="384">
                    <a:moveTo>
                      <a:pt x="186" y="264"/>
                    </a:moveTo>
                    <a:lnTo>
                      <a:pt x="186" y="264"/>
                    </a:lnTo>
                    <a:lnTo>
                      <a:pt x="188" y="270"/>
                    </a:lnTo>
                    <a:lnTo>
                      <a:pt x="192" y="274"/>
                    </a:lnTo>
                    <a:lnTo>
                      <a:pt x="204" y="282"/>
                    </a:lnTo>
                    <a:lnTo>
                      <a:pt x="204" y="282"/>
                    </a:lnTo>
                    <a:lnTo>
                      <a:pt x="212" y="288"/>
                    </a:lnTo>
                    <a:lnTo>
                      <a:pt x="220" y="296"/>
                    </a:lnTo>
                    <a:lnTo>
                      <a:pt x="226" y="306"/>
                    </a:lnTo>
                    <a:lnTo>
                      <a:pt x="228" y="312"/>
                    </a:lnTo>
                    <a:lnTo>
                      <a:pt x="228" y="320"/>
                    </a:lnTo>
                    <a:lnTo>
                      <a:pt x="228" y="320"/>
                    </a:lnTo>
                    <a:lnTo>
                      <a:pt x="226" y="330"/>
                    </a:lnTo>
                    <a:lnTo>
                      <a:pt x="222" y="338"/>
                    </a:lnTo>
                    <a:lnTo>
                      <a:pt x="212" y="348"/>
                    </a:lnTo>
                    <a:lnTo>
                      <a:pt x="200" y="354"/>
                    </a:lnTo>
                    <a:lnTo>
                      <a:pt x="184" y="362"/>
                    </a:lnTo>
                    <a:lnTo>
                      <a:pt x="166" y="368"/>
                    </a:lnTo>
                    <a:lnTo>
                      <a:pt x="142" y="372"/>
                    </a:lnTo>
                    <a:lnTo>
                      <a:pt x="116" y="376"/>
                    </a:lnTo>
                    <a:lnTo>
                      <a:pt x="116" y="376"/>
                    </a:lnTo>
                    <a:lnTo>
                      <a:pt x="78" y="380"/>
                    </a:lnTo>
                    <a:lnTo>
                      <a:pt x="44" y="382"/>
                    </a:lnTo>
                    <a:lnTo>
                      <a:pt x="10" y="384"/>
                    </a:lnTo>
                    <a:lnTo>
                      <a:pt x="10" y="384"/>
                    </a:lnTo>
                    <a:lnTo>
                      <a:pt x="6" y="382"/>
                    </a:lnTo>
                    <a:lnTo>
                      <a:pt x="2" y="380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0"/>
                    </a:lnTo>
                    <a:lnTo>
                      <a:pt x="2" y="366"/>
                    </a:lnTo>
                    <a:lnTo>
                      <a:pt x="6" y="364"/>
                    </a:lnTo>
                    <a:lnTo>
                      <a:pt x="10" y="364"/>
                    </a:lnTo>
                    <a:lnTo>
                      <a:pt x="10" y="364"/>
                    </a:lnTo>
                    <a:lnTo>
                      <a:pt x="54" y="362"/>
                    </a:lnTo>
                    <a:lnTo>
                      <a:pt x="92" y="360"/>
                    </a:lnTo>
                    <a:lnTo>
                      <a:pt x="126" y="354"/>
                    </a:lnTo>
                    <a:lnTo>
                      <a:pt x="156" y="350"/>
                    </a:lnTo>
                    <a:lnTo>
                      <a:pt x="178" y="342"/>
                    </a:lnTo>
                    <a:lnTo>
                      <a:pt x="194" y="336"/>
                    </a:lnTo>
                    <a:lnTo>
                      <a:pt x="206" y="328"/>
                    </a:lnTo>
                    <a:lnTo>
                      <a:pt x="208" y="324"/>
                    </a:lnTo>
                    <a:lnTo>
                      <a:pt x="208" y="320"/>
                    </a:lnTo>
                    <a:lnTo>
                      <a:pt x="208" y="320"/>
                    </a:lnTo>
                    <a:lnTo>
                      <a:pt x="208" y="314"/>
                    </a:lnTo>
                    <a:lnTo>
                      <a:pt x="204" y="308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184" y="294"/>
                    </a:lnTo>
                    <a:lnTo>
                      <a:pt x="176" y="286"/>
                    </a:lnTo>
                    <a:lnTo>
                      <a:pt x="170" y="276"/>
                    </a:lnTo>
                    <a:lnTo>
                      <a:pt x="168" y="270"/>
                    </a:lnTo>
                    <a:lnTo>
                      <a:pt x="166" y="264"/>
                    </a:lnTo>
                    <a:lnTo>
                      <a:pt x="166" y="264"/>
                    </a:lnTo>
                    <a:lnTo>
                      <a:pt x="168" y="254"/>
                    </a:lnTo>
                    <a:lnTo>
                      <a:pt x="172" y="246"/>
                    </a:lnTo>
                    <a:lnTo>
                      <a:pt x="178" y="240"/>
                    </a:lnTo>
                    <a:lnTo>
                      <a:pt x="186" y="234"/>
                    </a:lnTo>
                    <a:lnTo>
                      <a:pt x="194" y="228"/>
                    </a:lnTo>
                    <a:lnTo>
                      <a:pt x="204" y="224"/>
                    </a:lnTo>
                    <a:lnTo>
                      <a:pt x="228" y="216"/>
                    </a:lnTo>
                    <a:lnTo>
                      <a:pt x="254" y="212"/>
                    </a:lnTo>
                    <a:lnTo>
                      <a:pt x="280" y="208"/>
                    </a:lnTo>
                    <a:lnTo>
                      <a:pt x="326" y="206"/>
                    </a:lnTo>
                    <a:lnTo>
                      <a:pt x="326" y="206"/>
                    </a:lnTo>
                    <a:lnTo>
                      <a:pt x="330" y="208"/>
                    </a:lnTo>
                    <a:lnTo>
                      <a:pt x="332" y="210"/>
                    </a:lnTo>
                    <a:lnTo>
                      <a:pt x="334" y="212"/>
                    </a:lnTo>
                    <a:lnTo>
                      <a:pt x="336" y="216"/>
                    </a:lnTo>
                    <a:lnTo>
                      <a:pt x="336" y="216"/>
                    </a:lnTo>
                    <a:lnTo>
                      <a:pt x="334" y="220"/>
                    </a:lnTo>
                    <a:lnTo>
                      <a:pt x="332" y="224"/>
                    </a:lnTo>
                    <a:lnTo>
                      <a:pt x="330" y="226"/>
                    </a:lnTo>
                    <a:lnTo>
                      <a:pt x="326" y="226"/>
                    </a:lnTo>
                    <a:lnTo>
                      <a:pt x="326" y="226"/>
                    </a:lnTo>
                    <a:lnTo>
                      <a:pt x="292" y="228"/>
                    </a:lnTo>
                    <a:lnTo>
                      <a:pt x="264" y="230"/>
                    </a:lnTo>
                    <a:lnTo>
                      <a:pt x="240" y="234"/>
                    </a:lnTo>
                    <a:lnTo>
                      <a:pt x="220" y="238"/>
                    </a:lnTo>
                    <a:lnTo>
                      <a:pt x="206" y="244"/>
                    </a:lnTo>
                    <a:lnTo>
                      <a:pt x="196" y="250"/>
                    </a:lnTo>
                    <a:lnTo>
                      <a:pt x="188" y="258"/>
                    </a:lnTo>
                    <a:lnTo>
                      <a:pt x="186" y="264"/>
                    </a:lnTo>
                    <a:lnTo>
                      <a:pt x="186" y="264"/>
                    </a:lnTo>
                    <a:close/>
                    <a:moveTo>
                      <a:pt x="174" y="70"/>
                    </a:moveTo>
                    <a:lnTo>
                      <a:pt x="174" y="70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86" y="10"/>
                    </a:lnTo>
                    <a:lnTo>
                      <a:pt x="170" y="4"/>
                    </a:lnTo>
                    <a:lnTo>
                      <a:pt x="152" y="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96" y="68"/>
                    </a:lnTo>
                    <a:lnTo>
                      <a:pt x="82" y="96"/>
                    </a:lnTo>
                    <a:lnTo>
                      <a:pt x="62" y="144"/>
                    </a:lnTo>
                    <a:lnTo>
                      <a:pt x="52" y="176"/>
                    </a:lnTo>
                    <a:lnTo>
                      <a:pt x="48" y="186"/>
                    </a:lnTo>
                    <a:lnTo>
                      <a:pt x="82" y="204"/>
                    </a:lnTo>
                    <a:lnTo>
                      <a:pt x="114" y="224"/>
                    </a:lnTo>
                    <a:lnTo>
                      <a:pt x="114" y="224"/>
                    </a:lnTo>
                    <a:lnTo>
                      <a:pt x="122" y="216"/>
                    </a:lnTo>
                    <a:lnTo>
                      <a:pt x="142" y="192"/>
                    </a:lnTo>
                    <a:lnTo>
                      <a:pt x="174" y="150"/>
                    </a:lnTo>
                    <a:lnTo>
                      <a:pt x="192" y="124"/>
                    </a:lnTo>
                    <a:lnTo>
                      <a:pt x="212" y="92"/>
                    </a:lnTo>
                    <a:lnTo>
                      <a:pt x="212" y="92"/>
                    </a:lnTo>
                    <a:lnTo>
                      <a:pt x="228" y="62"/>
                    </a:lnTo>
                    <a:lnTo>
                      <a:pt x="242" y="36"/>
                    </a:lnTo>
                    <a:lnTo>
                      <a:pt x="242" y="36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190" y="80"/>
                    </a:lnTo>
                    <a:lnTo>
                      <a:pt x="190" y="80"/>
                    </a:lnTo>
                    <a:lnTo>
                      <a:pt x="162" y="126"/>
                    </a:lnTo>
                    <a:lnTo>
                      <a:pt x="140" y="160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16" y="192"/>
                    </a:lnTo>
                    <a:lnTo>
                      <a:pt x="110" y="192"/>
                    </a:lnTo>
                    <a:lnTo>
                      <a:pt x="110" y="192"/>
                    </a:lnTo>
                    <a:lnTo>
                      <a:pt x="108" y="192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2" y="186"/>
                    </a:lnTo>
                    <a:lnTo>
                      <a:pt x="100" y="184"/>
                    </a:lnTo>
                    <a:lnTo>
                      <a:pt x="102" y="18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24" y="148"/>
                    </a:lnTo>
                    <a:lnTo>
                      <a:pt x="146" y="116"/>
                    </a:lnTo>
                    <a:lnTo>
                      <a:pt x="174" y="70"/>
                    </a:lnTo>
                    <a:lnTo>
                      <a:pt x="174" y="70"/>
                    </a:lnTo>
                    <a:close/>
                    <a:moveTo>
                      <a:pt x="44" y="202"/>
                    </a:moveTo>
                    <a:lnTo>
                      <a:pt x="40" y="232"/>
                    </a:lnTo>
                    <a:lnTo>
                      <a:pt x="40" y="232"/>
                    </a:lnTo>
                    <a:lnTo>
                      <a:pt x="50" y="236"/>
                    </a:lnTo>
                    <a:lnTo>
                      <a:pt x="60" y="242"/>
                    </a:lnTo>
                    <a:lnTo>
                      <a:pt x="60" y="242"/>
                    </a:lnTo>
                    <a:lnTo>
                      <a:pt x="70" y="248"/>
                    </a:lnTo>
                    <a:lnTo>
                      <a:pt x="78" y="254"/>
                    </a:lnTo>
                    <a:lnTo>
                      <a:pt x="100" y="236"/>
                    </a:lnTo>
                    <a:lnTo>
                      <a:pt x="44" y="202"/>
                    </a:lnTo>
                    <a:close/>
                    <a:moveTo>
                      <a:pt x="46" y="252"/>
                    </a:moveTo>
                    <a:lnTo>
                      <a:pt x="46" y="252"/>
                    </a:lnTo>
                    <a:lnTo>
                      <a:pt x="34" y="246"/>
                    </a:lnTo>
                    <a:lnTo>
                      <a:pt x="22" y="244"/>
                    </a:lnTo>
                    <a:lnTo>
                      <a:pt x="12" y="244"/>
                    </a:lnTo>
                    <a:lnTo>
                      <a:pt x="4" y="244"/>
                    </a:lnTo>
                    <a:lnTo>
                      <a:pt x="4" y="338"/>
                    </a:lnTo>
                    <a:lnTo>
                      <a:pt x="84" y="292"/>
                    </a:lnTo>
                    <a:lnTo>
                      <a:pt x="84" y="292"/>
                    </a:lnTo>
                    <a:lnTo>
                      <a:pt x="82" y="284"/>
                    </a:lnTo>
                    <a:lnTo>
                      <a:pt x="76" y="276"/>
                    </a:lnTo>
                    <a:lnTo>
                      <a:pt x="68" y="266"/>
                    </a:lnTo>
                    <a:lnTo>
                      <a:pt x="58" y="258"/>
                    </a:lnTo>
                    <a:lnTo>
                      <a:pt x="36" y="294"/>
                    </a:lnTo>
                    <a:lnTo>
                      <a:pt x="36" y="294"/>
                    </a:lnTo>
                    <a:lnTo>
                      <a:pt x="34" y="296"/>
                    </a:lnTo>
                    <a:lnTo>
                      <a:pt x="32" y="296"/>
                    </a:lnTo>
                    <a:lnTo>
                      <a:pt x="32" y="296"/>
                    </a:lnTo>
                    <a:lnTo>
                      <a:pt x="28" y="296"/>
                    </a:lnTo>
                    <a:lnTo>
                      <a:pt x="28" y="296"/>
                    </a:lnTo>
                    <a:lnTo>
                      <a:pt x="26" y="292"/>
                    </a:lnTo>
                    <a:lnTo>
                      <a:pt x="26" y="288"/>
                    </a:lnTo>
                    <a:lnTo>
                      <a:pt x="46" y="25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utoShape 52">
                <a:extLst>
                  <a:ext uri="{FF2B5EF4-FFF2-40B4-BE49-F238E27FC236}">
                    <a16:creationId xmlns:a16="http://schemas.microsoft.com/office/drawing/2014/main" id="{A94365E9-7C2C-4AF2-9C59-7E19D958A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4388438"/>
                <a:ext cx="2315469" cy="52152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lIns="0" tIns="36000" rIns="0" bIns="0" anchor="ctr"/>
              <a:lstStyle/>
              <a:p>
                <a:pPr algn="ctr">
                  <a:lnSpc>
                    <a:spcPts val="800"/>
                  </a:lnSpc>
                </a:pPr>
                <a:endParaRPr lang="es-ES" sz="1000" b="1" kern="0" dirty="0">
                  <a:solidFill>
                    <a:prstClr val="black"/>
                  </a:solidFill>
                  <a:effectLst>
                    <a:outerShdw blurRad="50800" dist="38100" dir="5400000" algn="t" rotWithShape="0">
                      <a:srgbClr val="FFFFFF">
                        <a:alpha val="75000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48" name="Rectangle 76">
                <a:extLst>
                  <a:ext uri="{FF2B5EF4-FFF2-40B4-BE49-F238E27FC236}">
                    <a16:creationId xmlns:a16="http://schemas.microsoft.com/office/drawing/2014/main" id="{B6E6DE69-29A7-42E7-9A15-45402F916570}"/>
                  </a:ext>
                </a:extLst>
              </p:cNvPr>
              <p:cNvSpPr/>
              <p:nvPr/>
            </p:nvSpPr>
            <p:spPr>
              <a:xfrm>
                <a:off x="5231002" y="4405903"/>
                <a:ext cx="1645254" cy="48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200"/>
                  </a:spcAft>
                  <a:defRPr/>
                </a:pPr>
                <a:r>
                  <a:rPr lang="es-ES" altLang="es-ES" sz="1200" b="1" kern="0" dirty="0">
                    <a:solidFill>
                      <a:prstClr val="white"/>
                    </a:solidFill>
                  </a:rPr>
                  <a:t>Visibilidad parcial</a:t>
                </a:r>
              </a:p>
              <a:p>
                <a:pPr algn="ctr">
                  <a:spcAft>
                    <a:spcPts val="200"/>
                  </a:spcAft>
                  <a:defRPr/>
                </a:pPr>
                <a:r>
                  <a:rPr lang="es-ES" altLang="es-ES" sz="1200" b="1" kern="0" dirty="0">
                    <a:solidFill>
                      <a:prstClr val="white"/>
                    </a:solidFill>
                  </a:rPr>
                  <a:t>del Expediente</a:t>
                </a:r>
                <a:endParaRPr lang="es-ES_tradnl" altLang="es-ES" sz="12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4888">
                <a:extLst>
                  <a:ext uri="{FF2B5EF4-FFF2-40B4-BE49-F238E27FC236}">
                    <a16:creationId xmlns:a16="http://schemas.microsoft.com/office/drawing/2014/main" id="{6F6445C3-82DD-466C-A55F-1F99BBB7F3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16016" y="4516526"/>
                <a:ext cx="514986" cy="303960"/>
              </a:xfrm>
              <a:custGeom>
                <a:avLst/>
                <a:gdLst>
                  <a:gd name="T0" fmla="*/ 190 w 380"/>
                  <a:gd name="T1" fmla="*/ 0 h 232"/>
                  <a:gd name="T2" fmla="*/ 130 w 380"/>
                  <a:gd name="T3" fmla="*/ 8 h 232"/>
                  <a:gd name="T4" fmla="*/ 78 w 380"/>
                  <a:gd name="T5" fmla="*/ 32 h 232"/>
                  <a:gd name="T6" fmla="*/ 34 w 380"/>
                  <a:gd name="T7" fmla="*/ 68 h 232"/>
                  <a:gd name="T8" fmla="*/ 0 w 380"/>
                  <a:gd name="T9" fmla="*/ 116 h 232"/>
                  <a:gd name="T10" fmla="*/ 16 w 380"/>
                  <a:gd name="T11" fmla="*/ 140 h 232"/>
                  <a:gd name="T12" fmla="*/ 54 w 380"/>
                  <a:gd name="T13" fmla="*/ 184 h 232"/>
                  <a:gd name="T14" fmla="*/ 102 w 380"/>
                  <a:gd name="T15" fmla="*/ 214 h 232"/>
                  <a:gd name="T16" fmla="*/ 160 w 380"/>
                  <a:gd name="T17" fmla="*/ 230 h 232"/>
                  <a:gd name="T18" fmla="*/ 190 w 380"/>
                  <a:gd name="T19" fmla="*/ 232 h 232"/>
                  <a:gd name="T20" fmla="*/ 250 w 380"/>
                  <a:gd name="T21" fmla="*/ 224 h 232"/>
                  <a:gd name="T22" fmla="*/ 302 w 380"/>
                  <a:gd name="T23" fmla="*/ 200 h 232"/>
                  <a:gd name="T24" fmla="*/ 346 w 380"/>
                  <a:gd name="T25" fmla="*/ 164 h 232"/>
                  <a:gd name="T26" fmla="*/ 380 w 380"/>
                  <a:gd name="T27" fmla="*/ 116 h 232"/>
                  <a:gd name="T28" fmla="*/ 364 w 380"/>
                  <a:gd name="T29" fmla="*/ 92 h 232"/>
                  <a:gd name="T30" fmla="*/ 326 w 380"/>
                  <a:gd name="T31" fmla="*/ 48 h 232"/>
                  <a:gd name="T32" fmla="*/ 278 w 380"/>
                  <a:gd name="T33" fmla="*/ 18 h 232"/>
                  <a:gd name="T34" fmla="*/ 220 w 380"/>
                  <a:gd name="T35" fmla="*/ 2 h 232"/>
                  <a:gd name="T36" fmla="*/ 190 w 380"/>
                  <a:gd name="T37" fmla="*/ 0 h 232"/>
                  <a:gd name="T38" fmla="*/ 190 w 380"/>
                  <a:gd name="T39" fmla="*/ 212 h 232"/>
                  <a:gd name="T40" fmla="*/ 152 w 380"/>
                  <a:gd name="T41" fmla="*/ 204 h 232"/>
                  <a:gd name="T42" fmla="*/ 122 w 380"/>
                  <a:gd name="T43" fmla="*/ 184 h 232"/>
                  <a:gd name="T44" fmla="*/ 102 w 380"/>
                  <a:gd name="T45" fmla="*/ 154 h 232"/>
                  <a:gd name="T46" fmla="*/ 94 w 380"/>
                  <a:gd name="T47" fmla="*/ 116 h 232"/>
                  <a:gd name="T48" fmla="*/ 96 w 380"/>
                  <a:gd name="T49" fmla="*/ 96 h 232"/>
                  <a:gd name="T50" fmla="*/ 110 w 380"/>
                  <a:gd name="T51" fmla="*/ 62 h 232"/>
                  <a:gd name="T52" fmla="*/ 136 w 380"/>
                  <a:gd name="T53" fmla="*/ 36 h 232"/>
                  <a:gd name="T54" fmla="*/ 170 w 380"/>
                  <a:gd name="T55" fmla="*/ 22 h 232"/>
                  <a:gd name="T56" fmla="*/ 190 w 380"/>
                  <a:gd name="T57" fmla="*/ 20 h 232"/>
                  <a:gd name="T58" fmla="*/ 228 w 380"/>
                  <a:gd name="T59" fmla="*/ 28 h 232"/>
                  <a:gd name="T60" fmla="*/ 258 w 380"/>
                  <a:gd name="T61" fmla="*/ 48 h 232"/>
                  <a:gd name="T62" fmla="*/ 278 w 380"/>
                  <a:gd name="T63" fmla="*/ 78 h 232"/>
                  <a:gd name="T64" fmla="*/ 286 w 380"/>
                  <a:gd name="T65" fmla="*/ 116 h 232"/>
                  <a:gd name="T66" fmla="*/ 284 w 380"/>
                  <a:gd name="T67" fmla="*/ 136 h 232"/>
                  <a:gd name="T68" fmla="*/ 270 w 380"/>
                  <a:gd name="T69" fmla="*/ 170 h 232"/>
                  <a:gd name="T70" fmla="*/ 244 w 380"/>
                  <a:gd name="T71" fmla="*/ 196 h 232"/>
                  <a:gd name="T72" fmla="*/ 210 w 380"/>
                  <a:gd name="T73" fmla="*/ 210 h 232"/>
                  <a:gd name="T74" fmla="*/ 190 w 380"/>
                  <a:gd name="T75" fmla="*/ 212 h 232"/>
                  <a:gd name="T76" fmla="*/ 242 w 380"/>
                  <a:gd name="T77" fmla="*/ 116 h 232"/>
                  <a:gd name="T78" fmla="*/ 238 w 380"/>
                  <a:gd name="T79" fmla="*/ 136 h 232"/>
                  <a:gd name="T80" fmla="*/ 228 w 380"/>
                  <a:gd name="T81" fmla="*/ 154 h 232"/>
                  <a:gd name="T82" fmla="*/ 210 w 380"/>
                  <a:gd name="T83" fmla="*/ 164 h 232"/>
                  <a:gd name="T84" fmla="*/ 190 w 380"/>
                  <a:gd name="T85" fmla="*/ 168 h 232"/>
                  <a:gd name="T86" fmla="*/ 180 w 380"/>
                  <a:gd name="T87" fmla="*/ 168 h 232"/>
                  <a:gd name="T88" fmla="*/ 160 w 380"/>
                  <a:gd name="T89" fmla="*/ 160 h 232"/>
                  <a:gd name="T90" fmla="*/ 146 w 380"/>
                  <a:gd name="T91" fmla="*/ 146 h 232"/>
                  <a:gd name="T92" fmla="*/ 138 w 380"/>
                  <a:gd name="T93" fmla="*/ 126 h 232"/>
                  <a:gd name="T94" fmla="*/ 138 w 380"/>
                  <a:gd name="T95" fmla="*/ 116 h 232"/>
                  <a:gd name="T96" fmla="*/ 142 w 380"/>
                  <a:gd name="T97" fmla="*/ 96 h 232"/>
                  <a:gd name="T98" fmla="*/ 152 w 380"/>
                  <a:gd name="T99" fmla="*/ 78 h 232"/>
                  <a:gd name="T100" fmla="*/ 170 w 380"/>
                  <a:gd name="T101" fmla="*/ 68 h 232"/>
                  <a:gd name="T102" fmla="*/ 190 w 380"/>
                  <a:gd name="T103" fmla="*/ 64 h 232"/>
                  <a:gd name="T104" fmla="*/ 200 w 380"/>
                  <a:gd name="T105" fmla="*/ 64 h 232"/>
                  <a:gd name="T106" fmla="*/ 220 w 380"/>
                  <a:gd name="T107" fmla="*/ 72 h 232"/>
                  <a:gd name="T108" fmla="*/ 234 w 380"/>
                  <a:gd name="T109" fmla="*/ 86 h 232"/>
                  <a:gd name="T110" fmla="*/ 242 w 380"/>
                  <a:gd name="T111" fmla="*/ 106 h 232"/>
                  <a:gd name="T112" fmla="*/ 242 w 380"/>
                  <a:gd name="T113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0" h="232">
                    <a:moveTo>
                      <a:pt x="190" y="0"/>
                    </a:moveTo>
                    <a:lnTo>
                      <a:pt x="190" y="0"/>
                    </a:lnTo>
                    <a:lnTo>
                      <a:pt x="160" y="2"/>
                    </a:lnTo>
                    <a:lnTo>
                      <a:pt x="130" y="8"/>
                    </a:lnTo>
                    <a:lnTo>
                      <a:pt x="102" y="18"/>
                    </a:lnTo>
                    <a:lnTo>
                      <a:pt x="78" y="32"/>
                    </a:lnTo>
                    <a:lnTo>
                      <a:pt x="54" y="48"/>
                    </a:lnTo>
                    <a:lnTo>
                      <a:pt x="34" y="68"/>
                    </a:lnTo>
                    <a:lnTo>
                      <a:pt x="16" y="92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6" y="140"/>
                    </a:lnTo>
                    <a:lnTo>
                      <a:pt x="34" y="164"/>
                    </a:lnTo>
                    <a:lnTo>
                      <a:pt x="54" y="184"/>
                    </a:lnTo>
                    <a:lnTo>
                      <a:pt x="78" y="200"/>
                    </a:lnTo>
                    <a:lnTo>
                      <a:pt x="102" y="214"/>
                    </a:lnTo>
                    <a:lnTo>
                      <a:pt x="130" y="224"/>
                    </a:lnTo>
                    <a:lnTo>
                      <a:pt x="160" y="230"/>
                    </a:lnTo>
                    <a:lnTo>
                      <a:pt x="190" y="232"/>
                    </a:lnTo>
                    <a:lnTo>
                      <a:pt x="190" y="232"/>
                    </a:lnTo>
                    <a:lnTo>
                      <a:pt x="220" y="230"/>
                    </a:lnTo>
                    <a:lnTo>
                      <a:pt x="250" y="224"/>
                    </a:lnTo>
                    <a:lnTo>
                      <a:pt x="278" y="214"/>
                    </a:lnTo>
                    <a:lnTo>
                      <a:pt x="302" y="200"/>
                    </a:lnTo>
                    <a:lnTo>
                      <a:pt x="326" y="184"/>
                    </a:lnTo>
                    <a:lnTo>
                      <a:pt x="346" y="164"/>
                    </a:lnTo>
                    <a:lnTo>
                      <a:pt x="364" y="140"/>
                    </a:lnTo>
                    <a:lnTo>
                      <a:pt x="380" y="116"/>
                    </a:lnTo>
                    <a:lnTo>
                      <a:pt x="380" y="116"/>
                    </a:lnTo>
                    <a:lnTo>
                      <a:pt x="364" y="92"/>
                    </a:lnTo>
                    <a:lnTo>
                      <a:pt x="346" y="68"/>
                    </a:lnTo>
                    <a:lnTo>
                      <a:pt x="326" y="48"/>
                    </a:lnTo>
                    <a:lnTo>
                      <a:pt x="302" y="32"/>
                    </a:lnTo>
                    <a:lnTo>
                      <a:pt x="278" y="18"/>
                    </a:lnTo>
                    <a:lnTo>
                      <a:pt x="250" y="8"/>
                    </a:lnTo>
                    <a:lnTo>
                      <a:pt x="220" y="2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  <a:moveTo>
                      <a:pt x="190" y="212"/>
                    </a:moveTo>
                    <a:lnTo>
                      <a:pt x="190" y="212"/>
                    </a:lnTo>
                    <a:lnTo>
                      <a:pt x="170" y="210"/>
                    </a:lnTo>
                    <a:lnTo>
                      <a:pt x="152" y="204"/>
                    </a:lnTo>
                    <a:lnTo>
                      <a:pt x="136" y="196"/>
                    </a:lnTo>
                    <a:lnTo>
                      <a:pt x="122" y="184"/>
                    </a:lnTo>
                    <a:lnTo>
                      <a:pt x="110" y="170"/>
                    </a:lnTo>
                    <a:lnTo>
                      <a:pt x="102" y="154"/>
                    </a:lnTo>
                    <a:lnTo>
                      <a:pt x="96" y="136"/>
                    </a:lnTo>
                    <a:lnTo>
                      <a:pt x="94" y="116"/>
                    </a:lnTo>
                    <a:lnTo>
                      <a:pt x="94" y="116"/>
                    </a:lnTo>
                    <a:lnTo>
                      <a:pt x="96" y="96"/>
                    </a:lnTo>
                    <a:lnTo>
                      <a:pt x="102" y="78"/>
                    </a:lnTo>
                    <a:lnTo>
                      <a:pt x="110" y="62"/>
                    </a:lnTo>
                    <a:lnTo>
                      <a:pt x="122" y="48"/>
                    </a:lnTo>
                    <a:lnTo>
                      <a:pt x="136" y="36"/>
                    </a:lnTo>
                    <a:lnTo>
                      <a:pt x="152" y="28"/>
                    </a:lnTo>
                    <a:lnTo>
                      <a:pt x="170" y="22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210" y="22"/>
                    </a:lnTo>
                    <a:lnTo>
                      <a:pt x="228" y="28"/>
                    </a:lnTo>
                    <a:lnTo>
                      <a:pt x="244" y="36"/>
                    </a:lnTo>
                    <a:lnTo>
                      <a:pt x="258" y="48"/>
                    </a:lnTo>
                    <a:lnTo>
                      <a:pt x="270" y="62"/>
                    </a:lnTo>
                    <a:lnTo>
                      <a:pt x="278" y="78"/>
                    </a:lnTo>
                    <a:lnTo>
                      <a:pt x="284" y="96"/>
                    </a:lnTo>
                    <a:lnTo>
                      <a:pt x="286" y="116"/>
                    </a:lnTo>
                    <a:lnTo>
                      <a:pt x="286" y="116"/>
                    </a:lnTo>
                    <a:lnTo>
                      <a:pt x="284" y="136"/>
                    </a:lnTo>
                    <a:lnTo>
                      <a:pt x="278" y="154"/>
                    </a:lnTo>
                    <a:lnTo>
                      <a:pt x="270" y="170"/>
                    </a:lnTo>
                    <a:lnTo>
                      <a:pt x="258" y="184"/>
                    </a:lnTo>
                    <a:lnTo>
                      <a:pt x="244" y="196"/>
                    </a:lnTo>
                    <a:lnTo>
                      <a:pt x="228" y="204"/>
                    </a:lnTo>
                    <a:lnTo>
                      <a:pt x="210" y="210"/>
                    </a:lnTo>
                    <a:lnTo>
                      <a:pt x="190" y="212"/>
                    </a:lnTo>
                    <a:lnTo>
                      <a:pt x="190" y="212"/>
                    </a:lnTo>
                    <a:close/>
                    <a:moveTo>
                      <a:pt x="242" y="116"/>
                    </a:moveTo>
                    <a:lnTo>
                      <a:pt x="242" y="116"/>
                    </a:lnTo>
                    <a:lnTo>
                      <a:pt x="242" y="126"/>
                    </a:lnTo>
                    <a:lnTo>
                      <a:pt x="238" y="136"/>
                    </a:lnTo>
                    <a:lnTo>
                      <a:pt x="234" y="146"/>
                    </a:lnTo>
                    <a:lnTo>
                      <a:pt x="228" y="154"/>
                    </a:lnTo>
                    <a:lnTo>
                      <a:pt x="220" y="160"/>
                    </a:lnTo>
                    <a:lnTo>
                      <a:pt x="210" y="164"/>
                    </a:lnTo>
                    <a:lnTo>
                      <a:pt x="200" y="168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80" y="168"/>
                    </a:lnTo>
                    <a:lnTo>
                      <a:pt x="170" y="164"/>
                    </a:lnTo>
                    <a:lnTo>
                      <a:pt x="160" y="160"/>
                    </a:lnTo>
                    <a:lnTo>
                      <a:pt x="152" y="154"/>
                    </a:lnTo>
                    <a:lnTo>
                      <a:pt x="146" y="146"/>
                    </a:lnTo>
                    <a:lnTo>
                      <a:pt x="142" y="136"/>
                    </a:lnTo>
                    <a:lnTo>
                      <a:pt x="138" y="126"/>
                    </a:lnTo>
                    <a:lnTo>
                      <a:pt x="138" y="116"/>
                    </a:lnTo>
                    <a:lnTo>
                      <a:pt x="138" y="116"/>
                    </a:lnTo>
                    <a:lnTo>
                      <a:pt x="138" y="106"/>
                    </a:lnTo>
                    <a:lnTo>
                      <a:pt x="142" y="96"/>
                    </a:lnTo>
                    <a:lnTo>
                      <a:pt x="146" y="86"/>
                    </a:lnTo>
                    <a:lnTo>
                      <a:pt x="152" y="78"/>
                    </a:lnTo>
                    <a:lnTo>
                      <a:pt x="160" y="72"/>
                    </a:lnTo>
                    <a:lnTo>
                      <a:pt x="170" y="68"/>
                    </a:lnTo>
                    <a:lnTo>
                      <a:pt x="180" y="64"/>
                    </a:lnTo>
                    <a:lnTo>
                      <a:pt x="190" y="64"/>
                    </a:lnTo>
                    <a:lnTo>
                      <a:pt x="190" y="64"/>
                    </a:lnTo>
                    <a:lnTo>
                      <a:pt x="200" y="64"/>
                    </a:lnTo>
                    <a:lnTo>
                      <a:pt x="210" y="68"/>
                    </a:lnTo>
                    <a:lnTo>
                      <a:pt x="220" y="72"/>
                    </a:lnTo>
                    <a:lnTo>
                      <a:pt x="228" y="78"/>
                    </a:lnTo>
                    <a:lnTo>
                      <a:pt x="234" y="86"/>
                    </a:lnTo>
                    <a:lnTo>
                      <a:pt x="238" y="96"/>
                    </a:lnTo>
                    <a:lnTo>
                      <a:pt x="242" y="106"/>
                    </a:lnTo>
                    <a:lnTo>
                      <a:pt x="242" y="116"/>
                    </a:lnTo>
                    <a:lnTo>
                      <a:pt x="242" y="11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95 Rectángulo">
                <a:extLst>
                  <a:ext uri="{FF2B5EF4-FFF2-40B4-BE49-F238E27FC236}">
                    <a16:creationId xmlns:a16="http://schemas.microsoft.com/office/drawing/2014/main" id="{1D6DA70B-A05D-46DE-8007-9C011B06CF81}"/>
                  </a:ext>
                </a:extLst>
              </p:cNvPr>
              <p:cNvSpPr/>
              <p:nvPr/>
            </p:nvSpPr>
            <p:spPr bwMode="auto">
              <a:xfrm>
                <a:off x="733029" y="2414605"/>
                <a:ext cx="2470819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4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JUZGADO  </a:t>
                </a:r>
                <a:r>
                  <a:rPr lang="es-ES" sz="16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CON</a:t>
                </a:r>
              </a:p>
              <a:p>
                <a:pPr algn="ctr">
                  <a:defRPr/>
                </a:pPr>
                <a:r>
                  <a:rPr lang="es-ES" sz="14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JUSTICIA DIGITAL</a:t>
                </a:r>
              </a:p>
            </p:txBody>
          </p:sp>
          <p:sp>
            <p:nvSpPr>
              <p:cNvPr id="51" name="95 Rectángulo">
                <a:extLst>
                  <a:ext uri="{FF2B5EF4-FFF2-40B4-BE49-F238E27FC236}">
                    <a16:creationId xmlns:a16="http://schemas.microsoft.com/office/drawing/2014/main" id="{B51F878C-8CCE-44E4-8A08-7EDB4C2CEC2E}"/>
                  </a:ext>
                </a:extLst>
              </p:cNvPr>
              <p:cNvSpPr/>
              <p:nvPr/>
            </p:nvSpPr>
            <p:spPr bwMode="auto">
              <a:xfrm>
                <a:off x="5845597" y="2372214"/>
                <a:ext cx="2470819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4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JUZGADO </a:t>
                </a:r>
                <a:r>
                  <a:rPr lang="es-ES" sz="16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SIN </a:t>
                </a:r>
              </a:p>
              <a:p>
                <a:pPr algn="ctr">
                  <a:defRPr/>
                </a:pPr>
                <a:r>
                  <a:rPr lang="es-ES" sz="14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ＭＳ Ｐゴシック" pitchFamily="34" charset="-128"/>
                    <a:cs typeface="Arial" pitchFamily="34" charset="0"/>
                  </a:rPr>
                  <a:t>JUSTICIA DIGITAL</a:t>
                </a:r>
              </a:p>
            </p:txBody>
          </p:sp>
        </p:grpSp>
        <p:sp>
          <p:nvSpPr>
            <p:cNvPr id="12" name="52 Rectángulo">
              <a:extLst>
                <a:ext uri="{FF2B5EF4-FFF2-40B4-BE49-F238E27FC236}">
                  <a16:creationId xmlns:a16="http://schemas.microsoft.com/office/drawing/2014/main" id="{3D3761AA-78B2-4D44-8443-11034E3E6416}"/>
                </a:ext>
              </a:extLst>
            </p:cNvPr>
            <p:cNvSpPr/>
            <p:nvPr/>
          </p:nvSpPr>
          <p:spPr>
            <a:xfrm>
              <a:off x="6705194" y="5038973"/>
              <a:ext cx="2520279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tx1"/>
                  </a:solidFill>
                </a:rPr>
                <a:t>Existen las CCEE en los órdenes C, S y C/A</a:t>
              </a:r>
            </a:p>
          </p:txBody>
        </p:sp>
      </p:grpSp>
      <p:sp>
        <p:nvSpPr>
          <p:cNvPr id="52" name="84 CuadroTexto">
            <a:extLst>
              <a:ext uri="{FF2B5EF4-FFF2-40B4-BE49-F238E27FC236}">
                <a16:creationId xmlns:a16="http://schemas.microsoft.com/office/drawing/2014/main" id="{E57630E2-982E-4720-96E2-8F79587C6CD2}"/>
              </a:ext>
            </a:extLst>
          </p:cNvPr>
          <p:cNvSpPr txBox="1"/>
          <p:nvPr/>
        </p:nvSpPr>
        <p:spPr>
          <a:xfrm>
            <a:off x="734407" y="5445224"/>
            <a:ext cx="813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kern="0" dirty="0">
                <a:cs typeface="Arial" panose="020B0604020202020204" pitchFamily="34" charset="0"/>
              </a:rPr>
              <a:t>NOTA (*): </a:t>
            </a:r>
            <a:r>
              <a:rPr lang="es-ES" sz="1200" i="1" kern="0" dirty="0">
                <a:cs typeface="Arial" panose="020B0604020202020204" pitchFamily="34" charset="0"/>
              </a:rPr>
              <a:t>La remisión electrónica de los documentos asociados únicamente será posible para procedimientos incoados a partir de la última fecha de implantación de alguno de los Programas. Anterior a dicha fecha existirán siempre procedimientos mixtos, en los que convivirán documentos en papel y en electrónico,   </a:t>
            </a:r>
          </a:p>
        </p:txBody>
      </p:sp>
    </p:spTree>
    <p:extLst>
      <p:ext uri="{BB962C8B-B14F-4D97-AF65-F5344CB8AC3E}">
        <p14:creationId xmlns:p14="http://schemas.microsoft.com/office/powerpoint/2010/main" val="32852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C877E02A-465B-4DB6-B895-723064A443DE}"/>
              </a:ext>
            </a:extLst>
          </p:cNvPr>
          <p:cNvSpPr/>
          <p:nvPr/>
        </p:nvSpPr>
        <p:spPr>
          <a:xfrm>
            <a:off x="345928" y="2909834"/>
            <a:ext cx="2937615" cy="2765856"/>
          </a:xfrm>
          <a:prstGeom prst="roundRect">
            <a:avLst>
              <a:gd name="adj" fmla="val 97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D8080B6-0193-4AB0-AF14-CECDA4808196}"/>
              </a:ext>
            </a:extLst>
          </p:cNvPr>
          <p:cNvSpPr/>
          <p:nvPr/>
        </p:nvSpPr>
        <p:spPr>
          <a:xfrm>
            <a:off x="6431048" y="2876970"/>
            <a:ext cx="2937615" cy="2765856"/>
          </a:xfrm>
          <a:prstGeom prst="roundRect">
            <a:avLst>
              <a:gd name="adj" fmla="val 97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926F757C-784B-4175-8A8C-C4F509ADF3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0" progId="TCLayout.ActiveDocument.1">
                  <p:embed/>
                </p:oleObj>
              </mc:Choice>
              <mc:Fallback>
                <p:oleObj name="Diapositiva de think-cell" r:id="rId4" imgW="421" imgH="42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926F757C-784B-4175-8A8C-C4F509ADF3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23 CuadroTexto"/>
          <p:cNvSpPr txBox="1"/>
          <p:nvPr/>
        </p:nvSpPr>
        <p:spPr>
          <a:xfrm>
            <a:off x="200472" y="832993"/>
            <a:ext cx="936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>
                <a:ea typeface="Calibri"/>
                <a:cs typeface="Times New Roman"/>
              </a:rPr>
              <a:t>La implantación del programa de </a:t>
            </a:r>
            <a:r>
              <a:rPr lang="es-ES" sz="1400" b="1" i="1" dirty="0">
                <a:ea typeface="Calibri"/>
                <a:cs typeface="Times New Roman"/>
              </a:rPr>
              <a:t>Fiscalía Digital </a:t>
            </a:r>
            <a:r>
              <a:rPr lang="es-ES" sz="1400" i="1" dirty="0">
                <a:ea typeface="Calibri"/>
                <a:cs typeface="Times New Roman"/>
              </a:rPr>
              <a:t>implica cambios en la </a:t>
            </a:r>
            <a:r>
              <a:rPr lang="es-ES" sz="1400" b="1" i="1" dirty="0">
                <a:ea typeface="Calibri"/>
                <a:cs typeface="Times New Roman"/>
              </a:rPr>
              <a:t>operativa de trabajo </a:t>
            </a:r>
            <a:r>
              <a:rPr lang="es-ES" sz="1400" i="1" dirty="0">
                <a:ea typeface="Calibri"/>
                <a:cs typeface="Times New Roman"/>
              </a:rPr>
              <a:t>tanto en los Órganos Judiciales como en las Fiscalías.</a:t>
            </a:r>
          </a:p>
        </p:txBody>
      </p:sp>
      <p:sp>
        <p:nvSpPr>
          <p:cNvPr id="68" name="AutoShape 52"/>
          <p:cNvSpPr>
            <a:spLocks noChangeArrowheads="1"/>
          </p:cNvSpPr>
          <p:nvPr/>
        </p:nvSpPr>
        <p:spPr bwMode="auto">
          <a:xfrm>
            <a:off x="200472" y="1792375"/>
            <a:ext cx="4320480" cy="4083572"/>
          </a:xfrm>
          <a:prstGeom prst="roundRect">
            <a:avLst>
              <a:gd name="adj" fmla="val 4316"/>
            </a:avLst>
          </a:prstGeom>
          <a:noFill/>
          <a:ln w="9525" cap="flat" cmpd="sng" algn="ctr">
            <a:solidFill>
              <a:schemeClr val="accent1"/>
            </a:solidFill>
            <a:prstDash val="sysDot"/>
          </a:ln>
          <a:effectLst/>
        </p:spPr>
        <p:txBody>
          <a:bodyPr lIns="36000" tIns="36000" rIns="36000" bIns="360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  <a:defRPr/>
            </a:pPr>
            <a:endParaRPr lang="es-ES" altLang="es-ES" sz="800" b="1" kern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70" name="AutoShape 52"/>
          <p:cNvSpPr>
            <a:spLocks noChangeArrowheads="1"/>
          </p:cNvSpPr>
          <p:nvPr/>
        </p:nvSpPr>
        <p:spPr bwMode="auto">
          <a:xfrm>
            <a:off x="595086" y="3274595"/>
            <a:ext cx="3181785" cy="4602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Itineraciones a la Fiscalía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forma electrónica desde todos los órdenes (novedad Civil, Social y Contencioso)</a:t>
            </a:r>
          </a:p>
        </p:txBody>
      </p:sp>
      <p:sp>
        <p:nvSpPr>
          <p:cNvPr id="71" name="AutoShape 52"/>
          <p:cNvSpPr>
            <a:spLocks noChangeArrowheads="1"/>
          </p:cNvSpPr>
          <p:nvPr/>
        </p:nvSpPr>
        <p:spPr bwMode="auto">
          <a:xfrm>
            <a:off x="595086" y="5053012"/>
            <a:ext cx="3181785" cy="4602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Ministerio Fiscal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dado de alta como interviniente  para notificar en el orden Penal</a:t>
            </a:r>
          </a:p>
        </p:txBody>
      </p:sp>
      <p:sp>
        <p:nvSpPr>
          <p:cNvPr id="72" name="AutoShape 52"/>
          <p:cNvSpPr>
            <a:spLocks noChangeArrowheads="1"/>
          </p:cNvSpPr>
          <p:nvPr/>
        </p:nvSpPr>
        <p:spPr bwMode="auto">
          <a:xfrm>
            <a:off x="595086" y="3901787"/>
            <a:ext cx="3181785" cy="4602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Notificaciones  electrónicas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 Ministerio Fiscal  desde todos los órdenes jurisdiccionales</a:t>
            </a:r>
            <a:r>
              <a:rPr kumimoji="0" lang="es-ES" sz="1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(novedad  orden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Penal)</a:t>
            </a:r>
          </a:p>
        </p:txBody>
      </p:sp>
      <p:sp>
        <p:nvSpPr>
          <p:cNvPr id="73" name="AutoShape 52"/>
          <p:cNvSpPr>
            <a:spLocks noChangeArrowheads="1"/>
          </p:cNvSpPr>
          <p:nvPr/>
        </p:nvSpPr>
        <p:spPr bwMode="auto">
          <a:xfrm>
            <a:off x="577379" y="4484209"/>
            <a:ext cx="3218849" cy="4602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Recepción  de dictámenes electrónicos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la Fiscalía en </a:t>
            </a: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todos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 órdenes jurisdiccionales (novedad orden Penal)</a:t>
            </a:r>
          </a:p>
        </p:txBody>
      </p:sp>
      <p:sp>
        <p:nvSpPr>
          <p:cNvPr id="74" name="AutoShape 52"/>
          <p:cNvSpPr>
            <a:spLocks noChangeArrowheads="1"/>
          </p:cNvSpPr>
          <p:nvPr/>
        </p:nvSpPr>
        <p:spPr bwMode="auto">
          <a:xfrm>
            <a:off x="5169024" y="1772152"/>
            <a:ext cx="4464496" cy="4105120"/>
          </a:xfrm>
          <a:prstGeom prst="roundRect">
            <a:avLst>
              <a:gd name="adj" fmla="val 4316"/>
            </a:avLst>
          </a:prstGeom>
          <a:noFill/>
          <a:ln w="9525" cap="flat" cmpd="sng" algn="ctr">
            <a:solidFill>
              <a:schemeClr val="accent3"/>
            </a:solidFill>
            <a:prstDash val="sysDot"/>
          </a:ln>
          <a:effectLst/>
        </p:spPr>
        <p:txBody>
          <a:bodyPr lIns="36000" tIns="36000" rIns="36000" bIns="360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s-ES" altLang="es-ES" sz="800" b="1" kern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77" name="AutoShape 52"/>
          <p:cNvSpPr>
            <a:spLocks noChangeArrowheads="1"/>
          </p:cNvSpPr>
          <p:nvPr/>
        </p:nvSpPr>
        <p:spPr bwMode="auto">
          <a:xfrm>
            <a:off x="6054005" y="3926960"/>
            <a:ext cx="3056100" cy="460200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Descarga automática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notificaciones. Se permite filtrar por orden jurisdiccional </a:t>
            </a:r>
          </a:p>
        </p:txBody>
      </p:sp>
      <p:sp>
        <p:nvSpPr>
          <p:cNvPr id="78" name="AutoShape 52"/>
          <p:cNvSpPr>
            <a:spLocks noChangeArrowheads="1"/>
          </p:cNvSpPr>
          <p:nvPr/>
        </p:nvSpPr>
        <p:spPr bwMode="auto">
          <a:xfrm>
            <a:off x="6054005" y="3292504"/>
            <a:ext cx="3056100" cy="460200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Recepción  automática de </a:t>
            </a:r>
            <a:r>
              <a:rPr kumimoji="0" lang="es-E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itineraciones</a:t>
            </a: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los ordenes Civil, Social y Contencioso</a:t>
            </a:r>
          </a:p>
        </p:txBody>
      </p:sp>
      <p:sp>
        <p:nvSpPr>
          <p:cNvPr id="79" name="AutoShape 52"/>
          <p:cNvSpPr>
            <a:spLocks noChangeArrowheads="1"/>
          </p:cNvSpPr>
          <p:nvPr/>
        </p:nvSpPr>
        <p:spPr bwMode="auto">
          <a:xfrm>
            <a:off x="6054005" y="5092704"/>
            <a:ext cx="3056100" cy="460200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Firma electrónica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los documentos </a:t>
            </a:r>
          </a:p>
        </p:txBody>
      </p:sp>
      <p:sp>
        <p:nvSpPr>
          <p:cNvPr id="80" name="AutoShape 52"/>
          <p:cNvSpPr>
            <a:spLocks noChangeArrowheads="1"/>
          </p:cNvSpPr>
          <p:nvPr/>
        </p:nvSpPr>
        <p:spPr bwMode="auto">
          <a:xfrm>
            <a:off x="6037764" y="4516640"/>
            <a:ext cx="3091700" cy="460200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  <a:effectLst/>
          <a:scene3d>
            <a:camera prst="perspectiveLeft" fov="0">
              <a:rot lat="0" lon="0" rev="0"/>
            </a:camera>
            <a:lightRig rig="soft" dir="l">
              <a:rot lat="0" lon="0" rev="4200000"/>
            </a:lightRig>
          </a:scene3d>
          <a:sp3d>
            <a:bevelT w="63500" h="25400"/>
          </a:sp3d>
        </p:spPr>
        <p:txBody>
          <a:bodyPr lIns="0" tIns="0" rIns="0" bIns="0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Envío electrónico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dictámenes de la Fiscalía</a:t>
            </a:r>
          </a:p>
        </p:txBody>
      </p:sp>
      <p:sp>
        <p:nvSpPr>
          <p:cNvPr id="67" name="66 Flecha derecha"/>
          <p:cNvSpPr/>
          <p:nvPr/>
        </p:nvSpPr>
        <p:spPr>
          <a:xfrm>
            <a:off x="4044212" y="3317814"/>
            <a:ext cx="1569464" cy="408139"/>
          </a:xfrm>
          <a:prstGeom prst="rightArrow">
            <a:avLst/>
          </a:prstGeom>
          <a:solidFill>
            <a:srgbClr val="5E9BC7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852887" y="1880499"/>
            <a:ext cx="1446161" cy="976493"/>
            <a:chOff x="6852887" y="1736483"/>
            <a:chExt cx="1446161" cy="860689"/>
          </a:xfrm>
        </p:grpSpPr>
        <p:sp>
          <p:nvSpPr>
            <p:cNvPr id="75" name="132 Rectángulo"/>
            <p:cNvSpPr/>
            <p:nvPr/>
          </p:nvSpPr>
          <p:spPr bwMode="auto">
            <a:xfrm>
              <a:off x="6852887" y="2454569"/>
              <a:ext cx="1446161" cy="142603"/>
            </a:xfrm>
            <a:prstGeom prst="rect">
              <a:avLst/>
            </a:prstGeom>
            <a:effectLst>
              <a:outerShdw blurRad="25400" dist="12700" dir="5400000" algn="ctr" rotWithShape="0">
                <a:sysClr val="window" lastClr="FFFFFF"/>
              </a:outerShdw>
            </a:effectLst>
          </p:spPr>
          <p:txBody>
            <a:bodyPr wrap="square" lIns="0" tIns="0" rIns="0" bIns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lnSpc>
                  <a:spcPts val="1000"/>
                </a:lnSpc>
                <a:defRPr/>
              </a:pPr>
              <a:r>
                <a:rPr lang="es-ES" sz="16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FISCALIA</a:t>
              </a:r>
              <a:endParaRPr lang="es-ES" sz="16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4838"/>
            <p:cNvSpPr>
              <a:spLocks noEditPoints="1"/>
            </p:cNvSpPr>
            <p:nvPr/>
          </p:nvSpPr>
          <p:spPr bwMode="auto">
            <a:xfrm>
              <a:off x="7185500" y="1736483"/>
              <a:ext cx="780934" cy="605337"/>
            </a:xfrm>
            <a:custGeom>
              <a:avLst/>
              <a:gdLst>
                <a:gd name="T0" fmla="*/ 24 w 340"/>
                <a:gd name="T1" fmla="*/ 266 h 338"/>
                <a:gd name="T2" fmla="*/ 18 w 340"/>
                <a:gd name="T3" fmla="*/ 270 h 338"/>
                <a:gd name="T4" fmla="*/ 14 w 340"/>
                <a:gd name="T5" fmla="*/ 276 h 338"/>
                <a:gd name="T6" fmla="*/ 16 w 340"/>
                <a:gd name="T7" fmla="*/ 280 h 338"/>
                <a:gd name="T8" fmla="*/ 20 w 340"/>
                <a:gd name="T9" fmla="*/ 286 h 338"/>
                <a:gd name="T10" fmla="*/ 316 w 340"/>
                <a:gd name="T11" fmla="*/ 286 h 338"/>
                <a:gd name="T12" fmla="*/ 320 w 340"/>
                <a:gd name="T13" fmla="*/ 286 h 338"/>
                <a:gd name="T14" fmla="*/ 324 w 340"/>
                <a:gd name="T15" fmla="*/ 280 h 338"/>
                <a:gd name="T16" fmla="*/ 326 w 340"/>
                <a:gd name="T17" fmla="*/ 276 h 338"/>
                <a:gd name="T18" fmla="*/ 322 w 340"/>
                <a:gd name="T19" fmla="*/ 270 h 338"/>
                <a:gd name="T20" fmla="*/ 316 w 340"/>
                <a:gd name="T21" fmla="*/ 266 h 338"/>
                <a:gd name="T22" fmla="*/ 298 w 340"/>
                <a:gd name="T23" fmla="*/ 192 h 338"/>
                <a:gd name="T24" fmla="*/ 316 w 340"/>
                <a:gd name="T25" fmla="*/ 192 h 338"/>
                <a:gd name="T26" fmla="*/ 322 w 340"/>
                <a:gd name="T27" fmla="*/ 190 h 338"/>
                <a:gd name="T28" fmla="*/ 326 w 340"/>
                <a:gd name="T29" fmla="*/ 182 h 338"/>
                <a:gd name="T30" fmla="*/ 324 w 340"/>
                <a:gd name="T31" fmla="*/ 178 h 338"/>
                <a:gd name="T32" fmla="*/ 320 w 340"/>
                <a:gd name="T33" fmla="*/ 172 h 338"/>
                <a:gd name="T34" fmla="*/ 24 w 340"/>
                <a:gd name="T35" fmla="*/ 172 h 338"/>
                <a:gd name="T36" fmla="*/ 20 w 340"/>
                <a:gd name="T37" fmla="*/ 172 h 338"/>
                <a:gd name="T38" fmla="*/ 16 w 340"/>
                <a:gd name="T39" fmla="*/ 178 h 338"/>
                <a:gd name="T40" fmla="*/ 14 w 340"/>
                <a:gd name="T41" fmla="*/ 182 h 338"/>
                <a:gd name="T42" fmla="*/ 18 w 340"/>
                <a:gd name="T43" fmla="*/ 190 h 338"/>
                <a:gd name="T44" fmla="*/ 24 w 340"/>
                <a:gd name="T45" fmla="*/ 192 h 338"/>
                <a:gd name="T46" fmla="*/ 42 w 340"/>
                <a:gd name="T47" fmla="*/ 266 h 338"/>
                <a:gd name="T48" fmla="*/ 248 w 340"/>
                <a:gd name="T49" fmla="*/ 266 h 338"/>
                <a:gd name="T50" fmla="*/ 230 w 340"/>
                <a:gd name="T51" fmla="*/ 192 h 338"/>
                <a:gd name="T52" fmla="*/ 248 w 340"/>
                <a:gd name="T53" fmla="*/ 266 h 338"/>
                <a:gd name="T54" fmla="*/ 162 w 340"/>
                <a:gd name="T55" fmla="*/ 266 h 338"/>
                <a:gd name="T56" fmla="*/ 178 w 340"/>
                <a:gd name="T57" fmla="*/ 192 h 338"/>
                <a:gd name="T58" fmla="*/ 110 w 340"/>
                <a:gd name="T59" fmla="*/ 266 h 338"/>
                <a:gd name="T60" fmla="*/ 92 w 340"/>
                <a:gd name="T61" fmla="*/ 192 h 338"/>
                <a:gd name="T62" fmla="*/ 110 w 340"/>
                <a:gd name="T63" fmla="*/ 266 h 338"/>
                <a:gd name="T64" fmla="*/ 340 w 340"/>
                <a:gd name="T65" fmla="*/ 322 h 338"/>
                <a:gd name="T66" fmla="*/ 334 w 340"/>
                <a:gd name="T67" fmla="*/ 334 h 338"/>
                <a:gd name="T68" fmla="*/ 324 w 340"/>
                <a:gd name="T69" fmla="*/ 338 h 338"/>
                <a:gd name="T70" fmla="*/ 16 w 340"/>
                <a:gd name="T71" fmla="*/ 338 h 338"/>
                <a:gd name="T72" fmla="*/ 6 w 340"/>
                <a:gd name="T73" fmla="*/ 334 h 338"/>
                <a:gd name="T74" fmla="*/ 0 w 340"/>
                <a:gd name="T75" fmla="*/ 322 h 338"/>
                <a:gd name="T76" fmla="*/ 2 w 340"/>
                <a:gd name="T77" fmla="*/ 316 h 338"/>
                <a:gd name="T78" fmla="*/ 10 w 340"/>
                <a:gd name="T79" fmla="*/ 308 h 338"/>
                <a:gd name="T80" fmla="*/ 324 w 340"/>
                <a:gd name="T81" fmla="*/ 306 h 338"/>
                <a:gd name="T82" fmla="*/ 330 w 340"/>
                <a:gd name="T83" fmla="*/ 308 h 338"/>
                <a:gd name="T84" fmla="*/ 338 w 340"/>
                <a:gd name="T85" fmla="*/ 316 h 338"/>
                <a:gd name="T86" fmla="*/ 340 w 340"/>
                <a:gd name="T87" fmla="*/ 322 h 338"/>
                <a:gd name="T88" fmla="*/ 82 w 340"/>
                <a:gd name="T89" fmla="*/ 154 h 338"/>
                <a:gd name="T90" fmla="*/ 84 w 340"/>
                <a:gd name="T91" fmla="*/ 136 h 338"/>
                <a:gd name="T92" fmla="*/ 98 w 340"/>
                <a:gd name="T93" fmla="*/ 104 h 338"/>
                <a:gd name="T94" fmla="*/ 120 w 340"/>
                <a:gd name="T95" fmla="*/ 80 h 338"/>
                <a:gd name="T96" fmla="*/ 152 w 340"/>
                <a:gd name="T97" fmla="*/ 68 h 338"/>
                <a:gd name="T98" fmla="*/ 170 w 340"/>
                <a:gd name="T99" fmla="*/ 66 h 338"/>
                <a:gd name="T100" fmla="*/ 204 w 340"/>
                <a:gd name="T101" fmla="*/ 72 h 338"/>
                <a:gd name="T102" fmla="*/ 232 w 340"/>
                <a:gd name="T103" fmla="*/ 92 h 338"/>
                <a:gd name="T104" fmla="*/ 250 w 340"/>
                <a:gd name="T105" fmla="*/ 118 h 338"/>
                <a:gd name="T106" fmla="*/ 258 w 340"/>
                <a:gd name="T107" fmla="*/ 154 h 338"/>
                <a:gd name="T108" fmla="*/ 192 w 340"/>
                <a:gd name="T109" fmla="*/ 54 h 338"/>
                <a:gd name="T110" fmla="*/ 148 w 340"/>
                <a:gd name="T111" fmla="*/ 26 h 338"/>
                <a:gd name="T112" fmla="*/ 192 w 340"/>
                <a:gd name="T113" fmla="*/ 26 h 338"/>
                <a:gd name="T114" fmla="*/ 192 w 340"/>
                <a:gd name="T115" fmla="*/ 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338">
                  <a:moveTo>
                    <a:pt x="24" y="266"/>
                  </a:moveTo>
                  <a:lnTo>
                    <a:pt x="24" y="266"/>
                  </a:lnTo>
                  <a:lnTo>
                    <a:pt x="20" y="268"/>
                  </a:lnTo>
                  <a:lnTo>
                    <a:pt x="18" y="270"/>
                  </a:lnTo>
                  <a:lnTo>
                    <a:pt x="16" y="272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80"/>
                  </a:lnTo>
                  <a:lnTo>
                    <a:pt x="18" y="284"/>
                  </a:lnTo>
                  <a:lnTo>
                    <a:pt x="20" y="286"/>
                  </a:lnTo>
                  <a:lnTo>
                    <a:pt x="24" y="286"/>
                  </a:lnTo>
                  <a:lnTo>
                    <a:pt x="316" y="286"/>
                  </a:lnTo>
                  <a:lnTo>
                    <a:pt x="316" y="286"/>
                  </a:lnTo>
                  <a:lnTo>
                    <a:pt x="320" y="286"/>
                  </a:lnTo>
                  <a:lnTo>
                    <a:pt x="322" y="284"/>
                  </a:lnTo>
                  <a:lnTo>
                    <a:pt x="324" y="280"/>
                  </a:lnTo>
                  <a:lnTo>
                    <a:pt x="326" y="276"/>
                  </a:lnTo>
                  <a:lnTo>
                    <a:pt x="326" y="276"/>
                  </a:lnTo>
                  <a:lnTo>
                    <a:pt x="324" y="272"/>
                  </a:lnTo>
                  <a:lnTo>
                    <a:pt x="322" y="270"/>
                  </a:lnTo>
                  <a:lnTo>
                    <a:pt x="320" y="268"/>
                  </a:lnTo>
                  <a:lnTo>
                    <a:pt x="316" y="266"/>
                  </a:lnTo>
                  <a:lnTo>
                    <a:pt x="298" y="266"/>
                  </a:lnTo>
                  <a:lnTo>
                    <a:pt x="298" y="192"/>
                  </a:lnTo>
                  <a:lnTo>
                    <a:pt x="316" y="192"/>
                  </a:lnTo>
                  <a:lnTo>
                    <a:pt x="316" y="192"/>
                  </a:lnTo>
                  <a:lnTo>
                    <a:pt x="320" y="192"/>
                  </a:lnTo>
                  <a:lnTo>
                    <a:pt x="322" y="190"/>
                  </a:lnTo>
                  <a:lnTo>
                    <a:pt x="324" y="186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4" y="178"/>
                  </a:lnTo>
                  <a:lnTo>
                    <a:pt x="322" y="176"/>
                  </a:lnTo>
                  <a:lnTo>
                    <a:pt x="320" y="172"/>
                  </a:lnTo>
                  <a:lnTo>
                    <a:pt x="316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0" y="172"/>
                  </a:lnTo>
                  <a:lnTo>
                    <a:pt x="18" y="176"/>
                  </a:lnTo>
                  <a:lnTo>
                    <a:pt x="16" y="178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6" y="186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4" y="192"/>
                  </a:lnTo>
                  <a:lnTo>
                    <a:pt x="42" y="192"/>
                  </a:lnTo>
                  <a:lnTo>
                    <a:pt x="42" y="266"/>
                  </a:lnTo>
                  <a:lnTo>
                    <a:pt x="24" y="266"/>
                  </a:lnTo>
                  <a:close/>
                  <a:moveTo>
                    <a:pt x="248" y="266"/>
                  </a:moveTo>
                  <a:lnTo>
                    <a:pt x="230" y="266"/>
                  </a:lnTo>
                  <a:lnTo>
                    <a:pt x="230" y="192"/>
                  </a:lnTo>
                  <a:lnTo>
                    <a:pt x="248" y="192"/>
                  </a:lnTo>
                  <a:lnTo>
                    <a:pt x="248" y="266"/>
                  </a:lnTo>
                  <a:close/>
                  <a:moveTo>
                    <a:pt x="178" y="266"/>
                  </a:moveTo>
                  <a:lnTo>
                    <a:pt x="162" y="266"/>
                  </a:lnTo>
                  <a:lnTo>
                    <a:pt x="162" y="192"/>
                  </a:lnTo>
                  <a:lnTo>
                    <a:pt x="178" y="192"/>
                  </a:lnTo>
                  <a:lnTo>
                    <a:pt x="178" y="266"/>
                  </a:lnTo>
                  <a:close/>
                  <a:moveTo>
                    <a:pt x="110" y="266"/>
                  </a:moveTo>
                  <a:lnTo>
                    <a:pt x="92" y="266"/>
                  </a:lnTo>
                  <a:lnTo>
                    <a:pt x="92" y="192"/>
                  </a:lnTo>
                  <a:lnTo>
                    <a:pt x="110" y="192"/>
                  </a:lnTo>
                  <a:lnTo>
                    <a:pt x="110" y="266"/>
                  </a:lnTo>
                  <a:close/>
                  <a:moveTo>
                    <a:pt x="340" y="322"/>
                  </a:moveTo>
                  <a:lnTo>
                    <a:pt x="340" y="322"/>
                  </a:lnTo>
                  <a:lnTo>
                    <a:pt x="338" y="328"/>
                  </a:lnTo>
                  <a:lnTo>
                    <a:pt x="334" y="334"/>
                  </a:lnTo>
                  <a:lnTo>
                    <a:pt x="330" y="336"/>
                  </a:lnTo>
                  <a:lnTo>
                    <a:pt x="324" y="338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0" y="336"/>
                  </a:lnTo>
                  <a:lnTo>
                    <a:pt x="6" y="334"/>
                  </a:lnTo>
                  <a:lnTo>
                    <a:pt x="2" y="32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16"/>
                  </a:lnTo>
                  <a:lnTo>
                    <a:pt x="6" y="310"/>
                  </a:lnTo>
                  <a:lnTo>
                    <a:pt x="10" y="308"/>
                  </a:lnTo>
                  <a:lnTo>
                    <a:pt x="16" y="306"/>
                  </a:lnTo>
                  <a:lnTo>
                    <a:pt x="324" y="306"/>
                  </a:lnTo>
                  <a:lnTo>
                    <a:pt x="324" y="306"/>
                  </a:lnTo>
                  <a:lnTo>
                    <a:pt x="330" y="308"/>
                  </a:lnTo>
                  <a:lnTo>
                    <a:pt x="334" y="310"/>
                  </a:lnTo>
                  <a:lnTo>
                    <a:pt x="338" y="316"/>
                  </a:lnTo>
                  <a:lnTo>
                    <a:pt x="340" y="322"/>
                  </a:lnTo>
                  <a:lnTo>
                    <a:pt x="340" y="322"/>
                  </a:lnTo>
                  <a:close/>
                  <a:moveTo>
                    <a:pt x="258" y="154"/>
                  </a:moveTo>
                  <a:lnTo>
                    <a:pt x="82" y="154"/>
                  </a:lnTo>
                  <a:lnTo>
                    <a:pt x="82" y="154"/>
                  </a:lnTo>
                  <a:lnTo>
                    <a:pt x="84" y="136"/>
                  </a:lnTo>
                  <a:lnTo>
                    <a:pt x="90" y="118"/>
                  </a:lnTo>
                  <a:lnTo>
                    <a:pt x="98" y="104"/>
                  </a:lnTo>
                  <a:lnTo>
                    <a:pt x="108" y="92"/>
                  </a:lnTo>
                  <a:lnTo>
                    <a:pt x="120" y="80"/>
                  </a:lnTo>
                  <a:lnTo>
                    <a:pt x="136" y="72"/>
                  </a:lnTo>
                  <a:lnTo>
                    <a:pt x="152" y="68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88" y="68"/>
                  </a:lnTo>
                  <a:lnTo>
                    <a:pt x="204" y="72"/>
                  </a:lnTo>
                  <a:lnTo>
                    <a:pt x="220" y="80"/>
                  </a:lnTo>
                  <a:lnTo>
                    <a:pt x="232" y="92"/>
                  </a:lnTo>
                  <a:lnTo>
                    <a:pt x="242" y="104"/>
                  </a:lnTo>
                  <a:lnTo>
                    <a:pt x="250" y="118"/>
                  </a:lnTo>
                  <a:lnTo>
                    <a:pt x="256" y="136"/>
                  </a:lnTo>
                  <a:lnTo>
                    <a:pt x="258" y="154"/>
                  </a:lnTo>
                  <a:lnTo>
                    <a:pt x="258" y="154"/>
                  </a:lnTo>
                  <a:close/>
                  <a:moveTo>
                    <a:pt x="192" y="54"/>
                  </a:moveTo>
                  <a:lnTo>
                    <a:pt x="148" y="54"/>
                  </a:lnTo>
                  <a:lnTo>
                    <a:pt x="148" y="26"/>
                  </a:lnTo>
                  <a:lnTo>
                    <a:pt x="170" y="0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5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474119" y="1880494"/>
            <a:ext cx="1347107" cy="938442"/>
            <a:chOff x="1474119" y="1736480"/>
            <a:chExt cx="1347107" cy="834145"/>
          </a:xfrm>
        </p:grpSpPr>
        <p:sp>
          <p:nvSpPr>
            <p:cNvPr id="85" name="Freeform 21"/>
            <p:cNvSpPr>
              <a:spLocks noEditPoints="1"/>
            </p:cNvSpPr>
            <p:nvPr/>
          </p:nvSpPr>
          <p:spPr bwMode="auto">
            <a:xfrm>
              <a:off x="1716827" y="1736480"/>
              <a:ext cx="861690" cy="603294"/>
            </a:xfrm>
            <a:custGeom>
              <a:avLst/>
              <a:gdLst>
                <a:gd name="T0" fmla="*/ 522 w 613"/>
                <a:gd name="T1" fmla="*/ 175 h 538"/>
                <a:gd name="T2" fmla="*/ 529 w 613"/>
                <a:gd name="T3" fmla="*/ 407 h 538"/>
                <a:gd name="T4" fmla="*/ 512 w 613"/>
                <a:gd name="T5" fmla="*/ 423 h 538"/>
                <a:gd name="T6" fmla="*/ 465 w 613"/>
                <a:gd name="T7" fmla="*/ 417 h 538"/>
                <a:gd name="T8" fmla="*/ 461 w 613"/>
                <a:gd name="T9" fmla="*/ 185 h 538"/>
                <a:gd name="T10" fmla="*/ 478 w 613"/>
                <a:gd name="T11" fmla="*/ 168 h 538"/>
                <a:gd name="T12" fmla="*/ 44 w 613"/>
                <a:gd name="T13" fmla="*/ 111 h 538"/>
                <a:gd name="T14" fmla="*/ 300 w 613"/>
                <a:gd name="T15" fmla="*/ 0 h 538"/>
                <a:gd name="T16" fmla="*/ 303 w 613"/>
                <a:gd name="T17" fmla="*/ 0 h 538"/>
                <a:gd name="T18" fmla="*/ 310 w 613"/>
                <a:gd name="T19" fmla="*/ 0 h 538"/>
                <a:gd name="T20" fmla="*/ 313 w 613"/>
                <a:gd name="T21" fmla="*/ 0 h 538"/>
                <a:gd name="T22" fmla="*/ 559 w 613"/>
                <a:gd name="T23" fmla="*/ 104 h 538"/>
                <a:gd name="T24" fmla="*/ 569 w 613"/>
                <a:gd name="T25" fmla="*/ 124 h 538"/>
                <a:gd name="T26" fmla="*/ 553 w 613"/>
                <a:gd name="T27" fmla="*/ 138 h 538"/>
                <a:gd name="T28" fmla="*/ 61 w 613"/>
                <a:gd name="T29" fmla="*/ 138 h 538"/>
                <a:gd name="T30" fmla="*/ 44 w 613"/>
                <a:gd name="T31" fmla="*/ 121 h 538"/>
                <a:gd name="T32" fmla="*/ 283 w 613"/>
                <a:gd name="T33" fmla="*/ 94 h 538"/>
                <a:gd name="T34" fmla="*/ 320 w 613"/>
                <a:gd name="T35" fmla="*/ 101 h 538"/>
                <a:gd name="T36" fmla="*/ 337 w 613"/>
                <a:gd name="T37" fmla="*/ 70 h 538"/>
                <a:gd name="T38" fmla="*/ 306 w 613"/>
                <a:gd name="T39" fmla="*/ 40 h 538"/>
                <a:gd name="T40" fmla="*/ 276 w 613"/>
                <a:gd name="T41" fmla="*/ 60 h 538"/>
                <a:gd name="T42" fmla="*/ 388 w 613"/>
                <a:gd name="T43" fmla="*/ 423 h 538"/>
                <a:gd name="T44" fmla="*/ 404 w 613"/>
                <a:gd name="T45" fmla="*/ 407 h 538"/>
                <a:gd name="T46" fmla="*/ 398 w 613"/>
                <a:gd name="T47" fmla="*/ 175 h 538"/>
                <a:gd name="T48" fmla="*/ 226 w 613"/>
                <a:gd name="T49" fmla="*/ 168 h 538"/>
                <a:gd name="T50" fmla="*/ 209 w 613"/>
                <a:gd name="T51" fmla="*/ 185 h 538"/>
                <a:gd name="T52" fmla="*/ 216 w 613"/>
                <a:gd name="T53" fmla="*/ 417 h 538"/>
                <a:gd name="T54" fmla="*/ 273 w 613"/>
                <a:gd name="T55" fmla="*/ 286 h 538"/>
                <a:gd name="T56" fmla="*/ 293 w 613"/>
                <a:gd name="T57" fmla="*/ 255 h 538"/>
                <a:gd name="T58" fmla="*/ 330 w 613"/>
                <a:gd name="T59" fmla="*/ 262 h 538"/>
                <a:gd name="T60" fmla="*/ 388 w 613"/>
                <a:gd name="T61" fmla="*/ 423 h 538"/>
                <a:gd name="T62" fmla="*/ 559 w 613"/>
                <a:gd name="T63" fmla="*/ 481 h 538"/>
                <a:gd name="T64" fmla="*/ 569 w 613"/>
                <a:gd name="T65" fmla="*/ 467 h 538"/>
                <a:gd name="T66" fmla="*/ 553 w 613"/>
                <a:gd name="T67" fmla="*/ 450 h 538"/>
                <a:gd name="T68" fmla="*/ 47 w 613"/>
                <a:gd name="T69" fmla="*/ 454 h 538"/>
                <a:gd name="T70" fmla="*/ 44 w 613"/>
                <a:gd name="T71" fmla="*/ 474 h 538"/>
                <a:gd name="T72" fmla="*/ 61 w 613"/>
                <a:gd name="T73" fmla="*/ 484 h 538"/>
                <a:gd name="T74" fmla="*/ 10 w 613"/>
                <a:gd name="T75" fmla="*/ 508 h 538"/>
                <a:gd name="T76" fmla="*/ 0 w 613"/>
                <a:gd name="T77" fmla="*/ 521 h 538"/>
                <a:gd name="T78" fmla="*/ 17 w 613"/>
                <a:gd name="T79" fmla="*/ 538 h 538"/>
                <a:gd name="T80" fmla="*/ 610 w 613"/>
                <a:gd name="T81" fmla="*/ 534 h 538"/>
                <a:gd name="T82" fmla="*/ 613 w 613"/>
                <a:gd name="T83" fmla="*/ 514 h 538"/>
                <a:gd name="T84" fmla="*/ 596 w 613"/>
                <a:gd name="T85" fmla="*/ 504 h 538"/>
                <a:gd name="T86" fmla="*/ 91 w 613"/>
                <a:gd name="T87" fmla="*/ 175 h 538"/>
                <a:gd name="T88" fmla="*/ 84 w 613"/>
                <a:gd name="T89" fmla="*/ 407 h 538"/>
                <a:gd name="T90" fmla="*/ 101 w 613"/>
                <a:gd name="T91" fmla="*/ 423 h 538"/>
                <a:gd name="T92" fmla="*/ 148 w 613"/>
                <a:gd name="T93" fmla="*/ 417 h 538"/>
                <a:gd name="T94" fmla="*/ 152 w 613"/>
                <a:gd name="T95" fmla="*/ 185 h 538"/>
                <a:gd name="T96" fmla="*/ 135 w 613"/>
                <a:gd name="T97" fmla="*/ 16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" h="538">
                  <a:moveTo>
                    <a:pt x="512" y="168"/>
                  </a:moveTo>
                  <a:lnTo>
                    <a:pt x="512" y="168"/>
                  </a:lnTo>
                  <a:lnTo>
                    <a:pt x="519" y="171"/>
                  </a:lnTo>
                  <a:lnTo>
                    <a:pt x="522" y="175"/>
                  </a:lnTo>
                  <a:lnTo>
                    <a:pt x="526" y="178"/>
                  </a:lnTo>
                  <a:lnTo>
                    <a:pt x="529" y="185"/>
                  </a:lnTo>
                  <a:lnTo>
                    <a:pt x="529" y="407"/>
                  </a:lnTo>
                  <a:lnTo>
                    <a:pt x="529" y="407"/>
                  </a:lnTo>
                  <a:lnTo>
                    <a:pt x="526" y="413"/>
                  </a:lnTo>
                  <a:lnTo>
                    <a:pt x="522" y="417"/>
                  </a:lnTo>
                  <a:lnTo>
                    <a:pt x="519" y="420"/>
                  </a:lnTo>
                  <a:lnTo>
                    <a:pt x="512" y="423"/>
                  </a:lnTo>
                  <a:lnTo>
                    <a:pt x="478" y="423"/>
                  </a:lnTo>
                  <a:lnTo>
                    <a:pt x="478" y="423"/>
                  </a:lnTo>
                  <a:lnTo>
                    <a:pt x="472" y="420"/>
                  </a:lnTo>
                  <a:lnTo>
                    <a:pt x="465" y="417"/>
                  </a:lnTo>
                  <a:lnTo>
                    <a:pt x="461" y="413"/>
                  </a:lnTo>
                  <a:lnTo>
                    <a:pt x="461" y="407"/>
                  </a:lnTo>
                  <a:lnTo>
                    <a:pt x="461" y="185"/>
                  </a:lnTo>
                  <a:lnTo>
                    <a:pt x="461" y="185"/>
                  </a:lnTo>
                  <a:lnTo>
                    <a:pt x="461" y="178"/>
                  </a:lnTo>
                  <a:lnTo>
                    <a:pt x="465" y="175"/>
                  </a:lnTo>
                  <a:lnTo>
                    <a:pt x="472" y="171"/>
                  </a:lnTo>
                  <a:lnTo>
                    <a:pt x="478" y="168"/>
                  </a:lnTo>
                  <a:lnTo>
                    <a:pt x="512" y="168"/>
                  </a:lnTo>
                  <a:close/>
                  <a:moveTo>
                    <a:pt x="44" y="121"/>
                  </a:moveTo>
                  <a:lnTo>
                    <a:pt x="44" y="121"/>
                  </a:lnTo>
                  <a:lnTo>
                    <a:pt x="44" y="111"/>
                  </a:lnTo>
                  <a:lnTo>
                    <a:pt x="54" y="104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559" y="104"/>
                  </a:lnTo>
                  <a:lnTo>
                    <a:pt x="559" y="104"/>
                  </a:lnTo>
                  <a:lnTo>
                    <a:pt x="566" y="108"/>
                  </a:lnTo>
                  <a:lnTo>
                    <a:pt x="569" y="121"/>
                  </a:lnTo>
                  <a:lnTo>
                    <a:pt x="569" y="121"/>
                  </a:lnTo>
                  <a:lnTo>
                    <a:pt x="569" y="124"/>
                  </a:lnTo>
                  <a:lnTo>
                    <a:pt x="566" y="131"/>
                  </a:lnTo>
                  <a:lnTo>
                    <a:pt x="559" y="134"/>
                  </a:lnTo>
                  <a:lnTo>
                    <a:pt x="553" y="138"/>
                  </a:lnTo>
                  <a:lnTo>
                    <a:pt x="553" y="138"/>
                  </a:lnTo>
                  <a:lnTo>
                    <a:pt x="553" y="138"/>
                  </a:lnTo>
                  <a:lnTo>
                    <a:pt x="306" y="138"/>
                  </a:lnTo>
                  <a:lnTo>
                    <a:pt x="306" y="138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50" y="131"/>
                  </a:lnTo>
                  <a:lnTo>
                    <a:pt x="44" y="121"/>
                  </a:lnTo>
                  <a:lnTo>
                    <a:pt x="44" y="121"/>
                  </a:lnTo>
                  <a:close/>
                  <a:moveTo>
                    <a:pt x="276" y="70"/>
                  </a:moveTo>
                  <a:lnTo>
                    <a:pt x="276" y="70"/>
                  </a:lnTo>
                  <a:lnTo>
                    <a:pt x="276" y="84"/>
                  </a:lnTo>
                  <a:lnTo>
                    <a:pt x="283" y="94"/>
                  </a:lnTo>
                  <a:lnTo>
                    <a:pt x="293" y="101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20" y="101"/>
                  </a:lnTo>
                  <a:lnTo>
                    <a:pt x="330" y="94"/>
                  </a:lnTo>
                  <a:lnTo>
                    <a:pt x="337" y="84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37" y="60"/>
                  </a:lnTo>
                  <a:lnTo>
                    <a:pt x="330" y="50"/>
                  </a:lnTo>
                  <a:lnTo>
                    <a:pt x="320" y="43"/>
                  </a:lnTo>
                  <a:lnTo>
                    <a:pt x="306" y="40"/>
                  </a:lnTo>
                  <a:lnTo>
                    <a:pt x="306" y="40"/>
                  </a:lnTo>
                  <a:lnTo>
                    <a:pt x="293" y="43"/>
                  </a:lnTo>
                  <a:lnTo>
                    <a:pt x="283" y="50"/>
                  </a:lnTo>
                  <a:lnTo>
                    <a:pt x="276" y="60"/>
                  </a:lnTo>
                  <a:lnTo>
                    <a:pt x="276" y="70"/>
                  </a:lnTo>
                  <a:lnTo>
                    <a:pt x="276" y="70"/>
                  </a:lnTo>
                  <a:close/>
                  <a:moveTo>
                    <a:pt x="388" y="423"/>
                  </a:moveTo>
                  <a:lnTo>
                    <a:pt x="388" y="423"/>
                  </a:lnTo>
                  <a:lnTo>
                    <a:pt x="394" y="420"/>
                  </a:lnTo>
                  <a:lnTo>
                    <a:pt x="398" y="417"/>
                  </a:lnTo>
                  <a:lnTo>
                    <a:pt x="401" y="413"/>
                  </a:lnTo>
                  <a:lnTo>
                    <a:pt x="404" y="407"/>
                  </a:lnTo>
                  <a:lnTo>
                    <a:pt x="404" y="185"/>
                  </a:lnTo>
                  <a:lnTo>
                    <a:pt x="404" y="185"/>
                  </a:lnTo>
                  <a:lnTo>
                    <a:pt x="401" y="178"/>
                  </a:lnTo>
                  <a:lnTo>
                    <a:pt x="398" y="175"/>
                  </a:lnTo>
                  <a:lnTo>
                    <a:pt x="394" y="171"/>
                  </a:lnTo>
                  <a:lnTo>
                    <a:pt x="388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19" y="171"/>
                  </a:lnTo>
                  <a:lnTo>
                    <a:pt x="216" y="175"/>
                  </a:lnTo>
                  <a:lnTo>
                    <a:pt x="212" y="178"/>
                  </a:lnTo>
                  <a:lnTo>
                    <a:pt x="209" y="185"/>
                  </a:lnTo>
                  <a:lnTo>
                    <a:pt x="209" y="407"/>
                  </a:lnTo>
                  <a:lnTo>
                    <a:pt x="209" y="407"/>
                  </a:lnTo>
                  <a:lnTo>
                    <a:pt x="212" y="413"/>
                  </a:lnTo>
                  <a:lnTo>
                    <a:pt x="216" y="417"/>
                  </a:lnTo>
                  <a:lnTo>
                    <a:pt x="219" y="420"/>
                  </a:lnTo>
                  <a:lnTo>
                    <a:pt x="226" y="423"/>
                  </a:lnTo>
                  <a:lnTo>
                    <a:pt x="273" y="423"/>
                  </a:lnTo>
                  <a:lnTo>
                    <a:pt x="273" y="286"/>
                  </a:lnTo>
                  <a:lnTo>
                    <a:pt x="273" y="286"/>
                  </a:lnTo>
                  <a:lnTo>
                    <a:pt x="276" y="272"/>
                  </a:lnTo>
                  <a:lnTo>
                    <a:pt x="283" y="262"/>
                  </a:lnTo>
                  <a:lnTo>
                    <a:pt x="293" y="255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20" y="255"/>
                  </a:lnTo>
                  <a:lnTo>
                    <a:pt x="330" y="262"/>
                  </a:lnTo>
                  <a:lnTo>
                    <a:pt x="337" y="272"/>
                  </a:lnTo>
                  <a:lnTo>
                    <a:pt x="340" y="286"/>
                  </a:lnTo>
                  <a:lnTo>
                    <a:pt x="340" y="423"/>
                  </a:lnTo>
                  <a:lnTo>
                    <a:pt x="388" y="423"/>
                  </a:lnTo>
                  <a:close/>
                  <a:moveTo>
                    <a:pt x="61" y="484"/>
                  </a:moveTo>
                  <a:lnTo>
                    <a:pt x="553" y="484"/>
                  </a:lnTo>
                  <a:lnTo>
                    <a:pt x="553" y="484"/>
                  </a:lnTo>
                  <a:lnTo>
                    <a:pt x="559" y="481"/>
                  </a:lnTo>
                  <a:lnTo>
                    <a:pt x="566" y="477"/>
                  </a:lnTo>
                  <a:lnTo>
                    <a:pt x="569" y="474"/>
                  </a:lnTo>
                  <a:lnTo>
                    <a:pt x="569" y="467"/>
                  </a:lnTo>
                  <a:lnTo>
                    <a:pt x="569" y="467"/>
                  </a:lnTo>
                  <a:lnTo>
                    <a:pt x="569" y="461"/>
                  </a:lnTo>
                  <a:lnTo>
                    <a:pt x="566" y="454"/>
                  </a:lnTo>
                  <a:lnTo>
                    <a:pt x="559" y="450"/>
                  </a:lnTo>
                  <a:lnTo>
                    <a:pt x="553" y="450"/>
                  </a:lnTo>
                  <a:lnTo>
                    <a:pt x="61" y="450"/>
                  </a:lnTo>
                  <a:lnTo>
                    <a:pt x="61" y="450"/>
                  </a:lnTo>
                  <a:lnTo>
                    <a:pt x="54" y="450"/>
                  </a:lnTo>
                  <a:lnTo>
                    <a:pt x="47" y="454"/>
                  </a:lnTo>
                  <a:lnTo>
                    <a:pt x="44" y="461"/>
                  </a:lnTo>
                  <a:lnTo>
                    <a:pt x="44" y="467"/>
                  </a:lnTo>
                  <a:lnTo>
                    <a:pt x="44" y="467"/>
                  </a:lnTo>
                  <a:lnTo>
                    <a:pt x="44" y="474"/>
                  </a:lnTo>
                  <a:lnTo>
                    <a:pt x="47" y="477"/>
                  </a:lnTo>
                  <a:lnTo>
                    <a:pt x="54" y="481"/>
                  </a:lnTo>
                  <a:lnTo>
                    <a:pt x="61" y="484"/>
                  </a:lnTo>
                  <a:lnTo>
                    <a:pt x="61" y="484"/>
                  </a:lnTo>
                  <a:close/>
                  <a:moveTo>
                    <a:pt x="596" y="504"/>
                  </a:moveTo>
                  <a:lnTo>
                    <a:pt x="17" y="504"/>
                  </a:lnTo>
                  <a:lnTo>
                    <a:pt x="17" y="504"/>
                  </a:lnTo>
                  <a:lnTo>
                    <a:pt x="10" y="508"/>
                  </a:lnTo>
                  <a:lnTo>
                    <a:pt x="3" y="511"/>
                  </a:lnTo>
                  <a:lnTo>
                    <a:pt x="0" y="514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528"/>
                  </a:lnTo>
                  <a:lnTo>
                    <a:pt x="3" y="534"/>
                  </a:lnTo>
                  <a:lnTo>
                    <a:pt x="10" y="538"/>
                  </a:lnTo>
                  <a:lnTo>
                    <a:pt x="17" y="538"/>
                  </a:lnTo>
                  <a:lnTo>
                    <a:pt x="596" y="538"/>
                  </a:lnTo>
                  <a:lnTo>
                    <a:pt x="596" y="538"/>
                  </a:lnTo>
                  <a:lnTo>
                    <a:pt x="603" y="538"/>
                  </a:lnTo>
                  <a:lnTo>
                    <a:pt x="610" y="534"/>
                  </a:lnTo>
                  <a:lnTo>
                    <a:pt x="613" y="528"/>
                  </a:lnTo>
                  <a:lnTo>
                    <a:pt x="613" y="521"/>
                  </a:lnTo>
                  <a:lnTo>
                    <a:pt x="613" y="521"/>
                  </a:lnTo>
                  <a:lnTo>
                    <a:pt x="613" y="514"/>
                  </a:lnTo>
                  <a:lnTo>
                    <a:pt x="610" y="511"/>
                  </a:lnTo>
                  <a:lnTo>
                    <a:pt x="603" y="508"/>
                  </a:lnTo>
                  <a:lnTo>
                    <a:pt x="596" y="504"/>
                  </a:lnTo>
                  <a:lnTo>
                    <a:pt x="596" y="504"/>
                  </a:lnTo>
                  <a:close/>
                  <a:moveTo>
                    <a:pt x="101" y="168"/>
                  </a:moveTo>
                  <a:lnTo>
                    <a:pt x="101" y="168"/>
                  </a:lnTo>
                  <a:lnTo>
                    <a:pt x="94" y="171"/>
                  </a:lnTo>
                  <a:lnTo>
                    <a:pt x="91" y="175"/>
                  </a:lnTo>
                  <a:lnTo>
                    <a:pt x="88" y="178"/>
                  </a:lnTo>
                  <a:lnTo>
                    <a:pt x="84" y="185"/>
                  </a:lnTo>
                  <a:lnTo>
                    <a:pt x="84" y="407"/>
                  </a:lnTo>
                  <a:lnTo>
                    <a:pt x="84" y="407"/>
                  </a:lnTo>
                  <a:lnTo>
                    <a:pt x="88" y="413"/>
                  </a:lnTo>
                  <a:lnTo>
                    <a:pt x="91" y="417"/>
                  </a:lnTo>
                  <a:lnTo>
                    <a:pt x="94" y="420"/>
                  </a:lnTo>
                  <a:lnTo>
                    <a:pt x="101" y="423"/>
                  </a:lnTo>
                  <a:lnTo>
                    <a:pt x="135" y="423"/>
                  </a:lnTo>
                  <a:lnTo>
                    <a:pt x="135" y="423"/>
                  </a:lnTo>
                  <a:lnTo>
                    <a:pt x="141" y="420"/>
                  </a:lnTo>
                  <a:lnTo>
                    <a:pt x="148" y="417"/>
                  </a:lnTo>
                  <a:lnTo>
                    <a:pt x="152" y="413"/>
                  </a:lnTo>
                  <a:lnTo>
                    <a:pt x="152" y="407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52" y="178"/>
                  </a:lnTo>
                  <a:lnTo>
                    <a:pt x="148" y="175"/>
                  </a:lnTo>
                  <a:lnTo>
                    <a:pt x="141" y="171"/>
                  </a:lnTo>
                  <a:lnTo>
                    <a:pt x="135" y="168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132 Rectángulo"/>
            <p:cNvSpPr/>
            <p:nvPr/>
          </p:nvSpPr>
          <p:spPr bwMode="auto">
            <a:xfrm>
              <a:off x="1474119" y="2443871"/>
              <a:ext cx="1347107" cy="126754"/>
            </a:xfrm>
            <a:prstGeom prst="rect">
              <a:avLst/>
            </a:prstGeom>
            <a:effectLst>
              <a:outerShdw blurRad="25400" dist="12700" dir="5400000" algn="ctr" rotWithShape="0">
                <a:sysClr val="window" lastClr="FFFFFF"/>
              </a:outerShdw>
            </a:effectLst>
          </p:spPr>
          <p:txBody>
            <a:bodyPr wrap="square" lIns="0" tIns="0" rIns="0" bIns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lnSpc>
                  <a:spcPts val="1000"/>
                </a:lnSpc>
                <a:defRPr/>
              </a:pPr>
              <a:r>
                <a:rPr lang="es-ES" sz="1600" b="1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JUZGADO</a:t>
              </a:r>
              <a:endParaRPr lang="es-ES" sz="16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35837" y="6240681"/>
            <a:ext cx="2311400" cy="365125"/>
          </a:xfrm>
        </p:spPr>
        <p:txBody>
          <a:bodyPr/>
          <a:lstStyle/>
          <a:p>
            <a:fld id="{F72BFCD6-C37F-4D4F-B6AD-71D3A36D527F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85D6B56A-B953-40F1-9B8C-7E73B8BA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641"/>
            <a:ext cx="7617296" cy="395814"/>
          </a:xfrm>
        </p:spPr>
        <p:txBody>
          <a:bodyPr/>
          <a:lstStyle/>
          <a:p>
            <a:pPr algn="l"/>
            <a:r>
              <a:rPr lang="es-ES" sz="2400" dirty="0">
                <a:cs typeface="Arial" pitchFamily="34" charset="0"/>
              </a:rPr>
              <a:t>4. Cómo trabajar con Fiscalía Digital ii</a:t>
            </a:r>
            <a:endParaRPr lang="es-ES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411A07-C670-4020-9140-66051463E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284" y="3254230"/>
            <a:ext cx="525568" cy="525568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34" name="66 Flecha derecha">
            <a:extLst>
              <a:ext uri="{FF2B5EF4-FFF2-40B4-BE49-F238E27FC236}">
                <a16:creationId xmlns:a16="http://schemas.microsoft.com/office/drawing/2014/main" id="{6414B62D-A529-477D-8041-53DB8AC0EE2B}"/>
              </a:ext>
            </a:extLst>
          </p:cNvPr>
          <p:cNvSpPr/>
          <p:nvPr/>
        </p:nvSpPr>
        <p:spPr>
          <a:xfrm>
            <a:off x="4044212" y="3938181"/>
            <a:ext cx="1569464" cy="408139"/>
          </a:xfrm>
          <a:prstGeom prst="rightArrow">
            <a:avLst/>
          </a:prstGeom>
          <a:solidFill>
            <a:srgbClr val="5E9BC7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E3A6484-E895-48C8-95C1-E93060E37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284" y="3863282"/>
            <a:ext cx="525568" cy="525568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37" name="66 Flecha derecha">
            <a:extLst>
              <a:ext uri="{FF2B5EF4-FFF2-40B4-BE49-F238E27FC236}">
                <a16:creationId xmlns:a16="http://schemas.microsoft.com/office/drawing/2014/main" id="{7494278F-2F1F-472A-9539-F93787411795}"/>
              </a:ext>
            </a:extLst>
          </p:cNvPr>
          <p:cNvSpPr/>
          <p:nvPr/>
        </p:nvSpPr>
        <p:spPr>
          <a:xfrm rot="10800000">
            <a:off x="4044213" y="4535919"/>
            <a:ext cx="1569464" cy="408139"/>
          </a:xfrm>
          <a:prstGeom prst="rightArrow">
            <a:avLst/>
          </a:prstGeom>
          <a:solidFill>
            <a:srgbClr val="5E9BC7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421AE92-4D9E-42D0-9089-DB2A1F65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284" y="4472335"/>
            <a:ext cx="525568" cy="525568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39" name="23 CuadroTexto">
            <a:extLst>
              <a:ext uri="{FF2B5EF4-FFF2-40B4-BE49-F238E27FC236}">
                <a16:creationId xmlns:a16="http://schemas.microsoft.com/office/drawing/2014/main" id="{73995018-2939-42B2-872D-C82140B6FCA4}"/>
              </a:ext>
            </a:extLst>
          </p:cNvPr>
          <p:cNvSpPr txBox="1"/>
          <p:nvPr/>
        </p:nvSpPr>
        <p:spPr>
          <a:xfrm>
            <a:off x="6852887" y="2941635"/>
            <a:ext cx="191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30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FORTUNY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F781BF-3594-4C12-BEE6-B09C13089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2983466"/>
            <a:ext cx="271314" cy="271314"/>
          </a:xfrm>
          <a:prstGeom prst="rect">
            <a:avLst/>
          </a:prstGeom>
        </p:spPr>
      </p:pic>
      <p:sp>
        <p:nvSpPr>
          <p:cNvPr id="56" name="23 CuadroTexto">
            <a:extLst>
              <a:ext uri="{FF2B5EF4-FFF2-40B4-BE49-F238E27FC236}">
                <a16:creationId xmlns:a16="http://schemas.microsoft.com/office/drawing/2014/main" id="{3AD5E74D-E3B7-49F7-8C3F-EBF8FB8AE8B6}"/>
              </a:ext>
            </a:extLst>
          </p:cNvPr>
          <p:cNvSpPr txBox="1"/>
          <p:nvPr/>
        </p:nvSpPr>
        <p:spPr>
          <a:xfrm>
            <a:off x="970890" y="2915373"/>
            <a:ext cx="191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300" dirty="0">
                <a:solidFill>
                  <a:schemeClr val="bg1"/>
                </a:solidFill>
                <a:ea typeface="Calibri"/>
                <a:cs typeface="Times New Roman"/>
              </a:rPr>
              <a:t>MINERVA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6D4CBA04-4E1C-4592-B59E-595600B78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50" y="2963224"/>
            <a:ext cx="274163" cy="2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1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1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Fiscalía digital en datos </a:t>
            </a:r>
          </a:p>
        </p:txBody>
      </p:sp>
      <p:cxnSp>
        <p:nvCxnSpPr>
          <p:cNvPr id="79" name="Straight Connector 637"/>
          <p:cNvCxnSpPr/>
          <p:nvPr/>
        </p:nvCxnSpPr>
        <p:spPr>
          <a:xfrm flipH="1" flipV="1">
            <a:off x="1475075" y="1386768"/>
            <a:ext cx="0" cy="2943303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/>
          <p:cNvGrpSpPr/>
          <p:nvPr/>
        </p:nvGrpSpPr>
        <p:grpSpPr>
          <a:xfrm>
            <a:off x="246852" y="3110209"/>
            <a:ext cx="2482445" cy="2317357"/>
            <a:chOff x="5817426" y="1078043"/>
            <a:chExt cx="3307946" cy="3087960"/>
          </a:xfrm>
        </p:grpSpPr>
        <p:sp>
          <p:nvSpPr>
            <p:cNvPr id="81" name="Elipse 80"/>
            <p:cNvSpPr/>
            <p:nvPr/>
          </p:nvSpPr>
          <p:spPr>
            <a:xfrm>
              <a:off x="5934157" y="1078043"/>
              <a:ext cx="3087960" cy="308796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5817426" y="1500685"/>
              <a:ext cx="3307946" cy="147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1.4</a:t>
              </a:r>
              <a:r>
                <a:rPr lang="es-ES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millones</a:t>
              </a:r>
              <a:endParaRPr lang="es-ES" sz="7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6030638" y="2748496"/>
              <a:ext cx="2950242" cy="779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Notificaciones electrónicas</a:t>
              </a:r>
              <a:endParaRPr lang="es-ES" sz="16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4" name="Straight Connector 637"/>
          <p:cNvCxnSpPr/>
          <p:nvPr/>
        </p:nvCxnSpPr>
        <p:spPr>
          <a:xfrm flipH="1" flipV="1">
            <a:off x="3541208" y="1382807"/>
            <a:ext cx="0" cy="1827559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37"/>
          <p:cNvCxnSpPr/>
          <p:nvPr/>
        </p:nvCxnSpPr>
        <p:spPr>
          <a:xfrm flipH="1" flipV="1">
            <a:off x="8265368" y="1408807"/>
            <a:ext cx="10294" cy="2697118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o 86"/>
          <p:cNvGrpSpPr/>
          <p:nvPr/>
        </p:nvGrpSpPr>
        <p:grpSpPr>
          <a:xfrm>
            <a:off x="2288704" y="1774612"/>
            <a:ext cx="2586828" cy="1616459"/>
            <a:chOff x="3043450" y="2900230"/>
            <a:chExt cx="2982687" cy="1863824"/>
          </a:xfrm>
        </p:grpSpPr>
        <p:sp>
          <p:nvSpPr>
            <p:cNvPr id="88" name="Elipse 87"/>
            <p:cNvSpPr/>
            <p:nvPr/>
          </p:nvSpPr>
          <p:spPr>
            <a:xfrm>
              <a:off x="3584848" y="2900230"/>
              <a:ext cx="1863824" cy="18638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3043450" y="3080476"/>
              <a:ext cx="2982687" cy="106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510</a:t>
              </a:r>
              <a:r>
                <a:rPr lang="es-E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mil</a:t>
              </a:r>
              <a:endParaRPr lang="es-ES" sz="8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3847884" y="3925186"/>
              <a:ext cx="1328128" cy="60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Dictámenes firmados</a:t>
              </a:r>
              <a:endParaRPr lang="es-E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54" name="Straight Connector 10"/>
          <p:cNvCxnSpPr/>
          <p:nvPr/>
        </p:nvCxnSpPr>
        <p:spPr>
          <a:xfrm>
            <a:off x="148947" y="1408807"/>
            <a:ext cx="942392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13 Marcador de texto"/>
          <p:cNvSpPr txBox="1">
            <a:spLocks/>
          </p:cNvSpPr>
          <p:nvPr/>
        </p:nvSpPr>
        <p:spPr>
          <a:xfrm>
            <a:off x="93909" y="856841"/>
            <a:ext cx="9478957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indent="0">
              <a:buNone/>
              <a:defRPr b="1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Ø"/>
              <a:defRPr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Font typeface="Courier New" pitchFamily="49" charset="0"/>
              <a:buChar char="o"/>
              <a:defRPr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algn="just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5" name="26 CuadroTexto"/>
          <p:cNvSpPr txBox="1"/>
          <p:nvPr/>
        </p:nvSpPr>
        <p:spPr>
          <a:xfrm>
            <a:off x="148947" y="856841"/>
            <a:ext cx="9423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Resultados</a:t>
            </a:r>
            <a:endParaRPr lang="es-ES" sz="3200" dirty="0">
              <a:solidFill>
                <a:schemeClr val="accent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5 Marcador de número de diapositiva">
            <a:extLst>
              <a:ext uri="{FF2B5EF4-FFF2-40B4-BE49-F238E27FC236}">
                <a16:creationId xmlns:a16="http://schemas.microsoft.com/office/drawing/2014/main" id="{9CD5C376-5B62-4E18-B032-C6E538D7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3280" y="6312098"/>
            <a:ext cx="2311400" cy="365125"/>
          </a:xfrm>
          <a:prstGeom prst="rect">
            <a:avLst/>
          </a:prstGeom>
        </p:spPr>
        <p:txBody>
          <a:bodyPr/>
          <a:lstStyle/>
          <a:p>
            <a:fld id="{3F16BF8B-2ED5-4BDC-94C5-DA2DA1101075}" type="slidenum">
              <a:rPr lang="es-ES" smtClean="0"/>
              <a:t>13</a:t>
            </a:fld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A538A337-3BC2-4C02-AA4C-6B34D72370B6}"/>
              </a:ext>
            </a:extLst>
          </p:cNvPr>
          <p:cNvGrpSpPr/>
          <p:nvPr/>
        </p:nvGrpSpPr>
        <p:grpSpPr>
          <a:xfrm>
            <a:off x="7104283" y="2156886"/>
            <a:ext cx="2432836" cy="2449762"/>
            <a:chOff x="1208584" y="1457356"/>
            <a:chExt cx="2160240" cy="2160240"/>
          </a:xfrm>
          <a:effectLst/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805B7BB0-D200-44AA-A4AF-032950E5218D}"/>
                </a:ext>
              </a:extLst>
            </p:cNvPr>
            <p:cNvSpPr/>
            <p:nvPr/>
          </p:nvSpPr>
          <p:spPr>
            <a:xfrm>
              <a:off x="1208584" y="1457356"/>
              <a:ext cx="2160240" cy="2160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D5160398-41EC-40BD-8A8C-D5599DCA40B3}"/>
                </a:ext>
              </a:extLst>
            </p:cNvPr>
            <p:cNvSpPr txBox="1"/>
            <p:nvPr/>
          </p:nvSpPr>
          <p:spPr>
            <a:xfrm>
              <a:off x="1342444" y="1733039"/>
              <a:ext cx="1938926" cy="1384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Implantado en todo el territorio MJU</a:t>
              </a:r>
              <a:endParaRPr lang="es-ES" sz="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40" name="Straight Connector 637">
            <a:extLst>
              <a:ext uri="{FF2B5EF4-FFF2-40B4-BE49-F238E27FC236}">
                <a16:creationId xmlns:a16="http://schemas.microsoft.com/office/drawing/2014/main" id="{00A3247B-5755-4174-BD2C-56D1E064EC14}"/>
              </a:ext>
            </a:extLst>
          </p:cNvPr>
          <p:cNvCxnSpPr/>
          <p:nvPr/>
        </p:nvCxnSpPr>
        <p:spPr>
          <a:xfrm flipH="1" flipV="1">
            <a:off x="5836974" y="1408807"/>
            <a:ext cx="0" cy="2943303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>
            <a:extLst>
              <a:ext uri="{FF2B5EF4-FFF2-40B4-BE49-F238E27FC236}">
                <a16:creationId xmlns:a16="http://schemas.microsoft.com/office/drawing/2014/main" id="{9D362B9C-6F5E-4D3B-A89E-72C6BA4DE3F9}"/>
              </a:ext>
            </a:extLst>
          </p:cNvPr>
          <p:cNvGrpSpPr/>
          <p:nvPr/>
        </p:nvGrpSpPr>
        <p:grpSpPr>
          <a:xfrm>
            <a:off x="4186221" y="3254347"/>
            <a:ext cx="3359067" cy="2449761"/>
            <a:chOff x="788804" y="1457356"/>
            <a:chExt cx="2982687" cy="2160240"/>
          </a:xfrm>
          <a:effectLst/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16220D14-54C3-4D29-A8CC-57F6BE668C31}"/>
                </a:ext>
              </a:extLst>
            </p:cNvPr>
            <p:cNvSpPr/>
            <p:nvPr/>
          </p:nvSpPr>
          <p:spPr>
            <a:xfrm>
              <a:off x="1208584" y="1457356"/>
              <a:ext cx="2160240" cy="21602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E7911BED-97F0-4F02-92E5-8BB5CC6F3996}"/>
                </a:ext>
              </a:extLst>
            </p:cNvPr>
            <p:cNvSpPr txBox="1"/>
            <p:nvPr/>
          </p:nvSpPr>
          <p:spPr>
            <a:xfrm>
              <a:off x="1187443" y="2593310"/>
              <a:ext cx="2160240" cy="886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Itineraciones</a:t>
              </a:r>
              <a:r>
                <a:rPr lang="es-E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electrónicas a través de Fortuny</a:t>
              </a:r>
              <a:endParaRPr lang="es-ES" sz="16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F72CF59C-FC6B-4AD9-B202-B71D424EC626}"/>
                </a:ext>
              </a:extLst>
            </p:cNvPr>
            <p:cNvSpPr txBox="1"/>
            <p:nvPr/>
          </p:nvSpPr>
          <p:spPr>
            <a:xfrm>
              <a:off x="788804" y="1643767"/>
              <a:ext cx="2982687" cy="118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780</a:t>
              </a:r>
              <a:r>
                <a:rPr lang="es-ES" sz="4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mil</a:t>
              </a:r>
              <a:endParaRPr lang="es-E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553CAD9-9B05-47C6-BB23-48275A2B6B59}"/>
              </a:ext>
            </a:extLst>
          </p:cNvPr>
          <p:cNvSpPr txBox="1"/>
          <p:nvPr/>
        </p:nvSpPr>
        <p:spPr>
          <a:xfrm>
            <a:off x="334453" y="6363985"/>
            <a:ext cx="2695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>
                <a:latin typeface="Arial Narrow" panose="020B0606020202030204" pitchFamily="34" charset="0"/>
              </a:rPr>
              <a:t>*Resultados actualizados a 31 de enero de 2019</a:t>
            </a:r>
          </a:p>
        </p:txBody>
      </p:sp>
    </p:spTree>
    <p:extLst>
      <p:ext uri="{BB962C8B-B14F-4D97-AF65-F5344CB8AC3E}">
        <p14:creationId xmlns:p14="http://schemas.microsoft.com/office/powerpoint/2010/main" val="128665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62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ráfico 72" descr="Mapa con marcador">
            <a:extLst>
              <a:ext uri="{FF2B5EF4-FFF2-40B4-BE49-F238E27FC236}">
                <a16:creationId xmlns:a16="http://schemas.microsoft.com/office/drawing/2014/main" id="{69FAFAFE-B44D-4B34-B2EA-1A91F74CB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06878">
            <a:off x="6008669" y="2980547"/>
            <a:ext cx="4377732" cy="43777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E88D61-AB5C-41C7-9258-74126A0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6. </a:t>
            </a:r>
            <a:r>
              <a:rPr lang="es-ES" dirty="0">
                <a:cs typeface="Arial" pitchFamily="34" charset="0"/>
              </a:rPr>
              <a:t>Próximos pasos</a:t>
            </a:r>
            <a:br>
              <a:rPr lang="es-ES" dirty="0">
                <a:cs typeface="Arial" pitchFamily="34" charset="0"/>
              </a:rPr>
            </a:br>
            <a:endParaRPr lang="es-ES" dirty="0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F09CEB5-3BBD-4746-8901-4DA8246C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614" y="6381328"/>
            <a:ext cx="2311400" cy="365125"/>
          </a:xfrm>
          <a:prstGeom prst="rect">
            <a:avLst/>
          </a:prstGeom>
        </p:spPr>
        <p:txBody>
          <a:bodyPr/>
          <a:lstStyle/>
          <a:p>
            <a:fld id="{3F16BF8B-2ED5-4BDC-94C5-DA2DA1101075}" type="slidenum">
              <a:rPr lang="es-ES" smtClean="0"/>
              <a:t>15</a:t>
            </a:fld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3 CuadroTexto">
            <a:extLst>
              <a:ext uri="{FF2B5EF4-FFF2-40B4-BE49-F238E27FC236}">
                <a16:creationId xmlns:a16="http://schemas.microsoft.com/office/drawing/2014/main" id="{77A7E62D-4CB6-4AFF-8655-5AC51D24AD69}"/>
              </a:ext>
            </a:extLst>
          </p:cNvPr>
          <p:cNvSpPr txBox="1"/>
          <p:nvPr/>
        </p:nvSpPr>
        <p:spPr>
          <a:xfrm>
            <a:off x="200472" y="832993"/>
            <a:ext cx="936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i="1" dirty="0"/>
              <a:t>El contenido de la próxima versión está en </a:t>
            </a:r>
            <a:r>
              <a:rPr lang="es-ES" sz="1400" b="1" i="1" dirty="0"/>
              <a:t>fase de estudio con la UA de la FGE </a:t>
            </a:r>
            <a:r>
              <a:rPr lang="es-ES" sz="1400" i="1" dirty="0"/>
              <a:t>pero su alcance  está orientado a dar respuesta a las  </a:t>
            </a:r>
            <a:r>
              <a:rPr lang="es-ES" sz="1400" b="1" i="1" dirty="0"/>
              <a:t>siguientes necesidades prioritarias: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32BCC87-0714-44B0-A776-61FE0949BC7E}"/>
              </a:ext>
            </a:extLst>
          </p:cNvPr>
          <p:cNvSpPr/>
          <p:nvPr/>
        </p:nvSpPr>
        <p:spPr>
          <a:xfrm>
            <a:off x="282570" y="1628146"/>
            <a:ext cx="834831" cy="733688"/>
          </a:xfrm>
          <a:custGeom>
            <a:avLst/>
            <a:gdLst>
              <a:gd name="connsiteX0" fmla="*/ 1493810 w 1714696"/>
              <a:gd name="connsiteY0" fmla="*/ 221755 h 1506955"/>
              <a:gd name="connsiteX1" fmla="*/ 960506 w 1714696"/>
              <a:gd name="connsiteY1" fmla="*/ 856 h 1506955"/>
              <a:gd name="connsiteX2" fmla="*/ 420641 w 1714696"/>
              <a:gd name="connsiteY2" fmla="*/ 228416 h 1506955"/>
              <a:gd name="connsiteX3" fmla="*/ 420773 w 1714696"/>
              <a:gd name="connsiteY3" fmla="*/ 240089 h 1506955"/>
              <a:gd name="connsiteX4" fmla="*/ 432446 w 1714696"/>
              <a:gd name="connsiteY4" fmla="*/ 239957 h 1506955"/>
              <a:gd name="connsiteX5" fmla="*/ 960506 w 1714696"/>
              <a:gd name="connsiteY5" fmla="*/ 17343 h 1506955"/>
              <a:gd name="connsiteX6" fmla="*/ 1698189 w 1714696"/>
              <a:gd name="connsiteY6" fmla="*/ 755026 h 1506955"/>
              <a:gd name="connsiteX7" fmla="*/ 960506 w 1714696"/>
              <a:gd name="connsiteY7" fmla="*/ 1492708 h 1506955"/>
              <a:gd name="connsiteX8" fmla="*/ 384039 w 1714696"/>
              <a:gd name="connsiteY8" fmla="*/ 1215290 h 1506955"/>
              <a:gd name="connsiteX9" fmla="*/ 384039 w 1714696"/>
              <a:gd name="connsiteY9" fmla="*/ 287540 h 1506955"/>
              <a:gd name="connsiteX10" fmla="*/ 375795 w 1714696"/>
              <a:gd name="connsiteY10" fmla="*/ 279296 h 1506955"/>
              <a:gd name="connsiteX11" fmla="*/ 111336 w 1714696"/>
              <a:gd name="connsiteY11" fmla="*/ 279296 h 1506955"/>
              <a:gd name="connsiteX12" fmla="*/ 104312 w 1714696"/>
              <a:gd name="connsiteY12" fmla="*/ 283220 h 1506955"/>
              <a:gd name="connsiteX13" fmla="*/ 2090 w 1714696"/>
              <a:gd name="connsiteY13" fmla="*/ 449216 h 1506955"/>
              <a:gd name="connsiteX14" fmla="*/ 1925 w 1714696"/>
              <a:gd name="connsiteY14" fmla="*/ 457559 h 1506955"/>
              <a:gd name="connsiteX15" fmla="*/ 9113 w 1714696"/>
              <a:gd name="connsiteY15" fmla="*/ 461780 h 1506955"/>
              <a:gd name="connsiteX16" fmla="*/ 192091 w 1714696"/>
              <a:gd name="connsiteY16" fmla="*/ 461780 h 1506955"/>
              <a:gd name="connsiteX17" fmla="*/ 192091 w 1714696"/>
              <a:gd name="connsiteY17" fmla="*/ 1215950 h 1506955"/>
              <a:gd name="connsiteX18" fmla="*/ 200335 w 1714696"/>
              <a:gd name="connsiteY18" fmla="*/ 1224193 h 1506955"/>
              <a:gd name="connsiteX19" fmla="*/ 208579 w 1714696"/>
              <a:gd name="connsiteY19" fmla="*/ 1215950 h 1506955"/>
              <a:gd name="connsiteX20" fmla="*/ 208579 w 1714696"/>
              <a:gd name="connsiteY20" fmla="*/ 453536 h 1506955"/>
              <a:gd name="connsiteX21" fmla="*/ 200335 w 1714696"/>
              <a:gd name="connsiteY21" fmla="*/ 445292 h 1506955"/>
              <a:gd name="connsiteX22" fmla="*/ 23886 w 1714696"/>
              <a:gd name="connsiteY22" fmla="*/ 445292 h 1506955"/>
              <a:gd name="connsiteX23" fmla="*/ 115952 w 1714696"/>
              <a:gd name="connsiteY23" fmla="*/ 295784 h 1506955"/>
              <a:gd name="connsiteX24" fmla="*/ 367551 w 1714696"/>
              <a:gd name="connsiteY24" fmla="*/ 295784 h 1506955"/>
              <a:gd name="connsiteX25" fmla="*/ 367551 w 1714696"/>
              <a:gd name="connsiteY25" fmla="*/ 1215950 h 1506955"/>
              <a:gd name="connsiteX26" fmla="*/ 367749 w 1714696"/>
              <a:gd name="connsiteY26" fmla="*/ 1217763 h 1506955"/>
              <a:gd name="connsiteX27" fmla="*/ 369497 w 1714696"/>
              <a:gd name="connsiteY27" fmla="*/ 1223567 h 1506955"/>
              <a:gd name="connsiteX28" fmla="*/ 960506 w 1714696"/>
              <a:gd name="connsiteY28" fmla="*/ 1509196 h 1506955"/>
              <a:gd name="connsiteX29" fmla="*/ 1493777 w 1714696"/>
              <a:gd name="connsiteY29" fmla="*/ 1288297 h 1506955"/>
              <a:gd name="connsiteX30" fmla="*/ 1714676 w 1714696"/>
              <a:gd name="connsiteY30" fmla="*/ 755026 h 1506955"/>
              <a:gd name="connsiteX31" fmla="*/ 1493810 w 1714696"/>
              <a:gd name="connsiteY31" fmla="*/ 221755 h 150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4696" h="1506955">
                <a:moveTo>
                  <a:pt x="1493810" y="221755"/>
                </a:moveTo>
                <a:cubicBezTo>
                  <a:pt x="1351358" y="79303"/>
                  <a:pt x="1161950" y="856"/>
                  <a:pt x="960506" y="856"/>
                </a:cubicBezTo>
                <a:cubicBezTo>
                  <a:pt x="755534" y="856"/>
                  <a:pt x="563818" y="81677"/>
                  <a:pt x="420641" y="228416"/>
                </a:cubicBezTo>
                <a:cubicBezTo>
                  <a:pt x="417475" y="231680"/>
                  <a:pt x="417541" y="236890"/>
                  <a:pt x="420773" y="240089"/>
                </a:cubicBezTo>
                <a:cubicBezTo>
                  <a:pt x="424037" y="243255"/>
                  <a:pt x="429247" y="243189"/>
                  <a:pt x="432446" y="239957"/>
                </a:cubicBezTo>
                <a:cubicBezTo>
                  <a:pt x="572490" y="96384"/>
                  <a:pt x="760019" y="17343"/>
                  <a:pt x="960506" y="17343"/>
                </a:cubicBezTo>
                <a:cubicBezTo>
                  <a:pt x="1367252" y="17343"/>
                  <a:pt x="1698189" y="348280"/>
                  <a:pt x="1698189" y="755026"/>
                </a:cubicBezTo>
                <a:cubicBezTo>
                  <a:pt x="1698189" y="1161772"/>
                  <a:pt x="1367285" y="1492708"/>
                  <a:pt x="960506" y="1492708"/>
                </a:cubicBezTo>
                <a:cubicBezTo>
                  <a:pt x="734925" y="1492708"/>
                  <a:pt x="524973" y="1391607"/>
                  <a:pt x="384039" y="1215290"/>
                </a:cubicBezTo>
                <a:lnTo>
                  <a:pt x="384039" y="287540"/>
                </a:lnTo>
                <a:cubicBezTo>
                  <a:pt x="384039" y="282989"/>
                  <a:pt x="380345" y="279296"/>
                  <a:pt x="375795" y="279296"/>
                </a:cubicBezTo>
                <a:lnTo>
                  <a:pt x="111336" y="279296"/>
                </a:lnTo>
                <a:cubicBezTo>
                  <a:pt x="108467" y="279296"/>
                  <a:pt x="105829" y="280780"/>
                  <a:pt x="104312" y="283220"/>
                </a:cubicBezTo>
                <a:lnTo>
                  <a:pt x="2090" y="449216"/>
                </a:lnTo>
                <a:cubicBezTo>
                  <a:pt x="507" y="451755"/>
                  <a:pt x="441" y="454954"/>
                  <a:pt x="1925" y="457559"/>
                </a:cubicBezTo>
                <a:cubicBezTo>
                  <a:pt x="3376" y="460164"/>
                  <a:pt x="6146" y="461780"/>
                  <a:pt x="9113" y="461780"/>
                </a:cubicBezTo>
                <a:lnTo>
                  <a:pt x="192091" y="461780"/>
                </a:lnTo>
                <a:lnTo>
                  <a:pt x="192091" y="1215950"/>
                </a:lnTo>
                <a:cubicBezTo>
                  <a:pt x="192091" y="1220500"/>
                  <a:pt x="195785" y="1224193"/>
                  <a:pt x="200335" y="1224193"/>
                </a:cubicBezTo>
                <a:cubicBezTo>
                  <a:pt x="204886" y="1224193"/>
                  <a:pt x="208579" y="1220500"/>
                  <a:pt x="208579" y="1215950"/>
                </a:cubicBezTo>
                <a:lnTo>
                  <a:pt x="208579" y="453536"/>
                </a:lnTo>
                <a:cubicBezTo>
                  <a:pt x="208579" y="448985"/>
                  <a:pt x="204886" y="445292"/>
                  <a:pt x="200335" y="445292"/>
                </a:cubicBezTo>
                <a:lnTo>
                  <a:pt x="23886" y="445292"/>
                </a:lnTo>
                <a:lnTo>
                  <a:pt x="115952" y="295784"/>
                </a:lnTo>
                <a:lnTo>
                  <a:pt x="367551" y="295784"/>
                </a:lnTo>
                <a:lnTo>
                  <a:pt x="367551" y="1215950"/>
                </a:lnTo>
                <a:cubicBezTo>
                  <a:pt x="367551" y="1216576"/>
                  <a:pt x="367617" y="1217170"/>
                  <a:pt x="367749" y="1217763"/>
                </a:cubicBezTo>
                <a:cubicBezTo>
                  <a:pt x="367584" y="1219775"/>
                  <a:pt x="368145" y="1221852"/>
                  <a:pt x="369497" y="1223567"/>
                </a:cubicBezTo>
                <a:cubicBezTo>
                  <a:pt x="513597" y="1405094"/>
                  <a:pt x="729022" y="1509196"/>
                  <a:pt x="960506" y="1509196"/>
                </a:cubicBezTo>
                <a:cubicBezTo>
                  <a:pt x="1161950" y="1509196"/>
                  <a:pt x="1351325" y="1430748"/>
                  <a:pt x="1493777" y="1288297"/>
                </a:cubicBezTo>
                <a:cubicBezTo>
                  <a:pt x="1636229" y="1145845"/>
                  <a:pt x="1714676" y="956470"/>
                  <a:pt x="1714676" y="755026"/>
                </a:cubicBezTo>
                <a:cubicBezTo>
                  <a:pt x="1714676" y="553582"/>
                  <a:pt x="1636229" y="364207"/>
                  <a:pt x="1493810" y="2217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29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1F499B7-D32F-4B73-A21D-75234C30D59E}"/>
              </a:ext>
            </a:extLst>
          </p:cNvPr>
          <p:cNvSpPr/>
          <p:nvPr/>
        </p:nvSpPr>
        <p:spPr>
          <a:xfrm>
            <a:off x="282570" y="5225150"/>
            <a:ext cx="809537" cy="721167"/>
          </a:xfrm>
          <a:custGeom>
            <a:avLst/>
            <a:gdLst>
              <a:gd name="connsiteX0" fmla="*/ 558486 w 1691614"/>
              <a:gd name="connsiteY0" fmla="*/ 688515 h 1506955"/>
              <a:gd name="connsiteX1" fmla="*/ 558585 w 1691614"/>
              <a:gd name="connsiteY1" fmla="*/ 676776 h 1506955"/>
              <a:gd name="connsiteX2" fmla="*/ 348699 w 1691614"/>
              <a:gd name="connsiteY2" fmla="*/ 594042 h 1506955"/>
              <a:gd name="connsiteX3" fmla="*/ 318461 w 1691614"/>
              <a:gd name="connsiteY3" fmla="*/ 596350 h 1506955"/>
              <a:gd name="connsiteX4" fmla="*/ 299698 w 1691614"/>
              <a:gd name="connsiteY4" fmla="*/ 599846 h 1506955"/>
              <a:gd name="connsiteX5" fmla="*/ 333168 w 1691614"/>
              <a:gd name="connsiteY5" fmla="*/ 450865 h 1506955"/>
              <a:gd name="connsiteX6" fmla="*/ 629514 w 1691614"/>
              <a:gd name="connsiteY6" fmla="*/ 450865 h 1506955"/>
              <a:gd name="connsiteX7" fmla="*/ 637757 w 1691614"/>
              <a:gd name="connsiteY7" fmla="*/ 442621 h 1506955"/>
              <a:gd name="connsiteX8" fmla="*/ 637757 w 1691614"/>
              <a:gd name="connsiteY8" fmla="*/ 279131 h 1506955"/>
              <a:gd name="connsiteX9" fmla="*/ 629514 w 1691614"/>
              <a:gd name="connsiteY9" fmla="*/ 270888 h 1506955"/>
              <a:gd name="connsiteX10" fmla="*/ 194673 w 1691614"/>
              <a:gd name="connsiteY10" fmla="*/ 270888 h 1506955"/>
              <a:gd name="connsiteX11" fmla="*/ 186627 w 1691614"/>
              <a:gd name="connsiteY11" fmla="*/ 277384 h 1506955"/>
              <a:gd name="connsiteX12" fmla="*/ 74281 w 1691614"/>
              <a:gd name="connsiteY12" fmla="*/ 793013 h 1506955"/>
              <a:gd name="connsiteX13" fmla="*/ 80547 w 1691614"/>
              <a:gd name="connsiteY13" fmla="*/ 802806 h 1506955"/>
              <a:gd name="connsiteX14" fmla="*/ 224449 w 1691614"/>
              <a:gd name="connsiteY14" fmla="*/ 834990 h 1506955"/>
              <a:gd name="connsiteX15" fmla="*/ 232265 w 1691614"/>
              <a:gd name="connsiteY15" fmla="*/ 832583 h 1506955"/>
              <a:gd name="connsiteX16" fmla="*/ 285255 w 1691614"/>
              <a:gd name="connsiteY16" fmla="*/ 790738 h 1506955"/>
              <a:gd name="connsiteX17" fmla="*/ 338576 w 1691614"/>
              <a:gd name="connsiteY17" fmla="*/ 777152 h 1506955"/>
              <a:gd name="connsiteX18" fmla="*/ 424970 w 1691614"/>
              <a:gd name="connsiteY18" fmla="*/ 815832 h 1506955"/>
              <a:gd name="connsiteX19" fmla="*/ 460978 w 1691614"/>
              <a:gd name="connsiteY19" fmla="*/ 915944 h 1506955"/>
              <a:gd name="connsiteX20" fmla="*/ 422266 w 1691614"/>
              <a:gd name="connsiteY20" fmla="*/ 1018759 h 1506955"/>
              <a:gd name="connsiteX21" fmla="*/ 328452 w 1691614"/>
              <a:gd name="connsiteY21" fmla="*/ 1058527 h 1506955"/>
              <a:gd name="connsiteX22" fmla="*/ 255577 w 1691614"/>
              <a:gd name="connsiteY22" fmla="*/ 1037423 h 1506955"/>
              <a:gd name="connsiteX23" fmla="*/ 202092 w 1691614"/>
              <a:gd name="connsiteY23" fmla="*/ 974870 h 1506955"/>
              <a:gd name="connsiteX24" fmla="*/ 194640 w 1691614"/>
              <a:gd name="connsiteY24" fmla="*/ 970187 h 1506955"/>
              <a:gd name="connsiteX25" fmla="*/ 9090 w 1691614"/>
              <a:gd name="connsiteY25" fmla="*/ 970187 h 1506955"/>
              <a:gd name="connsiteX26" fmla="*/ 2660 w 1691614"/>
              <a:gd name="connsiteY26" fmla="*/ 973287 h 1506955"/>
              <a:gd name="connsiteX27" fmla="*/ 1044 w 1691614"/>
              <a:gd name="connsiteY27" fmla="*/ 980245 h 1506955"/>
              <a:gd name="connsiteX28" fmla="*/ 115665 w 1691614"/>
              <a:gd name="connsiteY28" fmla="*/ 1169818 h 1506955"/>
              <a:gd name="connsiteX29" fmla="*/ 324660 w 1691614"/>
              <a:gd name="connsiteY29" fmla="*/ 1239131 h 1506955"/>
              <a:gd name="connsiteX30" fmla="*/ 358657 w 1691614"/>
              <a:gd name="connsiteY30" fmla="*/ 1237548 h 1506955"/>
              <a:gd name="connsiteX31" fmla="*/ 938225 w 1691614"/>
              <a:gd name="connsiteY31" fmla="*/ 1509196 h 1506955"/>
              <a:gd name="connsiteX32" fmla="*/ 1471495 w 1691614"/>
              <a:gd name="connsiteY32" fmla="*/ 1288297 h 1506955"/>
              <a:gd name="connsiteX33" fmla="*/ 1692361 w 1691614"/>
              <a:gd name="connsiteY33" fmla="*/ 761027 h 1506955"/>
              <a:gd name="connsiteX34" fmla="*/ 1476772 w 1691614"/>
              <a:gd name="connsiteY34" fmla="*/ 227064 h 1506955"/>
              <a:gd name="connsiteX35" fmla="*/ 938291 w 1691614"/>
              <a:gd name="connsiteY35" fmla="*/ 856 h 1506955"/>
              <a:gd name="connsiteX36" fmla="*/ 425431 w 1691614"/>
              <a:gd name="connsiteY36" fmla="*/ 202069 h 1506955"/>
              <a:gd name="connsiteX37" fmla="*/ 424113 w 1691614"/>
              <a:gd name="connsiteY37" fmla="*/ 213379 h 1506955"/>
              <a:gd name="connsiteX38" fmla="*/ 436313 w 1691614"/>
              <a:gd name="connsiteY38" fmla="*/ 214467 h 1506955"/>
              <a:gd name="connsiteX39" fmla="*/ 938291 w 1691614"/>
              <a:gd name="connsiteY39" fmla="*/ 17343 h 1506955"/>
              <a:gd name="connsiteX40" fmla="*/ 1675973 w 1691614"/>
              <a:gd name="connsiteY40" fmla="*/ 755026 h 1506955"/>
              <a:gd name="connsiteX41" fmla="*/ 938291 w 1691614"/>
              <a:gd name="connsiteY41" fmla="*/ 1492708 h 1506955"/>
              <a:gd name="connsiteX42" fmla="*/ 368583 w 1691614"/>
              <a:gd name="connsiteY42" fmla="*/ 1223699 h 1506955"/>
              <a:gd name="connsiteX43" fmla="*/ 368583 w 1691614"/>
              <a:gd name="connsiteY43" fmla="*/ 1223699 h 1506955"/>
              <a:gd name="connsiteX44" fmla="*/ 367429 w 1691614"/>
              <a:gd name="connsiteY44" fmla="*/ 1222545 h 1506955"/>
              <a:gd name="connsiteX45" fmla="*/ 366539 w 1691614"/>
              <a:gd name="connsiteY45" fmla="*/ 1221951 h 1506955"/>
              <a:gd name="connsiteX46" fmla="*/ 366109 w 1691614"/>
              <a:gd name="connsiteY46" fmla="*/ 1221654 h 1506955"/>
              <a:gd name="connsiteX47" fmla="*/ 361229 w 1691614"/>
              <a:gd name="connsiteY47" fmla="*/ 1220764 h 1506955"/>
              <a:gd name="connsiteX48" fmla="*/ 324726 w 1691614"/>
              <a:gd name="connsiteY48" fmla="*/ 1222643 h 1506955"/>
              <a:gd name="connsiteX49" fmla="*/ 125986 w 1691614"/>
              <a:gd name="connsiteY49" fmla="*/ 1156891 h 1506955"/>
              <a:gd name="connsiteX50" fmla="*/ 19609 w 1691614"/>
              <a:gd name="connsiteY50" fmla="*/ 986675 h 1506955"/>
              <a:gd name="connsiteX51" fmla="*/ 189661 w 1691614"/>
              <a:gd name="connsiteY51" fmla="*/ 986675 h 1506955"/>
              <a:gd name="connsiteX52" fmla="*/ 246773 w 1691614"/>
              <a:gd name="connsiteY52" fmla="*/ 1051339 h 1506955"/>
              <a:gd name="connsiteX53" fmla="*/ 328518 w 1691614"/>
              <a:gd name="connsiteY53" fmla="*/ 1075048 h 1506955"/>
              <a:gd name="connsiteX54" fmla="*/ 434170 w 1691614"/>
              <a:gd name="connsiteY54" fmla="*/ 1030268 h 1506955"/>
              <a:gd name="connsiteX55" fmla="*/ 477532 w 1691614"/>
              <a:gd name="connsiteY55" fmla="*/ 915976 h 1506955"/>
              <a:gd name="connsiteX56" fmla="*/ 437171 w 1691614"/>
              <a:gd name="connsiteY56" fmla="*/ 804653 h 1506955"/>
              <a:gd name="connsiteX57" fmla="*/ 338641 w 1691614"/>
              <a:gd name="connsiteY57" fmla="*/ 760664 h 1506955"/>
              <a:gd name="connsiteX58" fmla="*/ 277736 w 1691614"/>
              <a:gd name="connsiteY58" fmla="*/ 776097 h 1506955"/>
              <a:gd name="connsiteX59" fmla="*/ 223526 w 1691614"/>
              <a:gd name="connsiteY59" fmla="*/ 817909 h 1506955"/>
              <a:gd name="connsiteX60" fmla="*/ 92186 w 1691614"/>
              <a:gd name="connsiteY60" fmla="*/ 788528 h 1506955"/>
              <a:gd name="connsiteX61" fmla="*/ 201367 w 1691614"/>
              <a:gd name="connsiteY61" fmla="*/ 287375 h 1506955"/>
              <a:gd name="connsiteX62" fmla="*/ 621336 w 1691614"/>
              <a:gd name="connsiteY62" fmla="*/ 287375 h 1506955"/>
              <a:gd name="connsiteX63" fmla="*/ 621336 w 1691614"/>
              <a:gd name="connsiteY63" fmla="*/ 434344 h 1506955"/>
              <a:gd name="connsiteX64" fmla="*/ 326639 w 1691614"/>
              <a:gd name="connsiteY64" fmla="*/ 434344 h 1506955"/>
              <a:gd name="connsiteX65" fmla="*/ 318593 w 1691614"/>
              <a:gd name="connsiteY65" fmla="*/ 440775 h 1506955"/>
              <a:gd name="connsiteX66" fmla="*/ 280738 w 1691614"/>
              <a:gd name="connsiteY66" fmla="*/ 609276 h 1506955"/>
              <a:gd name="connsiteX67" fmla="*/ 283112 w 1691614"/>
              <a:gd name="connsiteY67" fmla="*/ 617059 h 1506955"/>
              <a:gd name="connsiteX68" fmla="*/ 290992 w 1691614"/>
              <a:gd name="connsiteY68" fmla="*/ 619037 h 1506955"/>
              <a:gd name="connsiteX69" fmla="*/ 320901 w 1691614"/>
              <a:gd name="connsiteY69" fmla="*/ 612640 h 1506955"/>
              <a:gd name="connsiteX70" fmla="*/ 348732 w 1691614"/>
              <a:gd name="connsiteY70" fmla="*/ 610530 h 1506955"/>
              <a:gd name="connsiteX71" fmla="*/ 546944 w 1691614"/>
              <a:gd name="connsiteY71" fmla="*/ 688416 h 1506955"/>
              <a:gd name="connsiteX72" fmla="*/ 558486 w 1691614"/>
              <a:gd name="connsiteY72" fmla="*/ 688515 h 1506955"/>
              <a:gd name="connsiteX73" fmla="*/ 558486 w 1691614"/>
              <a:gd name="connsiteY73" fmla="*/ 688515 h 150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91614" h="1506955">
                <a:moveTo>
                  <a:pt x="558486" y="688515"/>
                </a:moveTo>
                <a:cubicBezTo>
                  <a:pt x="561783" y="685317"/>
                  <a:pt x="561882" y="679975"/>
                  <a:pt x="558585" y="676776"/>
                </a:cubicBezTo>
                <a:cubicBezTo>
                  <a:pt x="502395" y="621873"/>
                  <a:pt x="431828" y="594042"/>
                  <a:pt x="348699" y="594042"/>
                </a:cubicBezTo>
                <a:cubicBezTo>
                  <a:pt x="339103" y="594042"/>
                  <a:pt x="328947" y="594800"/>
                  <a:pt x="318461" y="596350"/>
                </a:cubicBezTo>
                <a:cubicBezTo>
                  <a:pt x="312294" y="597241"/>
                  <a:pt x="306029" y="598428"/>
                  <a:pt x="299698" y="599846"/>
                </a:cubicBezTo>
                <a:lnTo>
                  <a:pt x="333168" y="450865"/>
                </a:lnTo>
                <a:lnTo>
                  <a:pt x="629514" y="450865"/>
                </a:lnTo>
                <a:cubicBezTo>
                  <a:pt x="634064" y="450865"/>
                  <a:pt x="637757" y="447172"/>
                  <a:pt x="637757" y="442621"/>
                </a:cubicBezTo>
                <a:lnTo>
                  <a:pt x="637757" y="279131"/>
                </a:lnTo>
                <a:cubicBezTo>
                  <a:pt x="637757" y="274581"/>
                  <a:pt x="634064" y="270888"/>
                  <a:pt x="629514" y="270888"/>
                </a:cubicBezTo>
                <a:lnTo>
                  <a:pt x="194673" y="270888"/>
                </a:lnTo>
                <a:cubicBezTo>
                  <a:pt x="190782" y="270888"/>
                  <a:pt x="187451" y="273592"/>
                  <a:pt x="186627" y="277384"/>
                </a:cubicBezTo>
                <a:lnTo>
                  <a:pt x="74281" y="793013"/>
                </a:lnTo>
                <a:cubicBezTo>
                  <a:pt x="73325" y="797432"/>
                  <a:pt x="76128" y="801817"/>
                  <a:pt x="80547" y="802806"/>
                </a:cubicBezTo>
                <a:lnTo>
                  <a:pt x="224449" y="834990"/>
                </a:lnTo>
                <a:cubicBezTo>
                  <a:pt x="227318" y="835617"/>
                  <a:pt x="230286" y="834693"/>
                  <a:pt x="232265" y="832583"/>
                </a:cubicBezTo>
                <a:cubicBezTo>
                  <a:pt x="249609" y="814018"/>
                  <a:pt x="267449" y="799938"/>
                  <a:pt x="285255" y="790738"/>
                </a:cubicBezTo>
                <a:cubicBezTo>
                  <a:pt x="302699" y="781703"/>
                  <a:pt x="320670" y="777152"/>
                  <a:pt x="338576" y="777152"/>
                </a:cubicBezTo>
                <a:cubicBezTo>
                  <a:pt x="372671" y="777152"/>
                  <a:pt x="400931" y="789814"/>
                  <a:pt x="424970" y="815832"/>
                </a:cubicBezTo>
                <a:cubicBezTo>
                  <a:pt x="448844" y="841684"/>
                  <a:pt x="460978" y="875384"/>
                  <a:pt x="460978" y="915944"/>
                </a:cubicBezTo>
                <a:cubicBezTo>
                  <a:pt x="460978" y="957690"/>
                  <a:pt x="447953" y="992281"/>
                  <a:pt x="422266" y="1018759"/>
                </a:cubicBezTo>
                <a:cubicBezTo>
                  <a:pt x="396282" y="1045535"/>
                  <a:pt x="365615" y="1058527"/>
                  <a:pt x="328452" y="1058527"/>
                </a:cubicBezTo>
                <a:cubicBezTo>
                  <a:pt x="301973" y="1058527"/>
                  <a:pt x="277473" y="1051438"/>
                  <a:pt x="255577" y="1037423"/>
                </a:cubicBezTo>
                <a:cubicBezTo>
                  <a:pt x="233649" y="1023409"/>
                  <a:pt x="215645" y="1002338"/>
                  <a:pt x="202092" y="974870"/>
                </a:cubicBezTo>
                <a:cubicBezTo>
                  <a:pt x="200674" y="972034"/>
                  <a:pt x="197838" y="970187"/>
                  <a:pt x="194640" y="970187"/>
                </a:cubicBezTo>
                <a:lnTo>
                  <a:pt x="9090" y="970187"/>
                </a:lnTo>
                <a:cubicBezTo>
                  <a:pt x="6584" y="970187"/>
                  <a:pt x="4210" y="971341"/>
                  <a:pt x="2660" y="973287"/>
                </a:cubicBezTo>
                <a:cubicBezTo>
                  <a:pt x="1110" y="975232"/>
                  <a:pt x="517" y="977804"/>
                  <a:pt x="1044" y="980245"/>
                </a:cubicBezTo>
                <a:cubicBezTo>
                  <a:pt x="19048" y="1060011"/>
                  <a:pt x="57629" y="1123818"/>
                  <a:pt x="115665" y="1169818"/>
                </a:cubicBezTo>
                <a:cubicBezTo>
                  <a:pt x="173701" y="1215818"/>
                  <a:pt x="244003" y="1239131"/>
                  <a:pt x="324660" y="1239131"/>
                </a:cubicBezTo>
                <a:cubicBezTo>
                  <a:pt x="336168" y="1239131"/>
                  <a:pt x="347578" y="1238570"/>
                  <a:pt x="358657" y="1237548"/>
                </a:cubicBezTo>
                <a:cubicBezTo>
                  <a:pt x="502560" y="1410205"/>
                  <a:pt x="713501" y="1509196"/>
                  <a:pt x="938225" y="1509196"/>
                </a:cubicBezTo>
                <a:cubicBezTo>
                  <a:pt x="1139669" y="1509196"/>
                  <a:pt x="1329044" y="1430748"/>
                  <a:pt x="1471495" y="1288297"/>
                </a:cubicBezTo>
                <a:cubicBezTo>
                  <a:pt x="1612529" y="1147263"/>
                  <a:pt x="1690812" y="960229"/>
                  <a:pt x="1692361" y="761027"/>
                </a:cubicBezTo>
                <a:cubicBezTo>
                  <a:pt x="1693911" y="561859"/>
                  <a:pt x="1616223" y="369252"/>
                  <a:pt x="1476772" y="227064"/>
                </a:cubicBezTo>
                <a:cubicBezTo>
                  <a:pt x="1333825" y="81249"/>
                  <a:pt x="1142241" y="856"/>
                  <a:pt x="938291" y="856"/>
                </a:cubicBezTo>
                <a:cubicBezTo>
                  <a:pt x="747399" y="856"/>
                  <a:pt x="565279" y="72312"/>
                  <a:pt x="425431" y="202069"/>
                </a:cubicBezTo>
                <a:cubicBezTo>
                  <a:pt x="422266" y="205004"/>
                  <a:pt x="421508" y="209950"/>
                  <a:pt x="424113" y="213379"/>
                </a:cubicBezTo>
                <a:cubicBezTo>
                  <a:pt x="427113" y="217336"/>
                  <a:pt x="432752" y="217732"/>
                  <a:pt x="436313" y="214467"/>
                </a:cubicBezTo>
                <a:cubicBezTo>
                  <a:pt x="573126" y="87349"/>
                  <a:pt x="751422" y="17343"/>
                  <a:pt x="938291" y="17343"/>
                </a:cubicBezTo>
                <a:cubicBezTo>
                  <a:pt x="1345037" y="17343"/>
                  <a:pt x="1675973" y="348280"/>
                  <a:pt x="1675973" y="755026"/>
                </a:cubicBezTo>
                <a:cubicBezTo>
                  <a:pt x="1675973" y="1161772"/>
                  <a:pt x="1345037" y="1492708"/>
                  <a:pt x="938291" y="1492708"/>
                </a:cubicBezTo>
                <a:cubicBezTo>
                  <a:pt x="717061" y="1492708"/>
                  <a:pt x="509385" y="1394641"/>
                  <a:pt x="368583" y="1223699"/>
                </a:cubicBezTo>
                <a:cubicBezTo>
                  <a:pt x="368583" y="1223699"/>
                  <a:pt x="368583" y="1223699"/>
                  <a:pt x="368583" y="1223699"/>
                </a:cubicBezTo>
                <a:cubicBezTo>
                  <a:pt x="368220" y="1223270"/>
                  <a:pt x="367857" y="1222907"/>
                  <a:pt x="367429" y="1222545"/>
                </a:cubicBezTo>
                <a:cubicBezTo>
                  <a:pt x="367165" y="1222314"/>
                  <a:pt x="366835" y="1222149"/>
                  <a:pt x="366539" y="1221951"/>
                </a:cubicBezTo>
                <a:cubicBezTo>
                  <a:pt x="366374" y="1221852"/>
                  <a:pt x="366241" y="1221753"/>
                  <a:pt x="366109" y="1221654"/>
                </a:cubicBezTo>
                <a:cubicBezTo>
                  <a:pt x="364593" y="1220863"/>
                  <a:pt x="362911" y="1220566"/>
                  <a:pt x="361229" y="1220764"/>
                </a:cubicBezTo>
                <a:cubicBezTo>
                  <a:pt x="349391" y="1222017"/>
                  <a:pt x="337124" y="1222643"/>
                  <a:pt x="324726" y="1222643"/>
                </a:cubicBezTo>
                <a:cubicBezTo>
                  <a:pt x="247895" y="1222643"/>
                  <a:pt x="181022" y="1200517"/>
                  <a:pt x="125986" y="1156891"/>
                </a:cubicBezTo>
                <a:cubicBezTo>
                  <a:pt x="73424" y="1115211"/>
                  <a:pt x="37647" y="1058000"/>
                  <a:pt x="19609" y="986675"/>
                </a:cubicBezTo>
                <a:lnTo>
                  <a:pt x="189661" y="986675"/>
                </a:lnTo>
                <a:cubicBezTo>
                  <a:pt x="204301" y="1014703"/>
                  <a:pt x="223493" y="1036434"/>
                  <a:pt x="246773" y="1051339"/>
                </a:cubicBezTo>
                <a:cubicBezTo>
                  <a:pt x="271373" y="1067068"/>
                  <a:pt x="298874" y="1075048"/>
                  <a:pt x="328518" y="1075048"/>
                </a:cubicBezTo>
                <a:cubicBezTo>
                  <a:pt x="369770" y="1075048"/>
                  <a:pt x="405317" y="1059978"/>
                  <a:pt x="434170" y="1030268"/>
                </a:cubicBezTo>
                <a:cubicBezTo>
                  <a:pt x="462924" y="1000623"/>
                  <a:pt x="477532" y="962174"/>
                  <a:pt x="477532" y="915976"/>
                </a:cubicBezTo>
                <a:cubicBezTo>
                  <a:pt x="477532" y="871131"/>
                  <a:pt x="463946" y="833671"/>
                  <a:pt x="437171" y="804653"/>
                </a:cubicBezTo>
                <a:cubicBezTo>
                  <a:pt x="410197" y="775470"/>
                  <a:pt x="377057" y="760664"/>
                  <a:pt x="338641" y="760664"/>
                </a:cubicBezTo>
                <a:cubicBezTo>
                  <a:pt x="318032" y="760664"/>
                  <a:pt x="297554" y="765875"/>
                  <a:pt x="277736" y="776097"/>
                </a:cubicBezTo>
                <a:cubicBezTo>
                  <a:pt x="259403" y="785594"/>
                  <a:pt x="241168" y="799641"/>
                  <a:pt x="223526" y="817909"/>
                </a:cubicBezTo>
                <a:lnTo>
                  <a:pt x="92186" y="788528"/>
                </a:lnTo>
                <a:lnTo>
                  <a:pt x="201367" y="287375"/>
                </a:lnTo>
                <a:lnTo>
                  <a:pt x="621336" y="287375"/>
                </a:lnTo>
                <a:lnTo>
                  <a:pt x="621336" y="434344"/>
                </a:lnTo>
                <a:lnTo>
                  <a:pt x="326639" y="434344"/>
                </a:lnTo>
                <a:cubicBezTo>
                  <a:pt x="322781" y="434344"/>
                  <a:pt x="319450" y="437015"/>
                  <a:pt x="318593" y="440775"/>
                </a:cubicBezTo>
                <a:lnTo>
                  <a:pt x="280738" y="609276"/>
                </a:lnTo>
                <a:cubicBezTo>
                  <a:pt x="280111" y="612112"/>
                  <a:pt x="281001" y="615080"/>
                  <a:pt x="283112" y="617059"/>
                </a:cubicBezTo>
                <a:cubicBezTo>
                  <a:pt x="285222" y="619070"/>
                  <a:pt x="288223" y="619796"/>
                  <a:pt x="290992" y="619037"/>
                </a:cubicBezTo>
                <a:cubicBezTo>
                  <a:pt x="301116" y="616201"/>
                  <a:pt x="311174" y="614058"/>
                  <a:pt x="320901" y="612640"/>
                </a:cubicBezTo>
                <a:cubicBezTo>
                  <a:pt x="330562" y="611222"/>
                  <a:pt x="339961" y="610530"/>
                  <a:pt x="348732" y="610530"/>
                </a:cubicBezTo>
                <a:cubicBezTo>
                  <a:pt x="427311" y="610530"/>
                  <a:pt x="493953" y="636712"/>
                  <a:pt x="546944" y="688416"/>
                </a:cubicBezTo>
                <a:cubicBezTo>
                  <a:pt x="550143" y="691582"/>
                  <a:pt x="555254" y="691648"/>
                  <a:pt x="558486" y="688515"/>
                </a:cubicBezTo>
                <a:lnTo>
                  <a:pt x="558486" y="688515"/>
                </a:lnTo>
                <a:close/>
              </a:path>
            </a:pathLst>
          </a:custGeom>
          <a:solidFill>
            <a:schemeClr val="accent3"/>
          </a:solidFill>
          <a:ln w="329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" name="23 CuadroTexto">
            <a:extLst>
              <a:ext uri="{FF2B5EF4-FFF2-40B4-BE49-F238E27FC236}">
                <a16:creationId xmlns:a16="http://schemas.microsoft.com/office/drawing/2014/main" id="{EC232C46-4C34-432E-9667-C20963736953}"/>
              </a:ext>
            </a:extLst>
          </p:cNvPr>
          <p:cNvSpPr txBox="1"/>
          <p:nvPr/>
        </p:nvSpPr>
        <p:spPr>
          <a:xfrm>
            <a:off x="1127272" y="1810324"/>
            <a:ext cx="124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Visualizar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F2A8B8-FD83-4691-8311-ED345678A63F}"/>
              </a:ext>
            </a:extLst>
          </p:cNvPr>
          <p:cNvSpPr/>
          <p:nvPr/>
        </p:nvSpPr>
        <p:spPr>
          <a:xfrm>
            <a:off x="2465507" y="1510221"/>
            <a:ext cx="72993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latin typeface="Arial Narrow" panose="020B0606020202030204" pitchFamily="34" charset="0"/>
              </a:rPr>
              <a:t>Presentando al usuario una </a:t>
            </a:r>
            <a:r>
              <a:rPr lang="es-ES" sz="1400" b="1" i="1" dirty="0">
                <a:latin typeface="Arial Narrow" panose="020B0606020202030204" pitchFamily="34" charset="0"/>
              </a:rPr>
              <a:t>pantalla inicial </a:t>
            </a:r>
            <a:r>
              <a:rPr lang="es-ES" sz="1400" i="1" dirty="0">
                <a:latin typeface="Arial Narrow" panose="020B0606020202030204" pitchFamily="34" charset="0"/>
              </a:rPr>
              <a:t>que </a:t>
            </a:r>
            <a:r>
              <a:rPr lang="es-ES" sz="1400" b="1" i="1" dirty="0">
                <a:latin typeface="Arial Narrow" panose="020B0606020202030204" pitchFamily="34" charset="0"/>
              </a:rPr>
              <a:t>le permita la visualizar de forma sencilla el trabajo que tiene pendiente </a:t>
            </a:r>
            <a:r>
              <a:rPr lang="es-ES" sz="1400" i="1" dirty="0">
                <a:latin typeface="Arial Narrow" panose="020B0606020202030204" pitchFamily="34" charset="0"/>
              </a:rPr>
              <a:t>y los avisos emitidos por la aplicación. Desde esta pantalla inicial podrá acceder fácilmente a las secciones de trabajo.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El Fiscal verá información asociada a su trabajo con las notificaciones y dictámenes (Revisión, Firma, Visado...). El personal de oficina verá información acerca de alertas, bandejas de entrada y bandejas de salida (presos, errores, </a:t>
            </a: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itineraciones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recibidas, dictámenes para salida...)</a:t>
            </a:r>
          </a:p>
          <a:p>
            <a:endParaRPr lang="es-ES" sz="1100" dirty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15A1884A-4382-4F56-ABE1-0930AA9E17A1}"/>
              </a:ext>
            </a:extLst>
          </p:cNvPr>
          <p:cNvSpPr/>
          <p:nvPr/>
        </p:nvSpPr>
        <p:spPr>
          <a:xfrm>
            <a:off x="282570" y="2542825"/>
            <a:ext cx="831670" cy="709092"/>
          </a:xfrm>
          <a:custGeom>
            <a:avLst/>
            <a:gdLst>
              <a:gd name="connsiteX0" fmla="*/ 1546193 w 1767456"/>
              <a:gd name="connsiteY0" fmla="*/ 221755 h 1506955"/>
              <a:gd name="connsiteX1" fmla="*/ 1012922 w 1767456"/>
              <a:gd name="connsiteY1" fmla="*/ 856 h 1506955"/>
              <a:gd name="connsiteX2" fmla="*/ 483906 w 1767456"/>
              <a:gd name="connsiteY2" fmla="*/ 217534 h 1506955"/>
              <a:gd name="connsiteX3" fmla="*/ 483807 w 1767456"/>
              <a:gd name="connsiteY3" fmla="*/ 229207 h 1506955"/>
              <a:gd name="connsiteX4" fmla="*/ 495480 w 1767456"/>
              <a:gd name="connsiteY4" fmla="*/ 229306 h 1506955"/>
              <a:gd name="connsiteX5" fmla="*/ 1012922 w 1767456"/>
              <a:gd name="connsiteY5" fmla="*/ 17343 h 1506955"/>
              <a:gd name="connsiteX6" fmla="*/ 1750605 w 1767456"/>
              <a:gd name="connsiteY6" fmla="*/ 755026 h 1506955"/>
              <a:gd name="connsiteX7" fmla="*/ 1012922 w 1767456"/>
              <a:gd name="connsiteY7" fmla="*/ 1492708 h 1506955"/>
              <a:gd name="connsiteX8" fmla="*/ 443676 w 1767456"/>
              <a:gd name="connsiteY8" fmla="*/ 1224259 h 1506955"/>
              <a:gd name="connsiteX9" fmla="*/ 432794 w 1767456"/>
              <a:gd name="connsiteY9" fmla="*/ 1222676 h 1506955"/>
              <a:gd name="connsiteX10" fmla="*/ 17211 w 1767456"/>
              <a:gd name="connsiteY10" fmla="*/ 1222676 h 1506955"/>
              <a:gd name="connsiteX11" fmla="*/ 17211 w 1767456"/>
              <a:gd name="connsiteY11" fmla="*/ 1149703 h 1506955"/>
              <a:gd name="connsiteX12" fmla="*/ 302016 w 1767456"/>
              <a:gd name="connsiteY12" fmla="*/ 859293 h 1506955"/>
              <a:gd name="connsiteX13" fmla="*/ 441961 w 1767456"/>
              <a:gd name="connsiteY13" fmla="*/ 687922 h 1506955"/>
              <a:gd name="connsiteX14" fmla="*/ 477344 w 1767456"/>
              <a:gd name="connsiteY14" fmla="*/ 568223 h 1506955"/>
              <a:gd name="connsiteX15" fmla="*/ 439224 w 1767456"/>
              <a:gd name="connsiteY15" fmla="*/ 473651 h 1506955"/>
              <a:gd name="connsiteX16" fmla="*/ 341619 w 1767456"/>
              <a:gd name="connsiteY16" fmla="*/ 436257 h 1506955"/>
              <a:gd name="connsiteX17" fmla="*/ 240814 w 1767456"/>
              <a:gd name="connsiteY17" fmla="*/ 481301 h 1506955"/>
              <a:gd name="connsiteX18" fmla="*/ 198705 w 1767456"/>
              <a:gd name="connsiteY18" fmla="*/ 593416 h 1506955"/>
              <a:gd name="connsiteX19" fmla="*/ 42965 w 1767456"/>
              <a:gd name="connsiteY19" fmla="*/ 593416 h 1506955"/>
              <a:gd name="connsiteX20" fmla="*/ 134404 w 1767456"/>
              <a:gd name="connsiteY20" fmla="*/ 371164 h 1506955"/>
              <a:gd name="connsiteX21" fmla="*/ 352995 w 1767456"/>
              <a:gd name="connsiteY21" fmla="*/ 287375 h 1506955"/>
              <a:gd name="connsiteX22" fmla="*/ 498283 w 1767456"/>
              <a:gd name="connsiteY22" fmla="*/ 321999 h 1506955"/>
              <a:gd name="connsiteX23" fmla="*/ 598625 w 1767456"/>
              <a:gd name="connsiteY23" fmla="*/ 421781 h 1506955"/>
              <a:gd name="connsiteX24" fmla="*/ 636349 w 1767456"/>
              <a:gd name="connsiteY24" fmla="*/ 554307 h 1506955"/>
              <a:gd name="connsiteX25" fmla="*/ 590151 w 1767456"/>
              <a:gd name="connsiteY25" fmla="*/ 728646 h 1506955"/>
              <a:gd name="connsiteX26" fmla="*/ 419505 w 1767456"/>
              <a:gd name="connsiteY26" fmla="*/ 951952 h 1506955"/>
              <a:gd name="connsiteX27" fmla="*/ 315305 w 1767456"/>
              <a:gd name="connsiteY27" fmla="*/ 1061759 h 1506955"/>
              <a:gd name="connsiteX28" fmla="*/ 313722 w 1767456"/>
              <a:gd name="connsiteY28" fmla="*/ 1070695 h 1506955"/>
              <a:gd name="connsiteX29" fmla="*/ 321306 w 1767456"/>
              <a:gd name="connsiteY29" fmla="*/ 1075674 h 1506955"/>
              <a:gd name="connsiteX30" fmla="*/ 596119 w 1767456"/>
              <a:gd name="connsiteY30" fmla="*/ 1075674 h 1506955"/>
              <a:gd name="connsiteX31" fmla="*/ 604363 w 1767456"/>
              <a:gd name="connsiteY31" fmla="*/ 1067430 h 1506955"/>
              <a:gd name="connsiteX32" fmla="*/ 596119 w 1767456"/>
              <a:gd name="connsiteY32" fmla="*/ 1059187 h 1506955"/>
              <a:gd name="connsiteX33" fmla="*/ 340498 w 1767456"/>
              <a:gd name="connsiteY33" fmla="*/ 1059187 h 1506955"/>
              <a:gd name="connsiteX34" fmla="*/ 431442 w 1767456"/>
              <a:gd name="connsiteY34" fmla="*/ 963329 h 1506955"/>
              <a:gd name="connsiteX35" fmla="*/ 604956 w 1767456"/>
              <a:gd name="connsiteY35" fmla="*/ 735933 h 1506955"/>
              <a:gd name="connsiteX36" fmla="*/ 652869 w 1767456"/>
              <a:gd name="connsiteY36" fmla="*/ 554307 h 1506955"/>
              <a:gd name="connsiteX37" fmla="*/ 612937 w 1767456"/>
              <a:gd name="connsiteY37" fmla="*/ 413537 h 1506955"/>
              <a:gd name="connsiteX38" fmla="*/ 506262 w 1767456"/>
              <a:gd name="connsiteY38" fmla="*/ 307556 h 1506955"/>
              <a:gd name="connsiteX39" fmla="*/ 353028 w 1767456"/>
              <a:gd name="connsiteY39" fmla="*/ 270888 h 1506955"/>
              <a:gd name="connsiteX40" fmla="*/ 122863 w 1767456"/>
              <a:gd name="connsiteY40" fmla="*/ 359425 h 1506955"/>
              <a:gd name="connsiteX41" fmla="*/ 26048 w 1767456"/>
              <a:gd name="connsiteY41" fmla="*/ 601264 h 1506955"/>
              <a:gd name="connsiteX42" fmla="*/ 28324 w 1767456"/>
              <a:gd name="connsiteY42" fmla="*/ 607331 h 1506955"/>
              <a:gd name="connsiteX43" fmla="*/ 34292 w 1767456"/>
              <a:gd name="connsiteY43" fmla="*/ 609870 h 1506955"/>
              <a:gd name="connsiteX44" fmla="*/ 206586 w 1767456"/>
              <a:gd name="connsiteY44" fmla="*/ 609870 h 1506955"/>
              <a:gd name="connsiteX45" fmla="*/ 214830 w 1767456"/>
              <a:gd name="connsiteY45" fmla="*/ 601923 h 1506955"/>
              <a:gd name="connsiteX46" fmla="*/ 253114 w 1767456"/>
              <a:gd name="connsiteY46" fmla="*/ 492281 h 1506955"/>
              <a:gd name="connsiteX47" fmla="*/ 341652 w 1767456"/>
              <a:gd name="connsiteY47" fmla="*/ 452744 h 1506955"/>
              <a:gd name="connsiteX48" fmla="*/ 427716 w 1767456"/>
              <a:gd name="connsiteY48" fmla="*/ 485423 h 1506955"/>
              <a:gd name="connsiteX49" fmla="*/ 460922 w 1767456"/>
              <a:gd name="connsiteY49" fmla="*/ 568223 h 1506955"/>
              <a:gd name="connsiteX50" fmla="*/ 427518 w 1767456"/>
              <a:gd name="connsiteY50" fmla="*/ 680140 h 1506955"/>
              <a:gd name="connsiteX51" fmla="*/ 290376 w 1767456"/>
              <a:gd name="connsiteY51" fmla="*/ 847718 h 1506955"/>
              <a:gd name="connsiteX52" fmla="*/ 3197 w 1767456"/>
              <a:gd name="connsiteY52" fmla="*/ 1140569 h 1506955"/>
              <a:gd name="connsiteX53" fmla="*/ 856 w 1767456"/>
              <a:gd name="connsiteY53" fmla="*/ 1146339 h 1506955"/>
              <a:gd name="connsiteX54" fmla="*/ 856 w 1767456"/>
              <a:gd name="connsiteY54" fmla="*/ 1230920 h 1506955"/>
              <a:gd name="connsiteX55" fmla="*/ 9100 w 1767456"/>
              <a:gd name="connsiteY55" fmla="*/ 1239164 h 1506955"/>
              <a:gd name="connsiteX56" fmla="*/ 434806 w 1767456"/>
              <a:gd name="connsiteY56" fmla="*/ 1239164 h 1506955"/>
              <a:gd name="connsiteX57" fmla="*/ 1013021 w 1767456"/>
              <a:gd name="connsiteY57" fmla="*/ 1509229 h 1506955"/>
              <a:gd name="connsiteX58" fmla="*/ 1546292 w 1767456"/>
              <a:gd name="connsiteY58" fmla="*/ 1288330 h 1506955"/>
              <a:gd name="connsiteX59" fmla="*/ 1767191 w 1767456"/>
              <a:gd name="connsiteY59" fmla="*/ 755059 h 1506955"/>
              <a:gd name="connsiteX60" fmla="*/ 1546193 w 1767456"/>
              <a:gd name="connsiteY60" fmla="*/ 221755 h 150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767456" h="1506955">
                <a:moveTo>
                  <a:pt x="1546193" y="221755"/>
                </a:moveTo>
                <a:cubicBezTo>
                  <a:pt x="1403741" y="79303"/>
                  <a:pt x="1214366" y="856"/>
                  <a:pt x="1012922" y="856"/>
                </a:cubicBezTo>
                <a:cubicBezTo>
                  <a:pt x="813721" y="856"/>
                  <a:pt x="625830" y="77819"/>
                  <a:pt x="483906" y="217534"/>
                </a:cubicBezTo>
                <a:cubicBezTo>
                  <a:pt x="480674" y="220733"/>
                  <a:pt x="480608" y="225943"/>
                  <a:pt x="483807" y="229207"/>
                </a:cubicBezTo>
                <a:cubicBezTo>
                  <a:pt x="487005" y="232439"/>
                  <a:pt x="492215" y="232505"/>
                  <a:pt x="495480" y="229306"/>
                </a:cubicBezTo>
                <a:cubicBezTo>
                  <a:pt x="634304" y="92625"/>
                  <a:pt x="818073" y="17343"/>
                  <a:pt x="1012922" y="17343"/>
                </a:cubicBezTo>
                <a:cubicBezTo>
                  <a:pt x="1419668" y="17343"/>
                  <a:pt x="1750605" y="348280"/>
                  <a:pt x="1750605" y="755026"/>
                </a:cubicBezTo>
                <a:cubicBezTo>
                  <a:pt x="1750605" y="1161772"/>
                  <a:pt x="1419668" y="1492708"/>
                  <a:pt x="1012922" y="1492708"/>
                </a:cubicBezTo>
                <a:cubicBezTo>
                  <a:pt x="791957" y="1492708"/>
                  <a:pt x="584479" y="1394872"/>
                  <a:pt x="443676" y="1224259"/>
                </a:cubicBezTo>
                <a:cubicBezTo>
                  <a:pt x="440972" y="1220962"/>
                  <a:pt x="436257" y="1220368"/>
                  <a:pt x="432794" y="1222676"/>
                </a:cubicBezTo>
                <a:lnTo>
                  <a:pt x="17211" y="1222676"/>
                </a:lnTo>
                <a:lnTo>
                  <a:pt x="17211" y="1149703"/>
                </a:lnTo>
                <a:lnTo>
                  <a:pt x="302016" y="859293"/>
                </a:lnTo>
                <a:cubicBezTo>
                  <a:pt x="371659" y="788825"/>
                  <a:pt x="418747" y="731152"/>
                  <a:pt x="441961" y="687922"/>
                </a:cubicBezTo>
                <a:cubicBezTo>
                  <a:pt x="465440" y="644197"/>
                  <a:pt x="477344" y="603935"/>
                  <a:pt x="477344" y="568223"/>
                </a:cubicBezTo>
                <a:cubicBezTo>
                  <a:pt x="477344" y="530335"/>
                  <a:pt x="464516" y="498514"/>
                  <a:pt x="439224" y="473651"/>
                </a:cubicBezTo>
                <a:cubicBezTo>
                  <a:pt x="413966" y="448853"/>
                  <a:pt x="381123" y="436257"/>
                  <a:pt x="341619" y="436257"/>
                </a:cubicBezTo>
                <a:cubicBezTo>
                  <a:pt x="301488" y="436257"/>
                  <a:pt x="267557" y="451392"/>
                  <a:pt x="240814" y="481301"/>
                </a:cubicBezTo>
                <a:cubicBezTo>
                  <a:pt x="215786" y="509263"/>
                  <a:pt x="201640" y="546954"/>
                  <a:pt x="198705" y="593416"/>
                </a:cubicBezTo>
                <a:lnTo>
                  <a:pt x="42965" y="593416"/>
                </a:lnTo>
                <a:cubicBezTo>
                  <a:pt x="48867" y="499932"/>
                  <a:pt x="79600" y="425177"/>
                  <a:pt x="134404" y="371164"/>
                </a:cubicBezTo>
                <a:cubicBezTo>
                  <a:pt x="190791" y="315569"/>
                  <a:pt x="264358" y="287375"/>
                  <a:pt x="352995" y="287375"/>
                </a:cubicBezTo>
                <a:cubicBezTo>
                  <a:pt x="407700" y="287375"/>
                  <a:pt x="456569" y="299015"/>
                  <a:pt x="498283" y="321999"/>
                </a:cubicBezTo>
                <a:cubicBezTo>
                  <a:pt x="539864" y="344949"/>
                  <a:pt x="573630" y="378518"/>
                  <a:pt x="598625" y="421781"/>
                </a:cubicBezTo>
                <a:cubicBezTo>
                  <a:pt x="623653" y="465110"/>
                  <a:pt x="636349" y="509692"/>
                  <a:pt x="636349" y="554307"/>
                </a:cubicBezTo>
                <a:cubicBezTo>
                  <a:pt x="636349" y="607892"/>
                  <a:pt x="620817" y="666554"/>
                  <a:pt x="590151" y="728646"/>
                </a:cubicBezTo>
                <a:cubicBezTo>
                  <a:pt x="559319" y="791133"/>
                  <a:pt x="501910" y="866250"/>
                  <a:pt x="419505" y="951952"/>
                </a:cubicBezTo>
                <a:lnTo>
                  <a:pt x="315305" y="1061759"/>
                </a:lnTo>
                <a:cubicBezTo>
                  <a:pt x="313029" y="1064133"/>
                  <a:pt x="312403" y="1067661"/>
                  <a:pt x="313722" y="1070695"/>
                </a:cubicBezTo>
                <a:cubicBezTo>
                  <a:pt x="315008" y="1073729"/>
                  <a:pt x="318009" y="1075674"/>
                  <a:pt x="321306" y="1075674"/>
                </a:cubicBezTo>
                <a:lnTo>
                  <a:pt x="596119" y="1075674"/>
                </a:lnTo>
                <a:cubicBezTo>
                  <a:pt x="600670" y="1075674"/>
                  <a:pt x="604363" y="1071981"/>
                  <a:pt x="604363" y="1067430"/>
                </a:cubicBezTo>
                <a:cubicBezTo>
                  <a:pt x="604363" y="1062880"/>
                  <a:pt x="600670" y="1059187"/>
                  <a:pt x="596119" y="1059187"/>
                </a:cubicBezTo>
                <a:lnTo>
                  <a:pt x="340498" y="1059187"/>
                </a:lnTo>
                <a:lnTo>
                  <a:pt x="431442" y="963329"/>
                </a:lnTo>
                <a:cubicBezTo>
                  <a:pt x="515001" y="876440"/>
                  <a:pt x="573367" y="799938"/>
                  <a:pt x="604956" y="735933"/>
                </a:cubicBezTo>
                <a:cubicBezTo>
                  <a:pt x="636744" y="671533"/>
                  <a:pt x="652869" y="610431"/>
                  <a:pt x="652869" y="554307"/>
                </a:cubicBezTo>
                <a:cubicBezTo>
                  <a:pt x="652869" y="506790"/>
                  <a:pt x="639448" y="459405"/>
                  <a:pt x="612937" y="413537"/>
                </a:cubicBezTo>
                <a:cubicBezTo>
                  <a:pt x="586425" y="367636"/>
                  <a:pt x="550548" y="331957"/>
                  <a:pt x="506262" y="307556"/>
                </a:cubicBezTo>
                <a:cubicBezTo>
                  <a:pt x="462076" y="283220"/>
                  <a:pt x="410536" y="270888"/>
                  <a:pt x="353028" y="270888"/>
                </a:cubicBezTo>
                <a:cubicBezTo>
                  <a:pt x="259907" y="270888"/>
                  <a:pt x="182482" y="300664"/>
                  <a:pt x="122863" y="359425"/>
                </a:cubicBezTo>
                <a:cubicBezTo>
                  <a:pt x="63343" y="418088"/>
                  <a:pt x="30764" y="499470"/>
                  <a:pt x="26048" y="601264"/>
                </a:cubicBezTo>
                <a:cubicBezTo>
                  <a:pt x="25950" y="603506"/>
                  <a:pt x="26774" y="605715"/>
                  <a:pt x="28324" y="607331"/>
                </a:cubicBezTo>
                <a:cubicBezTo>
                  <a:pt x="29874" y="608947"/>
                  <a:pt x="32050" y="609870"/>
                  <a:pt x="34292" y="609870"/>
                </a:cubicBezTo>
                <a:lnTo>
                  <a:pt x="206586" y="609870"/>
                </a:lnTo>
                <a:cubicBezTo>
                  <a:pt x="211038" y="609870"/>
                  <a:pt x="214665" y="606342"/>
                  <a:pt x="214830" y="601923"/>
                </a:cubicBezTo>
                <a:cubicBezTo>
                  <a:pt x="216413" y="555758"/>
                  <a:pt x="229306" y="518859"/>
                  <a:pt x="253114" y="492281"/>
                </a:cubicBezTo>
                <a:cubicBezTo>
                  <a:pt x="276955" y="465671"/>
                  <a:pt x="305907" y="452744"/>
                  <a:pt x="341652" y="452744"/>
                </a:cubicBezTo>
                <a:cubicBezTo>
                  <a:pt x="377166" y="452744"/>
                  <a:pt x="405326" y="463428"/>
                  <a:pt x="427716" y="485423"/>
                </a:cubicBezTo>
                <a:cubicBezTo>
                  <a:pt x="450040" y="507384"/>
                  <a:pt x="460922" y="534456"/>
                  <a:pt x="460922" y="568223"/>
                </a:cubicBezTo>
                <a:cubicBezTo>
                  <a:pt x="460922" y="601198"/>
                  <a:pt x="449678" y="638855"/>
                  <a:pt x="427518" y="680140"/>
                </a:cubicBezTo>
                <a:cubicBezTo>
                  <a:pt x="405062" y="721985"/>
                  <a:pt x="358930" y="778339"/>
                  <a:pt x="290376" y="847718"/>
                </a:cubicBezTo>
                <a:lnTo>
                  <a:pt x="3197" y="1140569"/>
                </a:lnTo>
                <a:cubicBezTo>
                  <a:pt x="1680" y="1142119"/>
                  <a:pt x="856" y="1144196"/>
                  <a:pt x="856" y="1146339"/>
                </a:cubicBezTo>
                <a:lnTo>
                  <a:pt x="856" y="1230920"/>
                </a:lnTo>
                <a:cubicBezTo>
                  <a:pt x="856" y="1235471"/>
                  <a:pt x="4549" y="1239164"/>
                  <a:pt x="9100" y="1239164"/>
                </a:cubicBezTo>
                <a:lnTo>
                  <a:pt x="434806" y="1239164"/>
                </a:lnTo>
                <a:cubicBezTo>
                  <a:pt x="578676" y="1410832"/>
                  <a:pt x="789056" y="1509229"/>
                  <a:pt x="1013021" y="1509229"/>
                </a:cubicBezTo>
                <a:cubicBezTo>
                  <a:pt x="1214465" y="1509229"/>
                  <a:pt x="1403840" y="1430781"/>
                  <a:pt x="1546292" y="1288330"/>
                </a:cubicBezTo>
                <a:cubicBezTo>
                  <a:pt x="1688744" y="1145878"/>
                  <a:pt x="1767191" y="956503"/>
                  <a:pt x="1767191" y="755059"/>
                </a:cubicBezTo>
                <a:cubicBezTo>
                  <a:pt x="1767191" y="553615"/>
                  <a:pt x="1688645" y="364207"/>
                  <a:pt x="1546193" y="221755"/>
                </a:cubicBezTo>
                <a:close/>
              </a:path>
            </a:pathLst>
          </a:custGeom>
          <a:solidFill>
            <a:schemeClr val="accent1"/>
          </a:solidFill>
          <a:ln w="329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" name="23 CuadroTexto">
            <a:extLst>
              <a:ext uri="{FF2B5EF4-FFF2-40B4-BE49-F238E27FC236}">
                <a16:creationId xmlns:a16="http://schemas.microsoft.com/office/drawing/2014/main" id="{5254D637-D4A2-4325-BBDB-881DF70B5410}"/>
              </a:ext>
            </a:extLst>
          </p:cNvPr>
          <p:cNvSpPr txBox="1"/>
          <p:nvPr/>
        </p:nvSpPr>
        <p:spPr>
          <a:xfrm>
            <a:off x="1127272" y="2578061"/>
            <a:ext cx="143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Entorno colaborativo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6885A6-E42F-4DEE-8284-E554658195E2}"/>
              </a:ext>
            </a:extLst>
          </p:cNvPr>
          <p:cNvSpPr/>
          <p:nvPr/>
        </p:nvSpPr>
        <p:spPr>
          <a:xfrm>
            <a:off x="2465507" y="2693060"/>
            <a:ext cx="7268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>
                <a:solidFill>
                  <a:schemeClr val="accent1"/>
                </a:solidFill>
                <a:latin typeface="Arial Narrow" panose="020B0606020202030204" pitchFamily="34" charset="0"/>
              </a:rPr>
              <a:t>Establecer la funcionalidad de intercambio de mensajes internos </a:t>
            </a:r>
            <a:r>
              <a:rPr lang="es-ES" sz="1400" i="1" dirty="0">
                <a:solidFill>
                  <a:schemeClr val="accent1"/>
                </a:solidFill>
                <a:latin typeface="Arial Narrow" panose="020B0606020202030204" pitchFamily="34" charset="0"/>
              </a:rPr>
              <a:t>entre Oficina Fiscal y Fiscal para la coordinación del trabajo. Entorno colaborativo</a:t>
            </a: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ABD6421D-744F-4D46-9B52-2F6140C66A96}"/>
              </a:ext>
            </a:extLst>
          </p:cNvPr>
          <p:cNvSpPr/>
          <p:nvPr/>
        </p:nvSpPr>
        <p:spPr>
          <a:xfrm>
            <a:off x="282570" y="3432908"/>
            <a:ext cx="786671" cy="709091"/>
          </a:xfrm>
          <a:custGeom>
            <a:avLst/>
            <a:gdLst>
              <a:gd name="connsiteX0" fmla="*/ 567807 w 1671829"/>
              <a:gd name="connsiteY0" fmla="*/ 625236 h 1506955"/>
              <a:gd name="connsiteX1" fmla="*/ 565268 w 1671829"/>
              <a:gd name="connsiteY1" fmla="*/ 614157 h 1506955"/>
              <a:gd name="connsiteX2" fmla="*/ 593462 w 1671829"/>
              <a:gd name="connsiteY2" fmla="*/ 512363 h 1506955"/>
              <a:gd name="connsiteX3" fmla="*/ 518741 w 1671829"/>
              <a:gd name="connsiteY3" fmla="*/ 346070 h 1506955"/>
              <a:gd name="connsiteX4" fmla="*/ 332828 w 1671829"/>
              <a:gd name="connsiteY4" fmla="*/ 275735 h 1506955"/>
              <a:gd name="connsiteX5" fmla="*/ 126042 w 1671829"/>
              <a:gd name="connsiteY5" fmla="*/ 360316 h 1506955"/>
              <a:gd name="connsiteX6" fmla="*/ 55773 w 1671829"/>
              <a:gd name="connsiteY6" fmla="*/ 511704 h 1506955"/>
              <a:gd name="connsiteX7" fmla="*/ 210128 w 1671829"/>
              <a:gd name="connsiteY7" fmla="*/ 511704 h 1506955"/>
              <a:gd name="connsiteX8" fmla="*/ 253424 w 1671829"/>
              <a:gd name="connsiteY8" fmla="*/ 453701 h 1506955"/>
              <a:gd name="connsiteX9" fmla="*/ 327156 w 1671829"/>
              <a:gd name="connsiteY9" fmla="*/ 429035 h 1506955"/>
              <a:gd name="connsiteX10" fmla="*/ 402240 w 1671829"/>
              <a:gd name="connsiteY10" fmla="*/ 456207 h 1506955"/>
              <a:gd name="connsiteX11" fmla="*/ 431357 w 1671829"/>
              <a:gd name="connsiteY11" fmla="*/ 525026 h 1506955"/>
              <a:gd name="connsiteX12" fmla="*/ 412595 w 1671829"/>
              <a:gd name="connsiteY12" fmla="*/ 584512 h 1506955"/>
              <a:gd name="connsiteX13" fmla="*/ 360692 w 1671829"/>
              <a:gd name="connsiteY13" fmla="*/ 628072 h 1506955"/>
              <a:gd name="connsiteX14" fmla="*/ 270407 w 1671829"/>
              <a:gd name="connsiteY14" fmla="*/ 648088 h 1506955"/>
              <a:gd name="connsiteX15" fmla="*/ 270407 w 1671829"/>
              <a:gd name="connsiteY15" fmla="*/ 783912 h 1506955"/>
              <a:gd name="connsiteX16" fmla="*/ 425718 w 1671829"/>
              <a:gd name="connsiteY16" fmla="*/ 830341 h 1506955"/>
              <a:gd name="connsiteX17" fmla="*/ 483754 w 1671829"/>
              <a:gd name="connsiteY17" fmla="*/ 943478 h 1506955"/>
              <a:gd name="connsiteX18" fmla="*/ 440557 w 1671829"/>
              <a:gd name="connsiteY18" fmla="*/ 1046557 h 1506955"/>
              <a:gd name="connsiteX19" fmla="*/ 332235 w 1671829"/>
              <a:gd name="connsiteY19" fmla="*/ 1088666 h 1506955"/>
              <a:gd name="connsiteX20" fmla="*/ 228561 w 1671829"/>
              <a:gd name="connsiteY20" fmla="*/ 1051504 h 1506955"/>
              <a:gd name="connsiteX21" fmla="*/ 176956 w 1671829"/>
              <a:gd name="connsiteY21" fmla="*/ 946643 h 1506955"/>
              <a:gd name="connsiteX22" fmla="*/ 17917 w 1671829"/>
              <a:gd name="connsiteY22" fmla="*/ 946643 h 1506955"/>
              <a:gd name="connsiteX23" fmla="*/ 108203 w 1671829"/>
              <a:gd name="connsiteY23" fmla="*/ 1154913 h 1506955"/>
              <a:gd name="connsiteX24" fmla="*/ 322771 w 1671829"/>
              <a:gd name="connsiteY24" fmla="*/ 1234350 h 1506955"/>
              <a:gd name="connsiteX25" fmla="*/ 352910 w 1671829"/>
              <a:gd name="connsiteY25" fmla="*/ 1233327 h 1506955"/>
              <a:gd name="connsiteX26" fmla="*/ 353108 w 1671829"/>
              <a:gd name="connsiteY26" fmla="*/ 1233327 h 1506955"/>
              <a:gd name="connsiteX27" fmla="*/ 353339 w 1671829"/>
              <a:gd name="connsiteY27" fmla="*/ 1233327 h 1506955"/>
              <a:gd name="connsiteX28" fmla="*/ 353470 w 1671829"/>
              <a:gd name="connsiteY28" fmla="*/ 1233327 h 1506955"/>
              <a:gd name="connsiteX29" fmla="*/ 354921 w 1671829"/>
              <a:gd name="connsiteY29" fmla="*/ 1233360 h 1506955"/>
              <a:gd name="connsiteX30" fmla="*/ 355185 w 1671829"/>
              <a:gd name="connsiteY30" fmla="*/ 1233393 h 1506955"/>
              <a:gd name="connsiteX31" fmla="*/ 356504 w 1671829"/>
              <a:gd name="connsiteY31" fmla="*/ 1233690 h 1506955"/>
              <a:gd name="connsiteX32" fmla="*/ 356735 w 1671829"/>
              <a:gd name="connsiteY32" fmla="*/ 1233789 h 1506955"/>
              <a:gd name="connsiteX33" fmla="*/ 357955 w 1671829"/>
              <a:gd name="connsiteY33" fmla="*/ 1234350 h 1506955"/>
              <a:gd name="connsiteX34" fmla="*/ 358186 w 1671829"/>
              <a:gd name="connsiteY34" fmla="*/ 1234481 h 1506955"/>
              <a:gd name="connsiteX35" fmla="*/ 359241 w 1671829"/>
              <a:gd name="connsiteY35" fmla="*/ 1235240 h 1506955"/>
              <a:gd name="connsiteX36" fmla="*/ 359538 w 1671829"/>
              <a:gd name="connsiteY36" fmla="*/ 1235504 h 1506955"/>
              <a:gd name="connsiteX37" fmla="*/ 360164 w 1671829"/>
              <a:gd name="connsiteY37" fmla="*/ 1236097 h 1506955"/>
              <a:gd name="connsiteX38" fmla="*/ 919419 w 1671829"/>
              <a:gd name="connsiteY38" fmla="*/ 1492708 h 1506955"/>
              <a:gd name="connsiteX39" fmla="*/ 1657102 w 1671829"/>
              <a:gd name="connsiteY39" fmla="*/ 755026 h 1506955"/>
              <a:gd name="connsiteX40" fmla="*/ 919386 w 1671829"/>
              <a:gd name="connsiteY40" fmla="*/ 17343 h 1506955"/>
              <a:gd name="connsiteX41" fmla="*/ 411902 w 1671829"/>
              <a:gd name="connsiteY41" fmla="*/ 219645 h 1506955"/>
              <a:gd name="connsiteX42" fmla="*/ 400526 w 1671829"/>
              <a:gd name="connsiteY42" fmla="*/ 220271 h 1506955"/>
              <a:gd name="connsiteX43" fmla="*/ 400196 w 1671829"/>
              <a:gd name="connsiteY43" fmla="*/ 208037 h 1506955"/>
              <a:gd name="connsiteX44" fmla="*/ 919386 w 1671829"/>
              <a:gd name="connsiteY44" fmla="*/ 856 h 1506955"/>
              <a:gd name="connsiteX45" fmla="*/ 1452657 w 1671829"/>
              <a:gd name="connsiteY45" fmla="*/ 221755 h 1506955"/>
              <a:gd name="connsiteX46" fmla="*/ 1673523 w 1671829"/>
              <a:gd name="connsiteY46" fmla="*/ 749024 h 1506955"/>
              <a:gd name="connsiteX47" fmla="*/ 1457933 w 1671829"/>
              <a:gd name="connsiteY47" fmla="*/ 1282988 h 1506955"/>
              <a:gd name="connsiteX48" fmla="*/ 919386 w 1671829"/>
              <a:gd name="connsiteY48" fmla="*/ 1509196 h 1506955"/>
              <a:gd name="connsiteX49" fmla="*/ 350371 w 1671829"/>
              <a:gd name="connsiteY49" fmla="*/ 1249947 h 1506955"/>
              <a:gd name="connsiteX50" fmla="*/ 322771 w 1671829"/>
              <a:gd name="connsiteY50" fmla="*/ 1250837 h 1506955"/>
              <a:gd name="connsiteX51" fmla="*/ 96793 w 1671829"/>
              <a:gd name="connsiteY51" fmla="*/ 1166817 h 1506955"/>
              <a:gd name="connsiteX52" fmla="*/ 870 w 1671829"/>
              <a:gd name="connsiteY52" fmla="*/ 938861 h 1506955"/>
              <a:gd name="connsiteX53" fmla="*/ 3112 w 1671829"/>
              <a:gd name="connsiteY53" fmla="*/ 932728 h 1506955"/>
              <a:gd name="connsiteX54" fmla="*/ 9113 w 1671829"/>
              <a:gd name="connsiteY54" fmla="*/ 930156 h 1506955"/>
              <a:gd name="connsiteX55" fmla="*/ 183946 w 1671829"/>
              <a:gd name="connsiteY55" fmla="*/ 930156 h 1506955"/>
              <a:gd name="connsiteX56" fmla="*/ 192091 w 1671829"/>
              <a:gd name="connsiteY56" fmla="*/ 937212 h 1506955"/>
              <a:gd name="connsiteX57" fmla="*/ 239641 w 1671829"/>
              <a:gd name="connsiteY57" fmla="*/ 1039270 h 1506955"/>
              <a:gd name="connsiteX58" fmla="*/ 332268 w 1671829"/>
              <a:gd name="connsiteY58" fmla="*/ 1072179 h 1506955"/>
              <a:gd name="connsiteX59" fmla="*/ 429082 w 1671829"/>
              <a:gd name="connsiteY59" fmla="*/ 1034752 h 1506955"/>
              <a:gd name="connsiteX60" fmla="*/ 467300 w 1671829"/>
              <a:gd name="connsiteY60" fmla="*/ 943445 h 1506955"/>
              <a:gd name="connsiteX61" fmla="*/ 415496 w 1671829"/>
              <a:gd name="connsiteY61" fmla="*/ 843234 h 1506955"/>
              <a:gd name="connsiteX62" fmla="*/ 262163 w 1671829"/>
              <a:gd name="connsiteY62" fmla="*/ 800201 h 1506955"/>
              <a:gd name="connsiteX63" fmla="*/ 253952 w 1671829"/>
              <a:gd name="connsiteY63" fmla="*/ 791958 h 1506955"/>
              <a:gd name="connsiteX64" fmla="*/ 253952 w 1671829"/>
              <a:gd name="connsiteY64" fmla="*/ 640471 h 1506955"/>
              <a:gd name="connsiteX65" fmla="*/ 261503 w 1671829"/>
              <a:gd name="connsiteY65" fmla="*/ 632260 h 1506955"/>
              <a:gd name="connsiteX66" fmla="*/ 353635 w 1671829"/>
              <a:gd name="connsiteY66" fmla="*/ 613135 h 1506955"/>
              <a:gd name="connsiteX67" fmla="*/ 398910 w 1671829"/>
              <a:gd name="connsiteY67" fmla="*/ 575279 h 1506955"/>
              <a:gd name="connsiteX68" fmla="*/ 414870 w 1671829"/>
              <a:gd name="connsiteY68" fmla="*/ 524960 h 1506955"/>
              <a:gd name="connsiteX69" fmla="*/ 390963 w 1671829"/>
              <a:gd name="connsiteY69" fmla="*/ 468177 h 1506955"/>
              <a:gd name="connsiteX70" fmla="*/ 327189 w 1671829"/>
              <a:gd name="connsiteY70" fmla="*/ 445490 h 1506955"/>
              <a:gd name="connsiteX71" fmla="*/ 263317 w 1671829"/>
              <a:gd name="connsiteY71" fmla="*/ 466891 h 1506955"/>
              <a:gd name="connsiteX72" fmla="*/ 223978 w 1671829"/>
              <a:gd name="connsiteY72" fmla="*/ 522420 h 1506955"/>
              <a:gd name="connsiteX73" fmla="*/ 216130 w 1671829"/>
              <a:gd name="connsiteY73" fmla="*/ 528158 h 1506955"/>
              <a:gd name="connsiteX74" fmla="*/ 46342 w 1671829"/>
              <a:gd name="connsiteY74" fmla="*/ 528158 h 1506955"/>
              <a:gd name="connsiteX75" fmla="*/ 40142 w 1671829"/>
              <a:gd name="connsiteY75" fmla="*/ 525355 h 1506955"/>
              <a:gd name="connsiteX76" fmla="*/ 38164 w 1671829"/>
              <a:gd name="connsiteY76" fmla="*/ 518859 h 1506955"/>
              <a:gd name="connsiteX77" fmla="*/ 114270 w 1671829"/>
              <a:gd name="connsiteY77" fmla="*/ 348807 h 1506955"/>
              <a:gd name="connsiteX78" fmla="*/ 332894 w 1671829"/>
              <a:gd name="connsiteY78" fmla="*/ 259214 h 1506955"/>
              <a:gd name="connsiteX79" fmla="*/ 530084 w 1671829"/>
              <a:gd name="connsiteY79" fmla="*/ 334035 h 1506955"/>
              <a:gd name="connsiteX80" fmla="*/ 610015 w 1671829"/>
              <a:gd name="connsiteY80" fmla="*/ 512363 h 1506955"/>
              <a:gd name="connsiteX81" fmla="*/ 579514 w 1671829"/>
              <a:gd name="connsiteY81" fmla="*/ 622565 h 1506955"/>
              <a:gd name="connsiteX82" fmla="*/ 567807 w 1671829"/>
              <a:gd name="connsiteY82" fmla="*/ 625236 h 1506955"/>
              <a:gd name="connsiteX83" fmla="*/ 567807 w 1671829"/>
              <a:gd name="connsiteY83" fmla="*/ 625236 h 150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71829" h="1506955">
                <a:moveTo>
                  <a:pt x="567807" y="625236"/>
                </a:moveTo>
                <a:cubicBezTo>
                  <a:pt x="564147" y="622796"/>
                  <a:pt x="562993" y="617916"/>
                  <a:pt x="565268" y="614157"/>
                </a:cubicBezTo>
                <a:cubicBezTo>
                  <a:pt x="583998" y="583292"/>
                  <a:pt x="593462" y="549097"/>
                  <a:pt x="593462" y="512363"/>
                </a:cubicBezTo>
                <a:cubicBezTo>
                  <a:pt x="593462" y="448557"/>
                  <a:pt x="568335" y="392631"/>
                  <a:pt x="518741" y="346070"/>
                </a:cubicBezTo>
                <a:cubicBezTo>
                  <a:pt x="469015" y="299378"/>
                  <a:pt x="406461" y="275735"/>
                  <a:pt x="332828" y="275735"/>
                </a:cubicBezTo>
                <a:cubicBezTo>
                  <a:pt x="250127" y="275735"/>
                  <a:pt x="180550" y="304192"/>
                  <a:pt x="126042" y="360316"/>
                </a:cubicBezTo>
                <a:cubicBezTo>
                  <a:pt x="88945" y="398567"/>
                  <a:pt x="65335" y="449480"/>
                  <a:pt x="55773" y="511704"/>
                </a:cubicBezTo>
                <a:lnTo>
                  <a:pt x="210128" y="511704"/>
                </a:lnTo>
                <a:cubicBezTo>
                  <a:pt x="218570" y="488291"/>
                  <a:pt x="233112" y="468803"/>
                  <a:pt x="253424" y="453701"/>
                </a:cubicBezTo>
                <a:cubicBezTo>
                  <a:pt x="275386" y="437345"/>
                  <a:pt x="300216" y="429035"/>
                  <a:pt x="327156" y="429035"/>
                </a:cubicBezTo>
                <a:cubicBezTo>
                  <a:pt x="357790" y="429035"/>
                  <a:pt x="383049" y="438169"/>
                  <a:pt x="402240" y="456207"/>
                </a:cubicBezTo>
                <a:cubicBezTo>
                  <a:pt x="421564" y="474376"/>
                  <a:pt x="431357" y="497524"/>
                  <a:pt x="431357" y="525026"/>
                </a:cubicBezTo>
                <a:cubicBezTo>
                  <a:pt x="431357" y="545965"/>
                  <a:pt x="425059" y="565980"/>
                  <a:pt x="412595" y="584512"/>
                </a:cubicBezTo>
                <a:cubicBezTo>
                  <a:pt x="400229" y="602945"/>
                  <a:pt x="382752" y="617586"/>
                  <a:pt x="360692" y="628072"/>
                </a:cubicBezTo>
                <a:cubicBezTo>
                  <a:pt x="340050" y="637866"/>
                  <a:pt x="310438" y="644461"/>
                  <a:pt x="270407" y="648088"/>
                </a:cubicBezTo>
                <a:lnTo>
                  <a:pt x="270407" y="783912"/>
                </a:lnTo>
                <a:cubicBezTo>
                  <a:pt x="337049" y="785857"/>
                  <a:pt x="389281" y="801454"/>
                  <a:pt x="425718" y="830341"/>
                </a:cubicBezTo>
                <a:cubicBezTo>
                  <a:pt x="464233" y="860875"/>
                  <a:pt x="483754" y="898928"/>
                  <a:pt x="483754" y="943478"/>
                </a:cubicBezTo>
                <a:cubicBezTo>
                  <a:pt x="483754" y="983905"/>
                  <a:pt x="469212" y="1018562"/>
                  <a:pt x="440557" y="1046557"/>
                </a:cubicBezTo>
                <a:cubicBezTo>
                  <a:pt x="411935" y="1074487"/>
                  <a:pt x="375498" y="1088666"/>
                  <a:pt x="332235" y="1088666"/>
                </a:cubicBezTo>
                <a:cubicBezTo>
                  <a:pt x="290752" y="1088666"/>
                  <a:pt x="255898" y="1076169"/>
                  <a:pt x="228561" y="1051504"/>
                </a:cubicBezTo>
                <a:cubicBezTo>
                  <a:pt x="202643" y="1028124"/>
                  <a:pt x="185298" y="992874"/>
                  <a:pt x="176956" y="946643"/>
                </a:cubicBezTo>
                <a:lnTo>
                  <a:pt x="17917" y="946643"/>
                </a:lnTo>
                <a:cubicBezTo>
                  <a:pt x="24611" y="1033829"/>
                  <a:pt x="54981" y="1103868"/>
                  <a:pt x="108203" y="1154913"/>
                </a:cubicBezTo>
                <a:cubicBezTo>
                  <a:pt x="163139" y="1207640"/>
                  <a:pt x="235321" y="1234350"/>
                  <a:pt x="322771" y="1234350"/>
                </a:cubicBezTo>
                <a:cubicBezTo>
                  <a:pt x="332960" y="1234350"/>
                  <a:pt x="343116" y="1233987"/>
                  <a:pt x="352910" y="1233327"/>
                </a:cubicBezTo>
                <a:cubicBezTo>
                  <a:pt x="352976" y="1233327"/>
                  <a:pt x="353042" y="1233327"/>
                  <a:pt x="353108" y="1233327"/>
                </a:cubicBezTo>
                <a:cubicBezTo>
                  <a:pt x="353174" y="1233327"/>
                  <a:pt x="353273" y="1233327"/>
                  <a:pt x="353339" y="1233327"/>
                </a:cubicBezTo>
                <a:cubicBezTo>
                  <a:pt x="353372" y="1233327"/>
                  <a:pt x="353437" y="1233327"/>
                  <a:pt x="353470" y="1233327"/>
                </a:cubicBezTo>
                <a:cubicBezTo>
                  <a:pt x="353965" y="1233294"/>
                  <a:pt x="354427" y="1233327"/>
                  <a:pt x="354921" y="1233360"/>
                </a:cubicBezTo>
                <a:cubicBezTo>
                  <a:pt x="355020" y="1233360"/>
                  <a:pt x="355086" y="1233393"/>
                  <a:pt x="355185" y="1233393"/>
                </a:cubicBezTo>
                <a:cubicBezTo>
                  <a:pt x="355647" y="1233459"/>
                  <a:pt x="356075" y="1233558"/>
                  <a:pt x="356504" y="1233690"/>
                </a:cubicBezTo>
                <a:cubicBezTo>
                  <a:pt x="356603" y="1233723"/>
                  <a:pt x="356669" y="1233756"/>
                  <a:pt x="356735" y="1233789"/>
                </a:cubicBezTo>
                <a:cubicBezTo>
                  <a:pt x="357163" y="1233954"/>
                  <a:pt x="357559" y="1234119"/>
                  <a:pt x="357955" y="1234350"/>
                </a:cubicBezTo>
                <a:cubicBezTo>
                  <a:pt x="358021" y="1234383"/>
                  <a:pt x="358120" y="1234449"/>
                  <a:pt x="358186" y="1234481"/>
                </a:cubicBezTo>
                <a:cubicBezTo>
                  <a:pt x="358549" y="1234712"/>
                  <a:pt x="358911" y="1234943"/>
                  <a:pt x="359241" y="1235240"/>
                </a:cubicBezTo>
                <a:cubicBezTo>
                  <a:pt x="359340" y="1235339"/>
                  <a:pt x="359439" y="1235438"/>
                  <a:pt x="359538" y="1235504"/>
                </a:cubicBezTo>
                <a:cubicBezTo>
                  <a:pt x="359736" y="1235702"/>
                  <a:pt x="359967" y="1235866"/>
                  <a:pt x="360164" y="1236097"/>
                </a:cubicBezTo>
                <a:cubicBezTo>
                  <a:pt x="500571" y="1399158"/>
                  <a:pt x="704423" y="1492708"/>
                  <a:pt x="919419" y="1492708"/>
                </a:cubicBezTo>
                <a:cubicBezTo>
                  <a:pt x="1326165" y="1492708"/>
                  <a:pt x="1657102" y="1161772"/>
                  <a:pt x="1657102" y="755026"/>
                </a:cubicBezTo>
                <a:cubicBezTo>
                  <a:pt x="1657102" y="348280"/>
                  <a:pt x="1326132" y="17343"/>
                  <a:pt x="919386" y="17343"/>
                </a:cubicBezTo>
                <a:cubicBezTo>
                  <a:pt x="729682" y="17343"/>
                  <a:pt x="549474" y="89196"/>
                  <a:pt x="411902" y="219645"/>
                </a:cubicBezTo>
                <a:cubicBezTo>
                  <a:pt x="408769" y="222612"/>
                  <a:pt x="403790" y="223074"/>
                  <a:pt x="400526" y="220271"/>
                </a:cubicBezTo>
                <a:cubicBezTo>
                  <a:pt x="396766" y="217040"/>
                  <a:pt x="396700" y="211368"/>
                  <a:pt x="400196" y="208037"/>
                </a:cubicBezTo>
                <a:cubicBezTo>
                  <a:pt x="540900" y="74423"/>
                  <a:pt x="725263" y="856"/>
                  <a:pt x="919386" y="856"/>
                </a:cubicBezTo>
                <a:cubicBezTo>
                  <a:pt x="1120830" y="856"/>
                  <a:pt x="1310205" y="79303"/>
                  <a:pt x="1452657" y="221755"/>
                </a:cubicBezTo>
                <a:cubicBezTo>
                  <a:pt x="1593691" y="362789"/>
                  <a:pt x="1671973" y="549823"/>
                  <a:pt x="1673523" y="749024"/>
                </a:cubicBezTo>
                <a:cubicBezTo>
                  <a:pt x="1675073" y="948193"/>
                  <a:pt x="1597384" y="1140800"/>
                  <a:pt x="1457933" y="1282988"/>
                </a:cubicBezTo>
                <a:cubicBezTo>
                  <a:pt x="1314921" y="1428803"/>
                  <a:pt x="1123303" y="1509196"/>
                  <a:pt x="919386" y="1509196"/>
                </a:cubicBezTo>
                <a:cubicBezTo>
                  <a:pt x="700960" y="1509196"/>
                  <a:pt x="493812" y="1414723"/>
                  <a:pt x="350371" y="1249947"/>
                </a:cubicBezTo>
                <a:cubicBezTo>
                  <a:pt x="341336" y="1250507"/>
                  <a:pt x="332103" y="1250837"/>
                  <a:pt x="322771" y="1250837"/>
                </a:cubicBezTo>
                <a:cubicBezTo>
                  <a:pt x="230936" y="1250837"/>
                  <a:pt x="154928" y="1222578"/>
                  <a:pt x="96793" y="1166817"/>
                </a:cubicBezTo>
                <a:cubicBezTo>
                  <a:pt x="38692" y="1111089"/>
                  <a:pt x="6409" y="1034389"/>
                  <a:pt x="870" y="938861"/>
                </a:cubicBezTo>
                <a:cubicBezTo>
                  <a:pt x="737" y="936586"/>
                  <a:pt x="1562" y="934377"/>
                  <a:pt x="3112" y="932728"/>
                </a:cubicBezTo>
                <a:cubicBezTo>
                  <a:pt x="4662" y="931079"/>
                  <a:pt x="6838" y="930156"/>
                  <a:pt x="9113" y="930156"/>
                </a:cubicBezTo>
                <a:lnTo>
                  <a:pt x="183946" y="930156"/>
                </a:lnTo>
                <a:cubicBezTo>
                  <a:pt x="188035" y="930156"/>
                  <a:pt x="191464" y="933156"/>
                  <a:pt x="192091" y="937212"/>
                </a:cubicBezTo>
                <a:cubicBezTo>
                  <a:pt x="199345" y="983015"/>
                  <a:pt x="215338" y="1017341"/>
                  <a:pt x="239641" y="1039270"/>
                </a:cubicBezTo>
                <a:cubicBezTo>
                  <a:pt x="263845" y="1061099"/>
                  <a:pt x="295006" y="1072179"/>
                  <a:pt x="332268" y="1072179"/>
                </a:cubicBezTo>
                <a:cubicBezTo>
                  <a:pt x="371079" y="1072179"/>
                  <a:pt x="403658" y="1059582"/>
                  <a:pt x="429082" y="1034752"/>
                </a:cubicBezTo>
                <a:cubicBezTo>
                  <a:pt x="454802" y="1009625"/>
                  <a:pt x="467300" y="979750"/>
                  <a:pt x="467300" y="943445"/>
                </a:cubicBezTo>
                <a:cubicBezTo>
                  <a:pt x="467300" y="903644"/>
                  <a:pt x="450351" y="870867"/>
                  <a:pt x="415496" y="843234"/>
                </a:cubicBezTo>
                <a:cubicBezTo>
                  <a:pt x="380543" y="815502"/>
                  <a:pt x="328970" y="801026"/>
                  <a:pt x="262163" y="800201"/>
                </a:cubicBezTo>
                <a:cubicBezTo>
                  <a:pt x="257645" y="800135"/>
                  <a:pt x="253952" y="796475"/>
                  <a:pt x="253952" y="791958"/>
                </a:cubicBezTo>
                <a:lnTo>
                  <a:pt x="253952" y="640471"/>
                </a:lnTo>
                <a:cubicBezTo>
                  <a:pt x="253952" y="636184"/>
                  <a:pt x="257217" y="632590"/>
                  <a:pt x="261503" y="632260"/>
                </a:cubicBezTo>
                <a:cubicBezTo>
                  <a:pt x="302821" y="628996"/>
                  <a:pt x="333817" y="622565"/>
                  <a:pt x="353635" y="613135"/>
                </a:cubicBezTo>
                <a:cubicBezTo>
                  <a:pt x="372992" y="603935"/>
                  <a:pt x="388226" y="591206"/>
                  <a:pt x="398910" y="575279"/>
                </a:cubicBezTo>
                <a:cubicBezTo>
                  <a:pt x="409495" y="559484"/>
                  <a:pt x="414870" y="542568"/>
                  <a:pt x="414870" y="524960"/>
                </a:cubicBezTo>
                <a:cubicBezTo>
                  <a:pt x="414870" y="501877"/>
                  <a:pt x="407055" y="483312"/>
                  <a:pt x="390963" y="468177"/>
                </a:cubicBezTo>
                <a:cubicBezTo>
                  <a:pt x="374739" y="452909"/>
                  <a:pt x="353866" y="445490"/>
                  <a:pt x="327189" y="445490"/>
                </a:cubicBezTo>
                <a:cubicBezTo>
                  <a:pt x="303876" y="445490"/>
                  <a:pt x="282377" y="452678"/>
                  <a:pt x="263317" y="466891"/>
                </a:cubicBezTo>
                <a:cubicBezTo>
                  <a:pt x="244224" y="481136"/>
                  <a:pt x="230968" y="499800"/>
                  <a:pt x="223978" y="522420"/>
                </a:cubicBezTo>
                <a:cubicBezTo>
                  <a:pt x="222923" y="525850"/>
                  <a:pt x="219724" y="528158"/>
                  <a:pt x="216130" y="528158"/>
                </a:cubicBezTo>
                <a:lnTo>
                  <a:pt x="46342" y="528158"/>
                </a:lnTo>
                <a:cubicBezTo>
                  <a:pt x="43968" y="528158"/>
                  <a:pt x="41726" y="527136"/>
                  <a:pt x="40142" y="525355"/>
                </a:cubicBezTo>
                <a:cubicBezTo>
                  <a:pt x="38593" y="523575"/>
                  <a:pt x="37867" y="521200"/>
                  <a:pt x="38164" y="518859"/>
                </a:cubicBezTo>
                <a:cubicBezTo>
                  <a:pt x="47199" y="448787"/>
                  <a:pt x="72788" y="391576"/>
                  <a:pt x="114270" y="348807"/>
                </a:cubicBezTo>
                <a:cubicBezTo>
                  <a:pt x="172010" y="289354"/>
                  <a:pt x="245543" y="259214"/>
                  <a:pt x="332894" y="259214"/>
                </a:cubicBezTo>
                <a:cubicBezTo>
                  <a:pt x="410847" y="259214"/>
                  <a:pt x="477192" y="284374"/>
                  <a:pt x="530084" y="334035"/>
                </a:cubicBezTo>
                <a:cubicBezTo>
                  <a:pt x="583108" y="383827"/>
                  <a:pt x="610015" y="443808"/>
                  <a:pt x="610015" y="512363"/>
                </a:cubicBezTo>
                <a:cubicBezTo>
                  <a:pt x="610015" y="552131"/>
                  <a:pt x="599760" y="589162"/>
                  <a:pt x="579514" y="622565"/>
                </a:cubicBezTo>
                <a:cubicBezTo>
                  <a:pt x="577008" y="626588"/>
                  <a:pt x="571732" y="627808"/>
                  <a:pt x="567807" y="625236"/>
                </a:cubicBezTo>
                <a:lnTo>
                  <a:pt x="567807" y="625236"/>
                </a:lnTo>
                <a:close/>
              </a:path>
            </a:pathLst>
          </a:custGeom>
          <a:solidFill>
            <a:schemeClr val="bg2"/>
          </a:solidFill>
          <a:ln w="3296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34" name="23 CuadroTexto">
            <a:extLst>
              <a:ext uri="{FF2B5EF4-FFF2-40B4-BE49-F238E27FC236}">
                <a16:creationId xmlns:a16="http://schemas.microsoft.com/office/drawing/2014/main" id="{2643BBBC-E219-4E0F-A65D-970904213C58}"/>
              </a:ext>
            </a:extLst>
          </p:cNvPr>
          <p:cNvSpPr txBox="1"/>
          <p:nvPr/>
        </p:nvSpPr>
        <p:spPr>
          <a:xfrm>
            <a:off x="1127272" y="3454401"/>
            <a:ext cx="124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chemeClr val="bg2"/>
                </a:solidFill>
                <a:latin typeface="Arial Narrow" panose="020B0606020202030204" pitchFamily="34" charset="0"/>
              </a:rPr>
              <a:t>Marcado interno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42C62B-C8FF-43AD-8D4E-71B66FCB3604}"/>
              </a:ext>
            </a:extLst>
          </p:cNvPr>
          <p:cNvSpPr/>
          <p:nvPr/>
        </p:nvSpPr>
        <p:spPr>
          <a:xfrm>
            <a:off x="2465507" y="3509635"/>
            <a:ext cx="6979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Permitir el marcado interno de trámites urgentes </a:t>
            </a:r>
            <a:r>
              <a:rPr lang="es-ES" sz="1400" i="1" dirty="0">
                <a:solidFill>
                  <a:schemeClr val="bg2"/>
                </a:solidFill>
                <a:latin typeface="Arial Narrow" panose="020B0606020202030204" pitchFamily="34" charset="0"/>
              </a:rPr>
              <a:t>entre Oficina Fiscal y Fiscal.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96CD68-DD18-4D71-A817-C0E4E9977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70" y="4322990"/>
            <a:ext cx="831670" cy="721168"/>
          </a:xfrm>
          <a:prstGeom prst="rect">
            <a:avLst/>
          </a:prstGeom>
        </p:spPr>
      </p:pic>
      <p:sp>
        <p:nvSpPr>
          <p:cNvPr id="37" name="23 CuadroTexto">
            <a:extLst>
              <a:ext uri="{FF2B5EF4-FFF2-40B4-BE49-F238E27FC236}">
                <a16:creationId xmlns:a16="http://schemas.microsoft.com/office/drawing/2014/main" id="{F708C9AE-4006-413E-80E6-CF6E6D4FD6DB}"/>
              </a:ext>
            </a:extLst>
          </p:cNvPr>
          <p:cNvSpPr txBox="1"/>
          <p:nvPr/>
        </p:nvSpPr>
        <p:spPr>
          <a:xfrm>
            <a:off x="1127272" y="4192974"/>
            <a:ext cx="137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rgbClr val="C00000"/>
                </a:solidFill>
                <a:latin typeface="Arial Narrow" panose="020B0606020202030204" pitchFamily="34" charset="0"/>
              </a:rPr>
              <a:t>Recepción electrónica de atestados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4340EB8-624C-4CCC-9AED-D72309697D84}"/>
              </a:ext>
            </a:extLst>
          </p:cNvPr>
          <p:cNvSpPr/>
          <p:nvPr/>
        </p:nvSpPr>
        <p:spPr>
          <a:xfrm>
            <a:off x="2465507" y="4247402"/>
            <a:ext cx="69790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Incorporar la recepción electrónica de atestados. </a:t>
            </a:r>
            <a:r>
              <a:rPr lang="es-ES" sz="1200" i="1" dirty="0">
                <a:solidFill>
                  <a:srgbClr val="C00000"/>
                </a:solidFill>
                <a:latin typeface="Arial Narrow" panose="020B0606020202030204" pitchFamily="34" charset="0"/>
              </a:rPr>
              <a:t>Se recibirán los atestados copia de los enviados por los Cuerpos de Seguridad a los Juzgados de Guardia así como los atestados que se envían de forma expresa a la Fiscalía para la apertura de Diligencias</a:t>
            </a:r>
            <a:endParaRPr lang="es-ES" sz="11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23 CuadroTexto">
            <a:extLst>
              <a:ext uri="{FF2B5EF4-FFF2-40B4-BE49-F238E27FC236}">
                <a16:creationId xmlns:a16="http://schemas.microsoft.com/office/drawing/2014/main" id="{5BD215FD-328E-4CF9-84C8-7FD66189EE72}"/>
              </a:ext>
            </a:extLst>
          </p:cNvPr>
          <p:cNvSpPr txBox="1"/>
          <p:nvPr/>
        </p:nvSpPr>
        <p:spPr>
          <a:xfrm>
            <a:off x="1116267" y="5169413"/>
            <a:ext cx="174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chemeClr val="accent3"/>
                </a:solidFill>
                <a:latin typeface="Arial Narrow" panose="020B0606020202030204" pitchFamily="34" charset="0"/>
              </a:rPr>
              <a:t>Adaptar el proceso de visado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123D5C2-C404-4E10-A11F-290BEEB8FA1B}"/>
              </a:ext>
            </a:extLst>
          </p:cNvPr>
          <p:cNvSpPr/>
          <p:nvPr/>
        </p:nvSpPr>
        <p:spPr>
          <a:xfrm>
            <a:off x="2465507" y="5396148"/>
            <a:ext cx="6704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i="1" dirty="0">
                <a:solidFill>
                  <a:schemeClr val="accent3"/>
                </a:solidFill>
                <a:latin typeface="Arial Narrow" panose="020B0606020202030204" pitchFamily="34" charset="0"/>
              </a:rPr>
              <a:t>Adaptar el proceso de Visado </a:t>
            </a:r>
            <a:r>
              <a:rPr lang="es-ES" sz="1400" i="1" dirty="0">
                <a:solidFill>
                  <a:schemeClr val="accent3"/>
                </a:solidFill>
                <a:latin typeface="Arial Narrow" panose="020B0606020202030204" pitchFamily="34" charset="0"/>
              </a:rPr>
              <a:t>a las necesidades de la tramitación electrónica.</a:t>
            </a:r>
            <a:endParaRPr lang="es-ES" sz="1200" i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943D2D56-B5E4-4DE4-8066-0AAB64ED7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702" y="5406267"/>
            <a:ext cx="373236" cy="332885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47116A75-7779-4F4A-B273-FD3B08601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069" y="3682937"/>
            <a:ext cx="325285" cy="189257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86214C68-167A-4ED7-83A6-0AA91275EF4B}"/>
              </a:ext>
            </a:extLst>
          </p:cNvPr>
          <p:cNvGrpSpPr/>
          <p:nvPr/>
        </p:nvGrpSpPr>
        <p:grpSpPr>
          <a:xfrm>
            <a:off x="618512" y="4518221"/>
            <a:ext cx="342906" cy="338554"/>
            <a:chOff x="3512374" y="2617972"/>
            <a:chExt cx="250169" cy="246994"/>
          </a:xfrm>
          <a:solidFill>
            <a:srgbClr val="C00000"/>
          </a:solidFill>
        </p:grpSpPr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04D1BB1-620A-44DF-A9B6-BFD35F32675B}"/>
                </a:ext>
              </a:extLst>
            </p:cNvPr>
            <p:cNvSpPr/>
            <p:nvPr/>
          </p:nvSpPr>
          <p:spPr>
            <a:xfrm>
              <a:off x="3512374" y="2617972"/>
              <a:ext cx="250169" cy="202060"/>
            </a:xfrm>
            <a:custGeom>
              <a:avLst/>
              <a:gdLst>
                <a:gd name="connsiteX0" fmla="*/ 238479 w 250169"/>
                <a:gd name="connsiteY0" fmla="*/ 202468 h 202059"/>
                <a:gd name="connsiteX1" fmla="*/ 12941 w 250169"/>
                <a:gd name="connsiteY1" fmla="*/ 202468 h 202059"/>
                <a:gd name="connsiteX2" fmla="*/ 1804 w 250169"/>
                <a:gd name="connsiteY2" fmla="*/ 191331 h 202059"/>
                <a:gd name="connsiteX3" fmla="*/ 1804 w 250169"/>
                <a:gd name="connsiteY3" fmla="*/ 12941 h 202059"/>
                <a:gd name="connsiteX4" fmla="*/ 12941 w 250169"/>
                <a:gd name="connsiteY4" fmla="*/ 1804 h 202059"/>
                <a:gd name="connsiteX5" fmla="*/ 238479 w 250169"/>
                <a:gd name="connsiteY5" fmla="*/ 1804 h 202059"/>
                <a:gd name="connsiteX6" fmla="*/ 249616 w 250169"/>
                <a:gd name="connsiteY6" fmla="*/ 12941 h 202059"/>
                <a:gd name="connsiteX7" fmla="*/ 249616 w 250169"/>
                <a:gd name="connsiteY7" fmla="*/ 191331 h 202059"/>
                <a:gd name="connsiteX8" fmla="*/ 238479 w 250169"/>
                <a:gd name="connsiteY8" fmla="*/ 202468 h 202059"/>
                <a:gd name="connsiteX9" fmla="*/ 12941 w 250169"/>
                <a:gd name="connsiteY9" fmla="*/ 9021 h 202059"/>
                <a:gd name="connsiteX10" fmla="*/ 9021 w 250169"/>
                <a:gd name="connsiteY10" fmla="*/ 12941 h 202059"/>
                <a:gd name="connsiteX11" fmla="*/ 9021 w 250169"/>
                <a:gd name="connsiteY11" fmla="*/ 191331 h 202059"/>
                <a:gd name="connsiteX12" fmla="*/ 12941 w 250169"/>
                <a:gd name="connsiteY12" fmla="*/ 195252 h 202059"/>
                <a:gd name="connsiteX13" fmla="*/ 238479 w 250169"/>
                <a:gd name="connsiteY13" fmla="*/ 195252 h 202059"/>
                <a:gd name="connsiteX14" fmla="*/ 242399 w 250169"/>
                <a:gd name="connsiteY14" fmla="*/ 191331 h 202059"/>
                <a:gd name="connsiteX15" fmla="*/ 242399 w 250169"/>
                <a:gd name="connsiteY15" fmla="*/ 12941 h 202059"/>
                <a:gd name="connsiteX16" fmla="*/ 238479 w 250169"/>
                <a:gd name="connsiteY16" fmla="*/ 9021 h 202059"/>
                <a:gd name="connsiteX17" fmla="*/ 12941 w 250169"/>
                <a:gd name="connsiteY17" fmla="*/ 9021 h 202059"/>
                <a:gd name="connsiteX18" fmla="*/ 230949 w 250169"/>
                <a:gd name="connsiteY18" fmla="*/ 187410 h 202059"/>
                <a:gd name="connsiteX19" fmla="*/ 20471 w 250169"/>
                <a:gd name="connsiteY19" fmla="*/ 187410 h 202059"/>
                <a:gd name="connsiteX20" fmla="*/ 16862 w 250169"/>
                <a:gd name="connsiteY20" fmla="*/ 183802 h 202059"/>
                <a:gd name="connsiteX21" fmla="*/ 16862 w 250169"/>
                <a:gd name="connsiteY21" fmla="*/ 20471 h 202059"/>
                <a:gd name="connsiteX22" fmla="*/ 20471 w 250169"/>
                <a:gd name="connsiteY22" fmla="*/ 16862 h 202059"/>
                <a:gd name="connsiteX23" fmla="*/ 230949 w 250169"/>
                <a:gd name="connsiteY23" fmla="*/ 16862 h 202059"/>
                <a:gd name="connsiteX24" fmla="*/ 234558 w 250169"/>
                <a:gd name="connsiteY24" fmla="*/ 20471 h 202059"/>
                <a:gd name="connsiteX25" fmla="*/ 234558 w 250169"/>
                <a:gd name="connsiteY25" fmla="*/ 183802 h 202059"/>
                <a:gd name="connsiteX26" fmla="*/ 230949 w 250169"/>
                <a:gd name="connsiteY26" fmla="*/ 187410 h 202059"/>
                <a:gd name="connsiteX27" fmla="*/ 24103 w 250169"/>
                <a:gd name="connsiteY27" fmla="*/ 180194 h 202059"/>
                <a:gd name="connsiteX28" fmla="*/ 227365 w 250169"/>
                <a:gd name="connsiteY28" fmla="*/ 180194 h 202059"/>
                <a:gd name="connsiteX29" fmla="*/ 227365 w 250169"/>
                <a:gd name="connsiteY29" fmla="*/ 24079 h 202059"/>
                <a:gd name="connsiteX30" fmla="*/ 24103 w 250169"/>
                <a:gd name="connsiteY30" fmla="*/ 24079 h 202059"/>
                <a:gd name="connsiteX31" fmla="*/ 24103 w 250169"/>
                <a:gd name="connsiteY31" fmla="*/ 180194 h 20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0169" h="202059">
                  <a:moveTo>
                    <a:pt x="238479" y="202468"/>
                  </a:moveTo>
                  <a:lnTo>
                    <a:pt x="12941" y="202468"/>
                  </a:lnTo>
                  <a:cubicBezTo>
                    <a:pt x="6808" y="202468"/>
                    <a:pt x="1804" y="197465"/>
                    <a:pt x="1804" y="191331"/>
                  </a:cubicBezTo>
                  <a:lnTo>
                    <a:pt x="1804" y="12941"/>
                  </a:lnTo>
                  <a:cubicBezTo>
                    <a:pt x="1804" y="6807"/>
                    <a:pt x="6808" y="1804"/>
                    <a:pt x="12941" y="1804"/>
                  </a:cubicBezTo>
                  <a:lnTo>
                    <a:pt x="238479" y="1804"/>
                  </a:lnTo>
                  <a:cubicBezTo>
                    <a:pt x="244613" y="1804"/>
                    <a:pt x="249616" y="6807"/>
                    <a:pt x="249616" y="12941"/>
                  </a:cubicBezTo>
                  <a:lnTo>
                    <a:pt x="249616" y="191331"/>
                  </a:lnTo>
                  <a:cubicBezTo>
                    <a:pt x="249616" y="197489"/>
                    <a:pt x="244637" y="202468"/>
                    <a:pt x="238479" y="202468"/>
                  </a:cubicBezTo>
                  <a:close/>
                  <a:moveTo>
                    <a:pt x="12941" y="9021"/>
                  </a:moveTo>
                  <a:cubicBezTo>
                    <a:pt x="10777" y="9021"/>
                    <a:pt x="9021" y="10776"/>
                    <a:pt x="9021" y="12941"/>
                  </a:cubicBezTo>
                  <a:lnTo>
                    <a:pt x="9021" y="191331"/>
                  </a:lnTo>
                  <a:cubicBezTo>
                    <a:pt x="9021" y="193496"/>
                    <a:pt x="10777" y="195252"/>
                    <a:pt x="12941" y="195252"/>
                  </a:cubicBezTo>
                  <a:lnTo>
                    <a:pt x="238479" y="195252"/>
                  </a:lnTo>
                  <a:cubicBezTo>
                    <a:pt x="240644" y="195252"/>
                    <a:pt x="242399" y="193496"/>
                    <a:pt x="242399" y="191331"/>
                  </a:cubicBezTo>
                  <a:lnTo>
                    <a:pt x="242399" y="12941"/>
                  </a:lnTo>
                  <a:cubicBezTo>
                    <a:pt x="242399" y="10776"/>
                    <a:pt x="240644" y="9021"/>
                    <a:pt x="238479" y="9021"/>
                  </a:cubicBezTo>
                  <a:lnTo>
                    <a:pt x="12941" y="9021"/>
                  </a:lnTo>
                  <a:close/>
                  <a:moveTo>
                    <a:pt x="230949" y="187410"/>
                  </a:moveTo>
                  <a:lnTo>
                    <a:pt x="20471" y="187410"/>
                  </a:lnTo>
                  <a:cubicBezTo>
                    <a:pt x="18474" y="187410"/>
                    <a:pt x="16862" y="185799"/>
                    <a:pt x="16862" y="183802"/>
                  </a:cubicBezTo>
                  <a:lnTo>
                    <a:pt x="16862" y="20471"/>
                  </a:lnTo>
                  <a:cubicBezTo>
                    <a:pt x="16862" y="18474"/>
                    <a:pt x="18474" y="16862"/>
                    <a:pt x="20471" y="16862"/>
                  </a:cubicBezTo>
                  <a:lnTo>
                    <a:pt x="230949" y="16862"/>
                  </a:lnTo>
                  <a:cubicBezTo>
                    <a:pt x="232946" y="16862"/>
                    <a:pt x="234558" y="18474"/>
                    <a:pt x="234558" y="20471"/>
                  </a:cubicBezTo>
                  <a:lnTo>
                    <a:pt x="234558" y="183802"/>
                  </a:lnTo>
                  <a:cubicBezTo>
                    <a:pt x="234558" y="185799"/>
                    <a:pt x="232946" y="187410"/>
                    <a:pt x="230949" y="187410"/>
                  </a:cubicBezTo>
                  <a:close/>
                  <a:moveTo>
                    <a:pt x="24103" y="180194"/>
                  </a:moveTo>
                  <a:lnTo>
                    <a:pt x="227365" y="180194"/>
                  </a:lnTo>
                  <a:lnTo>
                    <a:pt x="227365" y="24079"/>
                  </a:lnTo>
                  <a:lnTo>
                    <a:pt x="24103" y="24079"/>
                  </a:lnTo>
                  <a:lnTo>
                    <a:pt x="24103" y="1801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13648457-39A6-4AB6-9617-35050DBD8F97}"/>
                </a:ext>
              </a:extLst>
            </p:cNvPr>
            <p:cNvSpPr/>
            <p:nvPr/>
          </p:nvSpPr>
          <p:spPr>
            <a:xfrm>
              <a:off x="3578644" y="2840911"/>
              <a:ext cx="113057" cy="24055"/>
            </a:xfrm>
            <a:custGeom>
              <a:avLst/>
              <a:gdLst>
                <a:gd name="connsiteX0" fmla="*/ 109593 w 113057"/>
                <a:gd name="connsiteY0" fmla="*/ 23261 h 24054"/>
                <a:gd name="connsiteX1" fmla="*/ 5412 w 113057"/>
                <a:gd name="connsiteY1" fmla="*/ 23261 h 24054"/>
                <a:gd name="connsiteX2" fmla="*/ 1804 w 113057"/>
                <a:gd name="connsiteY2" fmla="*/ 19653 h 24054"/>
                <a:gd name="connsiteX3" fmla="*/ 1804 w 113057"/>
                <a:gd name="connsiteY3" fmla="*/ 5412 h 24054"/>
                <a:gd name="connsiteX4" fmla="*/ 5412 w 113057"/>
                <a:gd name="connsiteY4" fmla="*/ 1804 h 24054"/>
                <a:gd name="connsiteX5" fmla="*/ 109593 w 113057"/>
                <a:gd name="connsiteY5" fmla="*/ 1804 h 24054"/>
                <a:gd name="connsiteX6" fmla="*/ 113202 w 113057"/>
                <a:gd name="connsiteY6" fmla="*/ 5412 h 24054"/>
                <a:gd name="connsiteX7" fmla="*/ 113202 w 113057"/>
                <a:gd name="connsiteY7" fmla="*/ 19653 h 24054"/>
                <a:gd name="connsiteX8" fmla="*/ 109593 w 113057"/>
                <a:gd name="connsiteY8" fmla="*/ 23261 h 24054"/>
                <a:gd name="connsiteX9" fmla="*/ 9021 w 113057"/>
                <a:gd name="connsiteY9" fmla="*/ 16045 h 24054"/>
                <a:gd name="connsiteX10" fmla="*/ 105985 w 113057"/>
                <a:gd name="connsiteY10" fmla="*/ 16045 h 24054"/>
                <a:gd name="connsiteX11" fmla="*/ 105985 w 113057"/>
                <a:gd name="connsiteY11" fmla="*/ 9021 h 24054"/>
                <a:gd name="connsiteX12" fmla="*/ 9021 w 113057"/>
                <a:gd name="connsiteY12" fmla="*/ 9021 h 24054"/>
                <a:gd name="connsiteX13" fmla="*/ 9021 w 113057"/>
                <a:gd name="connsiteY13" fmla="*/ 16045 h 2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057" h="24054">
                  <a:moveTo>
                    <a:pt x="109593" y="23261"/>
                  </a:moveTo>
                  <a:lnTo>
                    <a:pt x="5412" y="23261"/>
                  </a:lnTo>
                  <a:cubicBezTo>
                    <a:pt x="3416" y="23261"/>
                    <a:pt x="1804" y="21649"/>
                    <a:pt x="1804" y="19653"/>
                  </a:cubicBezTo>
                  <a:lnTo>
                    <a:pt x="1804" y="5412"/>
                  </a:lnTo>
                  <a:cubicBezTo>
                    <a:pt x="1804" y="3416"/>
                    <a:pt x="3416" y="1804"/>
                    <a:pt x="5412" y="1804"/>
                  </a:cubicBezTo>
                  <a:lnTo>
                    <a:pt x="109593" y="1804"/>
                  </a:lnTo>
                  <a:cubicBezTo>
                    <a:pt x="111590" y="1804"/>
                    <a:pt x="113202" y="3416"/>
                    <a:pt x="113202" y="5412"/>
                  </a:cubicBezTo>
                  <a:lnTo>
                    <a:pt x="113202" y="19653"/>
                  </a:lnTo>
                  <a:cubicBezTo>
                    <a:pt x="113202" y="21625"/>
                    <a:pt x="111590" y="23261"/>
                    <a:pt x="109593" y="23261"/>
                  </a:cubicBezTo>
                  <a:close/>
                  <a:moveTo>
                    <a:pt x="9021" y="16045"/>
                  </a:moveTo>
                  <a:lnTo>
                    <a:pt x="105985" y="16045"/>
                  </a:lnTo>
                  <a:lnTo>
                    <a:pt x="105985" y="9021"/>
                  </a:lnTo>
                  <a:lnTo>
                    <a:pt x="9021" y="9021"/>
                  </a:lnTo>
                  <a:lnTo>
                    <a:pt x="9021" y="160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E5462A10-DAA1-4839-A99C-7E94878FE430}"/>
                </a:ext>
              </a:extLst>
            </p:cNvPr>
            <p:cNvSpPr/>
            <p:nvPr/>
          </p:nvSpPr>
          <p:spPr>
            <a:xfrm>
              <a:off x="3595153" y="2811444"/>
              <a:ext cx="81786" cy="38488"/>
            </a:xfrm>
            <a:custGeom>
              <a:avLst/>
              <a:gdLst>
                <a:gd name="connsiteX0" fmla="*/ 78387 w 81786"/>
                <a:gd name="connsiteY0" fmla="*/ 38488 h 38487"/>
                <a:gd name="connsiteX1" fmla="*/ 5405 w 81786"/>
                <a:gd name="connsiteY1" fmla="*/ 38488 h 38487"/>
                <a:gd name="connsiteX2" fmla="*/ 2374 w 81786"/>
                <a:gd name="connsiteY2" fmla="*/ 36828 h 38487"/>
                <a:gd name="connsiteX3" fmla="*/ 2134 w 81786"/>
                <a:gd name="connsiteY3" fmla="*/ 33364 h 38487"/>
                <a:gd name="connsiteX4" fmla="*/ 15773 w 81786"/>
                <a:gd name="connsiteY4" fmla="*/ 3897 h 38487"/>
                <a:gd name="connsiteX5" fmla="*/ 19044 w 81786"/>
                <a:gd name="connsiteY5" fmla="*/ 1804 h 38487"/>
                <a:gd name="connsiteX6" fmla="*/ 64748 w 81786"/>
                <a:gd name="connsiteY6" fmla="*/ 1804 h 38487"/>
                <a:gd name="connsiteX7" fmla="*/ 68020 w 81786"/>
                <a:gd name="connsiteY7" fmla="*/ 3897 h 38487"/>
                <a:gd name="connsiteX8" fmla="*/ 81659 w 81786"/>
                <a:gd name="connsiteY8" fmla="*/ 33364 h 38487"/>
                <a:gd name="connsiteX9" fmla="*/ 81418 w 81786"/>
                <a:gd name="connsiteY9" fmla="*/ 36828 h 38487"/>
                <a:gd name="connsiteX10" fmla="*/ 78387 w 81786"/>
                <a:gd name="connsiteY10" fmla="*/ 38488 h 38487"/>
                <a:gd name="connsiteX11" fmla="*/ 11034 w 81786"/>
                <a:gd name="connsiteY11" fmla="*/ 31271 h 38487"/>
                <a:gd name="connsiteX12" fmla="*/ 72734 w 81786"/>
                <a:gd name="connsiteY12" fmla="*/ 31271 h 38487"/>
                <a:gd name="connsiteX13" fmla="*/ 62415 w 81786"/>
                <a:gd name="connsiteY13" fmla="*/ 9021 h 38487"/>
                <a:gd name="connsiteX14" fmla="*/ 21329 w 81786"/>
                <a:gd name="connsiteY14" fmla="*/ 9021 h 38487"/>
                <a:gd name="connsiteX15" fmla="*/ 11034 w 81786"/>
                <a:gd name="connsiteY15" fmla="*/ 31271 h 3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86" h="38487">
                  <a:moveTo>
                    <a:pt x="78387" y="38488"/>
                  </a:moveTo>
                  <a:lnTo>
                    <a:pt x="5405" y="38488"/>
                  </a:lnTo>
                  <a:cubicBezTo>
                    <a:pt x="4178" y="38488"/>
                    <a:pt x="3024" y="37862"/>
                    <a:pt x="2374" y="36828"/>
                  </a:cubicBezTo>
                  <a:cubicBezTo>
                    <a:pt x="1701" y="35793"/>
                    <a:pt x="1629" y="34495"/>
                    <a:pt x="2134" y="33364"/>
                  </a:cubicBezTo>
                  <a:lnTo>
                    <a:pt x="15773" y="3897"/>
                  </a:lnTo>
                  <a:cubicBezTo>
                    <a:pt x="16374" y="2622"/>
                    <a:pt x="17649" y="1804"/>
                    <a:pt x="19044" y="1804"/>
                  </a:cubicBezTo>
                  <a:lnTo>
                    <a:pt x="64748" y="1804"/>
                  </a:lnTo>
                  <a:cubicBezTo>
                    <a:pt x="66143" y="1804"/>
                    <a:pt x="67442" y="2622"/>
                    <a:pt x="68020" y="3897"/>
                  </a:cubicBezTo>
                  <a:lnTo>
                    <a:pt x="81659" y="33364"/>
                  </a:lnTo>
                  <a:cubicBezTo>
                    <a:pt x="82164" y="34471"/>
                    <a:pt x="82091" y="35793"/>
                    <a:pt x="81418" y="36828"/>
                  </a:cubicBezTo>
                  <a:cubicBezTo>
                    <a:pt x="80769" y="37862"/>
                    <a:pt x="79614" y="38488"/>
                    <a:pt x="78387" y="38488"/>
                  </a:cubicBezTo>
                  <a:close/>
                  <a:moveTo>
                    <a:pt x="11034" y="31271"/>
                  </a:moveTo>
                  <a:lnTo>
                    <a:pt x="72734" y="31271"/>
                  </a:lnTo>
                  <a:lnTo>
                    <a:pt x="62415" y="9021"/>
                  </a:lnTo>
                  <a:lnTo>
                    <a:pt x="21329" y="9021"/>
                  </a:lnTo>
                  <a:lnTo>
                    <a:pt x="11034" y="312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7908AF13-D499-4591-B1C0-445E5426AAE4}"/>
                </a:ext>
              </a:extLst>
            </p:cNvPr>
            <p:cNvSpPr/>
            <p:nvPr/>
          </p:nvSpPr>
          <p:spPr>
            <a:xfrm>
              <a:off x="3598899" y="2651409"/>
              <a:ext cx="40893" cy="137112"/>
            </a:xfrm>
            <a:custGeom>
              <a:avLst/>
              <a:gdLst>
                <a:gd name="connsiteX0" fmla="*/ 36635 w 40893"/>
                <a:gd name="connsiteY0" fmla="*/ 135596 h 137111"/>
                <a:gd name="connsiteX1" fmla="*/ 1804 w 40893"/>
                <a:gd name="connsiteY1" fmla="*/ 68700 h 137111"/>
                <a:gd name="connsiteX2" fmla="*/ 36635 w 40893"/>
                <a:gd name="connsiteY2" fmla="*/ 1804 h 137111"/>
                <a:gd name="connsiteX3" fmla="*/ 40243 w 40893"/>
                <a:gd name="connsiteY3" fmla="*/ 5412 h 137111"/>
                <a:gd name="connsiteX4" fmla="*/ 36635 w 40893"/>
                <a:gd name="connsiteY4" fmla="*/ 9021 h 137111"/>
                <a:gd name="connsiteX5" fmla="*/ 9021 w 40893"/>
                <a:gd name="connsiteY5" fmla="*/ 68700 h 137111"/>
                <a:gd name="connsiteX6" fmla="*/ 36635 w 40893"/>
                <a:gd name="connsiteY6" fmla="*/ 128380 h 137111"/>
                <a:gd name="connsiteX7" fmla="*/ 40243 w 40893"/>
                <a:gd name="connsiteY7" fmla="*/ 131988 h 137111"/>
                <a:gd name="connsiteX8" fmla="*/ 36635 w 40893"/>
                <a:gd name="connsiteY8" fmla="*/ 135596 h 13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93" h="137111">
                  <a:moveTo>
                    <a:pt x="36635" y="135596"/>
                  </a:moveTo>
                  <a:cubicBezTo>
                    <a:pt x="17103" y="135596"/>
                    <a:pt x="1804" y="106225"/>
                    <a:pt x="1804" y="68700"/>
                  </a:cubicBezTo>
                  <a:cubicBezTo>
                    <a:pt x="1804" y="31175"/>
                    <a:pt x="17103" y="1804"/>
                    <a:pt x="36635" y="1804"/>
                  </a:cubicBezTo>
                  <a:cubicBezTo>
                    <a:pt x="38632" y="1804"/>
                    <a:pt x="40243" y="3416"/>
                    <a:pt x="40243" y="5412"/>
                  </a:cubicBezTo>
                  <a:cubicBezTo>
                    <a:pt x="40243" y="7409"/>
                    <a:pt x="38632" y="9021"/>
                    <a:pt x="36635" y="9021"/>
                  </a:cubicBezTo>
                  <a:cubicBezTo>
                    <a:pt x="21673" y="9021"/>
                    <a:pt x="9021" y="36347"/>
                    <a:pt x="9021" y="68700"/>
                  </a:cubicBezTo>
                  <a:cubicBezTo>
                    <a:pt x="9021" y="101054"/>
                    <a:pt x="21673" y="128380"/>
                    <a:pt x="36635" y="128380"/>
                  </a:cubicBezTo>
                  <a:cubicBezTo>
                    <a:pt x="38632" y="128380"/>
                    <a:pt x="40243" y="129991"/>
                    <a:pt x="40243" y="131988"/>
                  </a:cubicBezTo>
                  <a:cubicBezTo>
                    <a:pt x="40243" y="133985"/>
                    <a:pt x="38608" y="135596"/>
                    <a:pt x="36635" y="1355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E78BDA6A-DF96-40CA-B15A-FE5C7296B215}"/>
                </a:ext>
              </a:extLst>
            </p:cNvPr>
            <p:cNvSpPr/>
            <p:nvPr/>
          </p:nvSpPr>
          <p:spPr>
            <a:xfrm>
              <a:off x="3630723" y="2651409"/>
              <a:ext cx="40893" cy="137112"/>
            </a:xfrm>
            <a:custGeom>
              <a:avLst/>
              <a:gdLst>
                <a:gd name="connsiteX0" fmla="*/ 5412 w 40893"/>
                <a:gd name="connsiteY0" fmla="*/ 135596 h 137111"/>
                <a:gd name="connsiteX1" fmla="*/ 1804 w 40893"/>
                <a:gd name="connsiteY1" fmla="*/ 131988 h 137111"/>
                <a:gd name="connsiteX2" fmla="*/ 5412 w 40893"/>
                <a:gd name="connsiteY2" fmla="*/ 128380 h 137111"/>
                <a:gd name="connsiteX3" fmla="*/ 33027 w 40893"/>
                <a:gd name="connsiteY3" fmla="*/ 68700 h 137111"/>
                <a:gd name="connsiteX4" fmla="*/ 5412 w 40893"/>
                <a:gd name="connsiteY4" fmla="*/ 9021 h 137111"/>
                <a:gd name="connsiteX5" fmla="*/ 1804 w 40893"/>
                <a:gd name="connsiteY5" fmla="*/ 5412 h 137111"/>
                <a:gd name="connsiteX6" fmla="*/ 5412 w 40893"/>
                <a:gd name="connsiteY6" fmla="*/ 1804 h 137111"/>
                <a:gd name="connsiteX7" fmla="*/ 40243 w 40893"/>
                <a:gd name="connsiteY7" fmla="*/ 68700 h 137111"/>
                <a:gd name="connsiteX8" fmla="*/ 5412 w 40893"/>
                <a:gd name="connsiteY8" fmla="*/ 135596 h 13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93" h="137111">
                  <a:moveTo>
                    <a:pt x="5412" y="135596"/>
                  </a:moveTo>
                  <a:cubicBezTo>
                    <a:pt x="3416" y="135596"/>
                    <a:pt x="1804" y="133985"/>
                    <a:pt x="1804" y="131988"/>
                  </a:cubicBezTo>
                  <a:cubicBezTo>
                    <a:pt x="1804" y="129991"/>
                    <a:pt x="3416" y="128380"/>
                    <a:pt x="5412" y="128380"/>
                  </a:cubicBezTo>
                  <a:cubicBezTo>
                    <a:pt x="20374" y="128380"/>
                    <a:pt x="33027" y="101054"/>
                    <a:pt x="33027" y="68700"/>
                  </a:cubicBezTo>
                  <a:cubicBezTo>
                    <a:pt x="33027" y="36347"/>
                    <a:pt x="20374" y="9021"/>
                    <a:pt x="5412" y="9021"/>
                  </a:cubicBezTo>
                  <a:cubicBezTo>
                    <a:pt x="3416" y="9021"/>
                    <a:pt x="1804" y="7409"/>
                    <a:pt x="1804" y="5412"/>
                  </a:cubicBezTo>
                  <a:cubicBezTo>
                    <a:pt x="1804" y="3416"/>
                    <a:pt x="3416" y="1804"/>
                    <a:pt x="5412" y="1804"/>
                  </a:cubicBezTo>
                  <a:cubicBezTo>
                    <a:pt x="24945" y="1804"/>
                    <a:pt x="40243" y="31175"/>
                    <a:pt x="40243" y="68700"/>
                  </a:cubicBezTo>
                  <a:cubicBezTo>
                    <a:pt x="40243" y="106225"/>
                    <a:pt x="24945" y="135596"/>
                    <a:pt x="5412" y="1355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E14EAB5D-DD57-47B3-8240-D712C230F813}"/>
                </a:ext>
              </a:extLst>
            </p:cNvPr>
            <p:cNvSpPr/>
            <p:nvPr/>
          </p:nvSpPr>
          <p:spPr>
            <a:xfrm>
              <a:off x="3630723" y="2651433"/>
              <a:ext cx="9622" cy="137112"/>
            </a:xfrm>
            <a:custGeom>
              <a:avLst/>
              <a:gdLst>
                <a:gd name="connsiteX0" fmla="*/ 5412 w 9621"/>
                <a:gd name="connsiteY0" fmla="*/ 135572 h 137111"/>
                <a:gd name="connsiteX1" fmla="*/ 1804 w 9621"/>
                <a:gd name="connsiteY1" fmla="*/ 131964 h 137111"/>
                <a:gd name="connsiteX2" fmla="*/ 1804 w 9621"/>
                <a:gd name="connsiteY2" fmla="*/ 5412 h 137111"/>
                <a:gd name="connsiteX3" fmla="*/ 5412 w 9621"/>
                <a:gd name="connsiteY3" fmla="*/ 1804 h 137111"/>
                <a:gd name="connsiteX4" fmla="*/ 9021 w 9621"/>
                <a:gd name="connsiteY4" fmla="*/ 5412 h 137111"/>
                <a:gd name="connsiteX5" fmla="*/ 9021 w 9621"/>
                <a:gd name="connsiteY5" fmla="*/ 131964 h 137111"/>
                <a:gd name="connsiteX6" fmla="*/ 5412 w 9621"/>
                <a:gd name="connsiteY6" fmla="*/ 135572 h 13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" h="137111">
                  <a:moveTo>
                    <a:pt x="5412" y="135572"/>
                  </a:moveTo>
                  <a:cubicBezTo>
                    <a:pt x="3416" y="135572"/>
                    <a:pt x="1804" y="133961"/>
                    <a:pt x="1804" y="131964"/>
                  </a:cubicBezTo>
                  <a:lnTo>
                    <a:pt x="1804" y="5412"/>
                  </a:lnTo>
                  <a:cubicBezTo>
                    <a:pt x="1804" y="3416"/>
                    <a:pt x="3416" y="1804"/>
                    <a:pt x="5412" y="1804"/>
                  </a:cubicBezTo>
                  <a:cubicBezTo>
                    <a:pt x="7409" y="1804"/>
                    <a:pt x="9021" y="3416"/>
                    <a:pt x="9021" y="5412"/>
                  </a:cubicBezTo>
                  <a:lnTo>
                    <a:pt x="9021" y="131964"/>
                  </a:lnTo>
                  <a:cubicBezTo>
                    <a:pt x="9021" y="133937"/>
                    <a:pt x="7409" y="135572"/>
                    <a:pt x="5412" y="135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FFF599F4-9515-4685-B651-4FE2F5CE9FDC}"/>
                </a:ext>
              </a:extLst>
            </p:cNvPr>
            <p:cNvSpPr/>
            <p:nvPr/>
          </p:nvSpPr>
          <p:spPr>
            <a:xfrm>
              <a:off x="3567459" y="2714696"/>
              <a:ext cx="137112" cy="9622"/>
            </a:xfrm>
            <a:custGeom>
              <a:avLst/>
              <a:gdLst>
                <a:gd name="connsiteX0" fmla="*/ 131964 w 137111"/>
                <a:gd name="connsiteY0" fmla="*/ 9021 h 9621"/>
                <a:gd name="connsiteX1" fmla="*/ 5412 w 137111"/>
                <a:gd name="connsiteY1" fmla="*/ 9021 h 9621"/>
                <a:gd name="connsiteX2" fmla="*/ 1804 w 137111"/>
                <a:gd name="connsiteY2" fmla="*/ 5412 h 9621"/>
                <a:gd name="connsiteX3" fmla="*/ 5412 w 137111"/>
                <a:gd name="connsiteY3" fmla="*/ 1804 h 9621"/>
                <a:gd name="connsiteX4" fmla="*/ 131964 w 137111"/>
                <a:gd name="connsiteY4" fmla="*/ 1804 h 9621"/>
                <a:gd name="connsiteX5" fmla="*/ 135572 w 137111"/>
                <a:gd name="connsiteY5" fmla="*/ 5412 h 9621"/>
                <a:gd name="connsiteX6" fmla="*/ 131964 w 137111"/>
                <a:gd name="connsiteY6" fmla="*/ 9021 h 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1" h="9621">
                  <a:moveTo>
                    <a:pt x="131964" y="9021"/>
                  </a:moveTo>
                  <a:lnTo>
                    <a:pt x="5412" y="9021"/>
                  </a:lnTo>
                  <a:cubicBezTo>
                    <a:pt x="3416" y="9021"/>
                    <a:pt x="1804" y="7409"/>
                    <a:pt x="1804" y="5412"/>
                  </a:cubicBezTo>
                  <a:cubicBezTo>
                    <a:pt x="1804" y="3416"/>
                    <a:pt x="3416" y="1804"/>
                    <a:pt x="5412" y="1804"/>
                  </a:cubicBezTo>
                  <a:lnTo>
                    <a:pt x="131964" y="1804"/>
                  </a:lnTo>
                  <a:cubicBezTo>
                    <a:pt x="133961" y="1804"/>
                    <a:pt x="135572" y="3416"/>
                    <a:pt x="135572" y="5412"/>
                  </a:cubicBezTo>
                  <a:cubicBezTo>
                    <a:pt x="135572" y="7409"/>
                    <a:pt x="133961" y="9021"/>
                    <a:pt x="131964" y="9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2FAEF2E0-F062-4171-B4AB-09AF93623451}"/>
                </a:ext>
              </a:extLst>
            </p:cNvPr>
            <p:cNvSpPr/>
            <p:nvPr/>
          </p:nvSpPr>
          <p:spPr>
            <a:xfrm>
              <a:off x="3567435" y="2651409"/>
              <a:ext cx="137112" cy="137112"/>
            </a:xfrm>
            <a:custGeom>
              <a:avLst/>
              <a:gdLst>
                <a:gd name="connsiteX0" fmla="*/ 68700 w 137111"/>
                <a:gd name="connsiteY0" fmla="*/ 135596 h 137111"/>
                <a:gd name="connsiteX1" fmla="*/ 20014 w 137111"/>
                <a:gd name="connsiteY1" fmla="*/ 114549 h 137111"/>
                <a:gd name="connsiteX2" fmla="*/ 1804 w 137111"/>
                <a:gd name="connsiteY2" fmla="*/ 68700 h 137111"/>
                <a:gd name="connsiteX3" fmla="*/ 68700 w 137111"/>
                <a:gd name="connsiteY3" fmla="*/ 1804 h 137111"/>
                <a:gd name="connsiteX4" fmla="*/ 135596 w 137111"/>
                <a:gd name="connsiteY4" fmla="*/ 68700 h 137111"/>
                <a:gd name="connsiteX5" fmla="*/ 134466 w 137111"/>
                <a:gd name="connsiteY5" fmla="*/ 80920 h 137111"/>
                <a:gd name="connsiteX6" fmla="*/ 127971 w 137111"/>
                <a:gd name="connsiteY6" fmla="*/ 99707 h 137111"/>
                <a:gd name="connsiteX7" fmla="*/ 127851 w 137111"/>
                <a:gd name="connsiteY7" fmla="*/ 99923 h 137111"/>
                <a:gd name="connsiteX8" fmla="*/ 117411 w 137111"/>
                <a:gd name="connsiteY8" fmla="*/ 114524 h 137111"/>
                <a:gd name="connsiteX9" fmla="*/ 78611 w 137111"/>
                <a:gd name="connsiteY9" fmla="*/ 134851 h 137111"/>
                <a:gd name="connsiteX10" fmla="*/ 68700 w 137111"/>
                <a:gd name="connsiteY10" fmla="*/ 135596 h 137111"/>
                <a:gd name="connsiteX11" fmla="*/ 68700 w 137111"/>
                <a:gd name="connsiteY11" fmla="*/ 9021 h 137111"/>
                <a:gd name="connsiteX12" fmla="*/ 9021 w 137111"/>
                <a:gd name="connsiteY12" fmla="*/ 68700 h 137111"/>
                <a:gd name="connsiteX13" fmla="*/ 25257 w 137111"/>
                <a:gd name="connsiteY13" fmla="*/ 109593 h 137111"/>
                <a:gd name="connsiteX14" fmla="*/ 77528 w 137111"/>
                <a:gd name="connsiteY14" fmla="*/ 127706 h 137111"/>
                <a:gd name="connsiteX15" fmla="*/ 112143 w 137111"/>
                <a:gd name="connsiteY15" fmla="*/ 109569 h 137111"/>
                <a:gd name="connsiteX16" fmla="*/ 121428 w 137111"/>
                <a:gd name="connsiteY16" fmla="*/ 96579 h 137111"/>
                <a:gd name="connsiteX17" fmla="*/ 121549 w 137111"/>
                <a:gd name="connsiteY17" fmla="*/ 96339 h 137111"/>
                <a:gd name="connsiteX18" fmla="*/ 127346 w 137111"/>
                <a:gd name="connsiteY18" fmla="*/ 79597 h 137111"/>
                <a:gd name="connsiteX19" fmla="*/ 128356 w 137111"/>
                <a:gd name="connsiteY19" fmla="*/ 68700 h 137111"/>
                <a:gd name="connsiteX20" fmla="*/ 68700 w 137111"/>
                <a:gd name="connsiteY20" fmla="*/ 9021 h 13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111" h="137111">
                  <a:moveTo>
                    <a:pt x="68700" y="135596"/>
                  </a:moveTo>
                  <a:cubicBezTo>
                    <a:pt x="50082" y="135596"/>
                    <a:pt x="32811" y="128115"/>
                    <a:pt x="20014" y="114549"/>
                  </a:cubicBezTo>
                  <a:cubicBezTo>
                    <a:pt x="8275" y="102088"/>
                    <a:pt x="1804" y="85803"/>
                    <a:pt x="1804" y="68700"/>
                  </a:cubicBezTo>
                  <a:cubicBezTo>
                    <a:pt x="1804" y="31824"/>
                    <a:pt x="31801" y="1804"/>
                    <a:pt x="68700" y="1804"/>
                  </a:cubicBezTo>
                  <a:cubicBezTo>
                    <a:pt x="105600" y="1804"/>
                    <a:pt x="135596" y="31800"/>
                    <a:pt x="135596" y="68700"/>
                  </a:cubicBezTo>
                  <a:cubicBezTo>
                    <a:pt x="135596" y="72766"/>
                    <a:pt x="135212" y="76855"/>
                    <a:pt x="134466" y="80920"/>
                  </a:cubicBezTo>
                  <a:cubicBezTo>
                    <a:pt x="133239" y="87487"/>
                    <a:pt x="131074" y="93813"/>
                    <a:pt x="127971" y="99707"/>
                  </a:cubicBezTo>
                  <a:cubicBezTo>
                    <a:pt x="127947" y="99731"/>
                    <a:pt x="127875" y="99899"/>
                    <a:pt x="127851" y="99923"/>
                  </a:cubicBezTo>
                  <a:cubicBezTo>
                    <a:pt x="125013" y="105287"/>
                    <a:pt x="121500" y="110170"/>
                    <a:pt x="117411" y="114524"/>
                  </a:cubicBezTo>
                  <a:cubicBezTo>
                    <a:pt x="107140" y="125445"/>
                    <a:pt x="93357" y="132662"/>
                    <a:pt x="78611" y="134851"/>
                  </a:cubicBezTo>
                  <a:cubicBezTo>
                    <a:pt x="75291" y="135332"/>
                    <a:pt x="71972" y="135596"/>
                    <a:pt x="68700" y="135596"/>
                  </a:cubicBezTo>
                  <a:close/>
                  <a:moveTo>
                    <a:pt x="68700" y="9021"/>
                  </a:moveTo>
                  <a:cubicBezTo>
                    <a:pt x="35793" y="9021"/>
                    <a:pt x="9021" y="35793"/>
                    <a:pt x="9021" y="68700"/>
                  </a:cubicBezTo>
                  <a:cubicBezTo>
                    <a:pt x="9021" y="83951"/>
                    <a:pt x="14794" y="98480"/>
                    <a:pt x="25257" y="109593"/>
                  </a:cubicBezTo>
                  <a:cubicBezTo>
                    <a:pt x="38656" y="123810"/>
                    <a:pt x="57539" y="130665"/>
                    <a:pt x="77528" y="127706"/>
                  </a:cubicBezTo>
                  <a:cubicBezTo>
                    <a:pt x="90686" y="125758"/>
                    <a:pt x="102978" y="119311"/>
                    <a:pt x="112143" y="109569"/>
                  </a:cubicBezTo>
                  <a:cubicBezTo>
                    <a:pt x="115799" y="105696"/>
                    <a:pt x="118927" y="101318"/>
                    <a:pt x="121428" y="96579"/>
                  </a:cubicBezTo>
                  <a:cubicBezTo>
                    <a:pt x="121428" y="96555"/>
                    <a:pt x="121549" y="96363"/>
                    <a:pt x="121549" y="96339"/>
                  </a:cubicBezTo>
                  <a:cubicBezTo>
                    <a:pt x="124315" y="91095"/>
                    <a:pt x="126239" y="85442"/>
                    <a:pt x="127346" y="79597"/>
                  </a:cubicBezTo>
                  <a:cubicBezTo>
                    <a:pt x="128019" y="75989"/>
                    <a:pt x="128356" y="72308"/>
                    <a:pt x="128356" y="68700"/>
                  </a:cubicBezTo>
                  <a:cubicBezTo>
                    <a:pt x="128380" y="35793"/>
                    <a:pt x="101607" y="9021"/>
                    <a:pt x="68700" y="9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53" name="Gráfico 52">
            <a:extLst>
              <a:ext uri="{FF2B5EF4-FFF2-40B4-BE49-F238E27FC236}">
                <a16:creationId xmlns:a16="http://schemas.microsoft.com/office/drawing/2014/main" id="{4E43C9BB-FDA4-4206-8035-229644B9A9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9702" y="2733870"/>
            <a:ext cx="446095" cy="305658"/>
          </a:xfrm>
          <a:prstGeom prst="rect">
            <a:avLst/>
          </a:prstGeom>
        </p:spPr>
      </p:pic>
      <p:grpSp>
        <p:nvGrpSpPr>
          <p:cNvPr id="56" name="Grupo 55">
            <a:extLst>
              <a:ext uri="{FF2B5EF4-FFF2-40B4-BE49-F238E27FC236}">
                <a16:creationId xmlns:a16="http://schemas.microsoft.com/office/drawing/2014/main" id="{43405DB7-16F8-428A-A6ED-20A8762A0425}"/>
              </a:ext>
            </a:extLst>
          </p:cNvPr>
          <p:cNvGrpSpPr/>
          <p:nvPr/>
        </p:nvGrpSpPr>
        <p:grpSpPr>
          <a:xfrm>
            <a:off x="533616" y="1757215"/>
            <a:ext cx="427802" cy="432414"/>
            <a:chOff x="2352141" y="4369543"/>
            <a:chExt cx="252377" cy="252353"/>
          </a:xfrm>
          <a:solidFill>
            <a:schemeClr val="bg1">
              <a:lumMod val="50000"/>
            </a:schemeClr>
          </a:solidFill>
        </p:grpSpPr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E101DDCB-FD9C-4862-9884-73E2F293D4D4}"/>
                </a:ext>
              </a:extLst>
            </p:cNvPr>
            <p:cNvSpPr/>
            <p:nvPr/>
          </p:nvSpPr>
          <p:spPr>
            <a:xfrm>
              <a:off x="2366676" y="4384048"/>
              <a:ext cx="151545" cy="151545"/>
            </a:xfrm>
            <a:custGeom>
              <a:avLst/>
              <a:gdLst>
                <a:gd name="connsiteX0" fmla="*/ 75815 w 151544"/>
                <a:gd name="connsiteY0" fmla="*/ 149957 h 151544"/>
                <a:gd name="connsiteX1" fmla="*/ 23471 w 151544"/>
                <a:gd name="connsiteY1" fmla="*/ 128260 h 151544"/>
                <a:gd name="connsiteX2" fmla="*/ 23471 w 151544"/>
                <a:gd name="connsiteY2" fmla="*/ 23477 h 151544"/>
                <a:gd name="connsiteX3" fmla="*/ 75863 w 151544"/>
                <a:gd name="connsiteY3" fmla="*/ 1804 h 151544"/>
                <a:gd name="connsiteX4" fmla="*/ 128254 w 151544"/>
                <a:gd name="connsiteY4" fmla="*/ 23477 h 151544"/>
                <a:gd name="connsiteX5" fmla="*/ 142061 w 151544"/>
                <a:gd name="connsiteY5" fmla="*/ 109088 h 151544"/>
                <a:gd name="connsiteX6" fmla="*/ 128230 w 151544"/>
                <a:gd name="connsiteY6" fmla="*/ 128260 h 151544"/>
                <a:gd name="connsiteX7" fmla="*/ 109058 w 151544"/>
                <a:gd name="connsiteY7" fmla="*/ 142091 h 151544"/>
                <a:gd name="connsiteX8" fmla="*/ 75815 w 151544"/>
                <a:gd name="connsiteY8" fmla="*/ 149957 h 151544"/>
                <a:gd name="connsiteX9" fmla="*/ 75839 w 151544"/>
                <a:gd name="connsiteY9" fmla="*/ 9045 h 151544"/>
                <a:gd name="connsiteX10" fmla="*/ 28547 w 151544"/>
                <a:gd name="connsiteY10" fmla="*/ 28601 h 151544"/>
                <a:gd name="connsiteX11" fmla="*/ 8991 w 151544"/>
                <a:gd name="connsiteY11" fmla="*/ 75893 h 151544"/>
                <a:gd name="connsiteX12" fmla="*/ 28547 w 151544"/>
                <a:gd name="connsiteY12" fmla="*/ 123184 h 151544"/>
                <a:gd name="connsiteX13" fmla="*/ 105811 w 151544"/>
                <a:gd name="connsiteY13" fmla="*/ 135644 h 151544"/>
                <a:gd name="connsiteX14" fmla="*/ 123106 w 151544"/>
                <a:gd name="connsiteY14" fmla="*/ 123184 h 151544"/>
                <a:gd name="connsiteX15" fmla="*/ 135566 w 151544"/>
                <a:gd name="connsiteY15" fmla="*/ 105889 h 151544"/>
                <a:gd name="connsiteX16" fmla="*/ 123106 w 151544"/>
                <a:gd name="connsiteY16" fmla="*/ 28625 h 151544"/>
                <a:gd name="connsiteX17" fmla="*/ 75839 w 151544"/>
                <a:gd name="connsiteY17" fmla="*/ 9045 h 15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544" h="151544">
                  <a:moveTo>
                    <a:pt x="75815" y="149957"/>
                  </a:moveTo>
                  <a:cubicBezTo>
                    <a:pt x="56619" y="149957"/>
                    <a:pt x="37688" y="142476"/>
                    <a:pt x="23471" y="128260"/>
                  </a:cubicBezTo>
                  <a:cubicBezTo>
                    <a:pt x="-5418" y="99370"/>
                    <a:pt x="-5418" y="52367"/>
                    <a:pt x="23471" y="23477"/>
                  </a:cubicBezTo>
                  <a:cubicBezTo>
                    <a:pt x="37447" y="9501"/>
                    <a:pt x="56042" y="1804"/>
                    <a:pt x="75863" y="1804"/>
                  </a:cubicBezTo>
                  <a:cubicBezTo>
                    <a:pt x="95684" y="1804"/>
                    <a:pt x="114278" y="9501"/>
                    <a:pt x="128254" y="23477"/>
                  </a:cubicBezTo>
                  <a:cubicBezTo>
                    <a:pt x="150841" y="46065"/>
                    <a:pt x="156398" y="80487"/>
                    <a:pt x="142061" y="109088"/>
                  </a:cubicBezTo>
                  <a:cubicBezTo>
                    <a:pt x="138501" y="116208"/>
                    <a:pt x="133859" y="122655"/>
                    <a:pt x="128230" y="128260"/>
                  </a:cubicBezTo>
                  <a:cubicBezTo>
                    <a:pt x="122625" y="133864"/>
                    <a:pt x="116178" y="138531"/>
                    <a:pt x="109058" y="142091"/>
                  </a:cubicBezTo>
                  <a:cubicBezTo>
                    <a:pt x="98474" y="147383"/>
                    <a:pt x="87096" y="149957"/>
                    <a:pt x="75815" y="149957"/>
                  </a:cubicBezTo>
                  <a:close/>
                  <a:moveTo>
                    <a:pt x="75839" y="9045"/>
                  </a:moveTo>
                  <a:cubicBezTo>
                    <a:pt x="57966" y="9045"/>
                    <a:pt x="41152" y="15996"/>
                    <a:pt x="28547" y="28601"/>
                  </a:cubicBezTo>
                  <a:cubicBezTo>
                    <a:pt x="15942" y="41205"/>
                    <a:pt x="8991" y="57996"/>
                    <a:pt x="8991" y="75893"/>
                  </a:cubicBezTo>
                  <a:cubicBezTo>
                    <a:pt x="8991" y="93789"/>
                    <a:pt x="15942" y="110579"/>
                    <a:pt x="28547" y="123184"/>
                  </a:cubicBezTo>
                  <a:cubicBezTo>
                    <a:pt x="48945" y="143582"/>
                    <a:pt x="80000" y="148586"/>
                    <a:pt x="105811" y="135644"/>
                  </a:cubicBezTo>
                  <a:cubicBezTo>
                    <a:pt x="112233" y="132445"/>
                    <a:pt x="118031" y="128236"/>
                    <a:pt x="123106" y="123184"/>
                  </a:cubicBezTo>
                  <a:cubicBezTo>
                    <a:pt x="128158" y="118132"/>
                    <a:pt x="132367" y="112311"/>
                    <a:pt x="135566" y="105889"/>
                  </a:cubicBezTo>
                  <a:cubicBezTo>
                    <a:pt x="148508" y="80054"/>
                    <a:pt x="143480" y="48999"/>
                    <a:pt x="123106" y="28625"/>
                  </a:cubicBezTo>
                  <a:cubicBezTo>
                    <a:pt x="110525" y="15972"/>
                    <a:pt x="93735" y="9045"/>
                    <a:pt x="75839" y="9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9C8C53E8-AE14-46C0-9232-D90D463C1C7F}"/>
                </a:ext>
              </a:extLst>
            </p:cNvPr>
            <p:cNvSpPr/>
            <p:nvPr/>
          </p:nvSpPr>
          <p:spPr>
            <a:xfrm>
              <a:off x="2479433" y="4496811"/>
              <a:ext cx="125085" cy="125085"/>
            </a:xfrm>
            <a:custGeom>
              <a:avLst/>
              <a:gdLst>
                <a:gd name="connsiteX0" fmla="*/ 97524 w 125084"/>
                <a:gd name="connsiteY0" fmla="*/ 123310 h 125084"/>
                <a:gd name="connsiteX1" fmla="*/ 79290 w 125084"/>
                <a:gd name="connsiteY1" fmla="*/ 115757 h 125084"/>
                <a:gd name="connsiteX2" fmla="*/ 2868 w 125084"/>
                <a:gd name="connsiteY2" fmla="*/ 39335 h 125084"/>
                <a:gd name="connsiteX3" fmla="*/ 1834 w 125084"/>
                <a:gd name="connsiteY3" fmla="*/ 36305 h 125084"/>
                <a:gd name="connsiteX4" fmla="*/ 3614 w 125084"/>
                <a:gd name="connsiteY4" fmla="*/ 33658 h 125084"/>
                <a:gd name="connsiteX5" fmla="*/ 20645 w 125084"/>
                <a:gd name="connsiteY5" fmla="*/ 20645 h 125084"/>
                <a:gd name="connsiteX6" fmla="*/ 33658 w 125084"/>
                <a:gd name="connsiteY6" fmla="*/ 3614 h 125084"/>
                <a:gd name="connsiteX7" fmla="*/ 36304 w 125084"/>
                <a:gd name="connsiteY7" fmla="*/ 1834 h 125084"/>
                <a:gd name="connsiteX8" fmla="*/ 39335 w 125084"/>
                <a:gd name="connsiteY8" fmla="*/ 2869 h 125084"/>
                <a:gd name="connsiteX9" fmla="*/ 115757 w 125084"/>
                <a:gd name="connsiteY9" fmla="*/ 79290 h 125084"/>
                <a:gd name="connsiteX10" fmla="*/ 115757 w 125084"/>
                <a:gd name="connsiteY10" fmla="*/ 115781 h 125084"/>
                <a:gd name="connsiteX11" fmla="*/ 97524 w 125084"/>
                <a:gd name="connsiteY11" fmla="*/ 123310 h 125084"/>
                <a:gd name="connsiteX12" fmla="*/ 11215 w 125084"/>
                <a:gd name="connsiteY12" fmla="*/ 37507 h 125084"/>
                <a:gd name="connsiteX13" fmla="*/ 84390 w 125084"/>
                <a:gd name="connsiteY13" fmla="*/ 110682 h 125084"/>
                <a:gd name="connsiteX14" fmla="*/ 97524 w 125084"/>
                <a:gd name="connsiteY14" fmla="*/ 116118 h 125084"/>
                <a:gd name="connsiteX15" fmla="*/ 110657 w 125084"/>
                <a:gd name="connsiteY15" fmla="*/ 110682 h 125084"/>
                <a:gd name="connsiteX16" fmla="*/ 110657 w 125084"/>
                <a:gd name="connsiteY16" fmla="*/ 84414 h 125084"/>
                <a:gd name="connsiteX17" fmla="*/ 37483 w 125084"/>
                <a:gd name="connsiteY17" fmla="*/ 11240 h 125084"/>
                <a:gd name="connsiteX18" fmla="*/ 25744 w 125084"/>
                <a:gd name="connsiteY18" fmla="*/ 25768 h 125084"/>
                <a:gd name="connsiteX19" fmla="*/ 11215 w 125084"/>
                <a:gd name="connsiteY19" fmla="*/ 37507 h 1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084" h="125084">
                  <a:moveTo>
                    <a:pt x="97524" y="123310"/>
                  </a:moveTo>
                  <a:cubicBezTo>
                    <a:pt x="90909" y="123310"/>
                    <a:pt x="84318" y="120809"/>
                    <a:pt x="79290" y="115757"/>
                  </a:cubicBezTo>
                  <a:lnTo>
                    <a:pt x="2868" y="39335"/>
                  </a:lnTo>
                  <a:cubicBezTo>
                    <a:pt x="2075" y="38541"/>
                    <a:pt x="1690" y="37435"/>
                    <a:pt x="1834" y="36305"/>
                  </a:cubicBezTo>
                  <a:cubicBezTo>
                    <a:pt x="1978" y="35198"/>
                    <a:pt x="2652" y="34212"/>
                    <a:pt x="3614" y="33658"/>
                  </a:cubicBezTo>
                  <a:cubicBezTo>
                    <a:pt x="9844" y="30074"/>
                    <a:pt x="15569" y="25697"/>
                    <a:pt x="20645" y="20645"/>
                  </a:cubicBezTo>
                  <a:cubicBezTo>
                    <a:pt x="25696" y="15593"/>
                    <a:pt x="30074" y="9844"/>
                    <a:pt x="33658" y="3614"/>
                  </a:cubicBezTo>
                  <a:cubicBezTo>
                    <a:pt x="34212" y="2652"/>
                    <a:pt x="35198" y="1978"/>
                    <a:pt x="36304" y="1834"/>
                  </a:cubicBezTo>
                  <a:cubicBezTo>
                    <a:pt x="37411" y="1689"/>
                    <a:pt x="38541" y="2075"/>
                    <a:pt x="39335" y="2869"/>
                  </a:cubicBezTo>
                  <a:lnTo>
                    <a:pt x="115757" y="79290"/>
                  </a:lnTo>
                  <a:cubicBezTo>
                    <a:pt x="125812" y="89345"/>
                    <a:pt x="125812" y="105703"/>
                    <a:pt x="115757" y="115781"/>
                  </a:cubicBezTo>
                  <a:cubicBezTo>
                    <a:pt x="110730" y="120809"/>
                    <a:pt x="104139" y="123310"/>
                    <a:pt x="97524" y="123310"/>
                  </a:cubicBezTo>
                  <a:close/>
                  <a:moveTo>
                    <a:pt x="11215" y="37507"/>
                  </a:moveTo>
                  <a:lnTo>
                    <a:pt x="84390" y="110682"/>
                  </a:lnTo>
                  <a:cubicBezTo>
                    <a:pt x="87902" y="114193"/>
                    <a:pt x="92568" y="116118"/>
                    <a:pt x="97524" y="116118"/>
                  </a:cubicBezTo>
                  <a:cubicBezTo>
                    <a:pt x="102479" y="116118"/>
                    <a:pt x="107146" y="114193"/>
                    <a:pt x="110657" y="110682"/>
                  </a:cubicBezTo>
                  <a:cubicBezTo>
                    <a:pt x="117898" y="103441"/>
                    <a:pt x="117898" y="91654"/>
                    <a:pt x="110657" y="84414"/>
                  </a:cubicBezTo>
                  <a:lnTo>
                    <a:pt x="37483" y="11240"/>
                  </a:lnTo>
                  <a:cubicBezTo>
                    <a:pt x="34091" y="16484"/>
                    <a:pt x="30146" y="21367"/>
                    <a:pt x="25744" y="25768"/>
                  </a:cubicBezTo>
                  <a:cubicBezTo>
                    <a:pt x="21342" y="30170"/>
                    <a:pt x="16459" y="34116"/>
                    <a:pt x="11215" y="37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723AC015-2F58-4242-BFA0-248BD36616BE}"/>
                </a:ext>
              </a:extLst>
            </p:cNvPr>
            <p:cNvSpPr/>
            <p:nvPr/>
          </p:nvSpPr>
          <p:spPr>
            <a:xfrm>
              <a:off x="2352141" y="4369543"/>
              <a:ext cx="180410" cy="180410"/>
            </a:xfrm>
            <a:custGeom>
              <a:avLst/>
              <a:gdLst>
                <a:gd name="connsiteX0" fmla="*/ 90446 w 180410"/>
                <a:gd name="connsiteY0" fmla="*/ 178943 h 180410"/>
                <a:gd name="connsiteX1" fmla="*/ 27711 w 180410"/>
                <a:gd name="connsiteY1" fmla="*/ 153036 h 180410"/>
                <a:gd name="connsiteX2" fmla="*/ 27711 w 180410"/>
                <a:gd name="connsiteY2" fmla="*/ 27711 h 180410"/>
                <a:gd name="connsiteX3" fmla="*/ 153036 w 180410"/>
                <a:gd name="connsiteY3" fmla="*/ 27711 h 180410"/>
                <a:gd name="connsiteX4" fmla="*/ 167204 w 180410"/>
                <a:gd name="connsiteY4" fmla="*/ 134490 h 180410"/>
                <a:gd name="connsiteX5" fmla="*/ 153036 w 180410"/>
                <a:gd name="connsiteY5" fmla="*/ 153012 h 180410"/>
                <a:gd name="connsiteX6" fmla="*/ 134514 w 180410"/>
                <a:gd name="connsiteY6" fmla="*/ 167180 h 180410"/>
                <a:gd name="connsiteX7" fmla="*/ 90446 w 180410"/>
                <a:gd name="connsiteY7" fmla="*/ 178943 h 180410"/>
                <a:gd name="connsiteX8" fmla="*/ 90398 w 180410"/>
                <a:gd name="connsiteY8" fmla="*/ 9021 h 180410"/>
                <a:gd name="connsiteX9" fmla="*/ 32835 w 180410"/>
                <a:gd name="connsiteY9" fmla="*/ 32811 h 180410"/>
                <a:gd name="connsiteX10" fmla="*/ 32835 w 180410"/>
                <a:gd name="connsiteY10" fmla="*/ 147913 h 180410"/>
                <a:gd name="connsiteX11" fmla="*/ 130930 w 180410"/>
                <a:gd name="connsiteY11" fmla="*/ 160926 h 180410"/>
                <a:gd name="connsiteX12" fmla="*/ 147961 w 180410"/>
                <a:gd name="connsiteY12" fmla="*/ 147913 h 180410"/>
                <a:gd name="connsiteX13" fmla="*/ 160974 w 180410"/>
                <a:gd name="connsiteY13" fmla="*/ 130882 h 180410"/>
                <a:gd name="connsiteX14" fmla="*/ 147961 w 180410"/>
                <a:gd name="connsiteY14" fmla="*/ 32786 h 180410"/>
                <a:gd name="connsiteX15" fmla="*/ 90398 w 180410"/>
                <a:gd name="connsiteY15" fmla="*/ 9021 h 180410"/>
                <a:gd name="connsiteX16" fmla="*/ 90349 w 180410"/>
                <a:gd name="connsiteY16" fmla="*/ 164462 h 180410"/>
                <a:gd name="connsiteX17" fmla="*/ 38006 w 180410"/>
                <a:gd name="connsiteY17" fmla="*/ 142765 h 180410"/>
                <a:gd name="connsiteX18" fmla="*/ 38006 w 180410"/>
                <a:gd name="connsiteY18" fmla="*/ 37983 h 180410"/>
                <a:gd name="connsiteX19" fmla="*/ 90398 w 180410"/>
                <a:gd name="connsiteY19" fmla="*/ 16309 h 180410"/>
                <a:gd name="connsiteX20" fmla="*/ 142789 w 180410"/>
                <a:gd name="connsiteY20" fmla="*/ 37983 h 180410"/>
                <a:gd name="connsiteX21" fmla="*/ 156596 w 180410"/>
                <a:gd name="connsiteY21" fmla="*/ 123593 h 180410"/>
                <a:gd name="connsiteX22" fmla="*/ 142765 w 180410"/>
                <a:gd name="connsiteY22" fmla="*/ 142765 h 180410"/>
                <a:gd name="connsiteX23" fmla="*/ 123593 w 180410"/>
                <a:gd name="connsiteY23" fmla="*/ 156597 h 180410"/>
                <a:gd name="connsiteX24" fmla="*/ 90349 w 180410"/>
                <a:gd name="connsiteY24" fmla="*/ 164462 h 180410"/>
                <a:gd name="connsiteX25" fmla="*/ 90374 w 180410"/>
                <a:gd name="connsiteY25" fmla="*/ 23550 h 180410"/>
                <a:gd name="connsiteX26" fmla="*/ 43082 w 180410"/>
                <a:gd name="connsiteY26" fmla="*/ 43106 h 180410"/>
                <a:gd name="connsiteX27" fmla="*/ 43082 w 180410"/>
                <a:gd name="connsiteY27" fmla="*/ 137689 h 180410"/>
                <a:gd name="connsiteX28" fmla="*/ 120346 w 180410"/>
                <a:gd name="connsiteY28" fmla="*/ 150150 h 180410"/>
                <a:gd name="connsiteX29" fmla="*/ 137641 w 180410"/>
                <a:gd name="connsiteY29" fmla="*/ 137689 h 180410"/>
                <a:gd name="connsiteX30" fmla="*/ 150101 w 180410"/>
                <a:gd name="connsiteY30" fmla="*/ 120394 h 180410"/>
                <a:gd name="connsiteX31" fmla="*/ 150101 w 180410"/>
                <a:gd name="connsiteY31" fmla="*/ 120394 h 180410"/>
                <a:gd name="connsiteX32" fmla="*/ 137641 w 180410"/>
                <a:gd name="connsiteY32" fmla="*/ 43130 h 180410"/>
                <a:gd name="connsiteX33" fmla="*/ 90374 w 180410"/>
                <a:gd name="connsiteY33" fmla="*/ 23550 h 18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410" h="180410">
                  <a:moveTo>
                    <a:pt x="90446" y="178943"/>
                  </a:moveTo>
                  <a:cubicBezTo>
                    <a:pt x="67473" y="178943"/>
                    <a:pt x="44742" y="170067"/>
                    <a:pt x="27711" y="153036"/>
                  </a:cubicBezTo>
                  <a:cubicBezTo>
                    <a:pt x="-6832" y="118494"/>
                    <a:pt x="-6832" y="62278"/>
                    <a:pt x="27711" y="27711"/>
                  </a:cubicBezTo>
                  <a:cubicBezTo>
                    <a:pt x="62254" y="-6832"/>
                    <a:pt x="118469" y="-6832"/>
                    <a:pt x="153036" y="27711"/>
                  </a:cubicBezTo>
                  <a:cubicBezTo>
                    <a:pt x="181252" y="55951"/>
                    <a:pt x="187098" y="99851"/>
                    <a:pt x="167204" y="134490"/>
                  </a:cubicBezTo>
                  <a:cubicBezTo>
                    <a:pt x="163307" y="141273"/>
                    <a:pt x="158545" y="147504"/>
                    <a:pt x="153036" y="153012"/>
                  </a:cubicBezTo>
                  <a:cubicBezTo>
                    <a:pt x="147528" y="158521"/>
                    <a:pt x="141297" y="163283"/>
                    <a:pt x="134514" y="167180"/>
                  </a:cubicBezTo>
                  <a:cubicBezTo>
                    <a:pt x="120755" y="175095"/>
                    <a:pt x="105552" y="178943"/>
                    <a:pt x="90446" y="178943"/>
                  </a:cubicBezTo>
                  <a:close/>
                  <a:moveTo>
                    <a:pt x="90398" y="9021"/>
                  </a:moveTo>
                  <a:cubicBezTo>
                    <a:pt x="69542" y="9021"/>
                    <a:pt x="48711" y="16959"/>
                    <a:pt x="32835" y="32811"/>
                  </a:cubicBezTo>
                  <a:cubicBezTo>
                    <a:pt x="1106" y="64539"/>
                    <a:pt x="1106" y="116185"/>
                    <a:pt x="32835" y="147913"/>
                  </a:cubicBezTo>
                  <a:cubicBezTo>
                    <a:pt x="58766" y="173844"/>
                    <a:pt x="99105" y="179184"/>
                    <a:pt x="130930" y="160926"/>
                  </a:cubicBezTo>
                  <a:cubicBezTo>
                    <a:pt x="137160" y="157342"/>
                    <a:pt x="142885" y="152964"/>
                    <a:pt x="147961" y="147913"/>
                  </a:cubicBezTo>
                  <a:cubicBezTo>
                    <a:pt x="153012" y="142861"/>
                    <a:pt x="157390" y="137112"/>
                    <a:pt x="160974" y="130882"/>
                  </a:cubicBezTo>
                  <a:cubicBezTo>
                    <a:pt x="179232" y="99057"/>
                    <a:pt x="173891" y="58718"/>
                    <a:pt x="147961" y="32786"/>
                  </a:cubicBezTo>
                  <a:cubicBezTo>
                    <a:pt x="132084" y="16959"/>
                    <a:pt x="111229" y="9021"/>
                    <a:pt x="90398" y="9021"/>
                  </a:cubicBezTo>
                  <a:close/>
                  <a:moveTo>
                    <a:pt x="90349" y="164462"/>
                  </a:moveTo>
                  <a:cubicBezTo>
                    <a:pt x="71154" y="164462"/>
                    <a:pt x="52223" y="156981"/>
                    <a:pt x="38006" y="142765"/>
                  </a:cubicBezTo>
                  <a:cubicBezTo>
                    <a:pt x="9117" y="113875"/>
                    <a:pt x="9117" y="66872"/>
                    <a:pt x="38006" y="37983"/>
                  </a:cubicBezTo>
                  <a:cubicBezTo>
                    <a:pt x="51982" y="24007"/>
                    <a:pt x="70577" y="16309"/>
                    <a:pt x="90398" y="16309"/>
                  </a:cubicBezTo>
                  <a:cubicBezTo>
                    <a:pt x="110219" y="16309"/>
                    <a:pt x="128813" y="24007"/>
                    <a:pt x="142789" y="37983"/>
                  </a:cubicBezTo>
                  <a:cubicBezTo>
                    <a:pt x="165376" y="60570"/>
                    <a:pt x="170933" y="94992"/>
                    <a:pt x="156596" y="123593"/>
                  </a:cubicBezTo>
                  <a:cubicBezTo>
                    <a:pt x="153036" y="130714"/>
                    <a:pt x="148393" y="137160"/>
                    <a:pt x="142765" y="142765"/>
                  </a:cubicBezTo>
                  <a:cubicBezTo>
                    <a:pt x="137160" y="148369"/>
                    <a:pt x="130713" y="153036"/>
                    <a:pt x="123593" y="156597"/>
                  </a:cubicBezTo>
                  <a:cubicBezTo>
                    <a:pt x="113009" y="161889"/>
                    <a:pt x="101631" y="164462"/>
                    <a:pt x="90349" y="164462"/>
                  </a:cubicBezTo>
                  <a:close/>
                  <a:moveTo>
                    <a:pt x="90374" y="23550"/>
                  </a:moveTo>
                  <a:cubicBezTo>
                    <a:pt x="72501" y="23550"/>
                    <a:pt x="55687" y="30501"/>
                    <a:pt x="43082" y="43106"/>
                  </a:cubicBezTo>
                  <a:cubicBezTo>
                    <a:pt x="17007" y="69182"/>
                    <a:pt x="17007" y="111614"/>
                    <a:pt x="43082" y="137689"/>
                  </a:cubicBezTo>
                  <a:cubicBezTo>
                    <a:pt x="63480" y="158088"/>
                    <a:pt x="94535" y="163091"/>
                    <a:pt x="120346" y="150150"/>
                  </a:cubicBezTo>
                  <a:cubicBezTo>
                    <a:pt x="126768" y="146951"/>
                    <a:pt x="132565" y="142741"/>
                    <a:pt x="137641" y="137689"/>
                  </a:cubicBezTo>
                  <a:cubicBezTo>
                    <a:pt x="142693" y="132638"/>
                    <a:pt x="146902" y="126817"/>
                    <a:pt x="150101" y="120394"/>
                  </a:cubicBezTo>
                  <a:lnTo>
                    <a:pt x="150101" y="120394"/>
                  </a:lnTo>
                  <a:cubicBezTo>
                    <a:pt x="163043" y="94559"/>
                    <a:pt x="158015" y="63504"/>
                    <a:pt x="137641" y="43130"/>
                  </a:cubicBezTo>
                  <a:cubicBezTo>
                    <a:pt x="125060" y="30477"/>
                    <a:pt x="108270" y="23550"/>
                    <a:pt x="90374" y="23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F15AF654-64B6-485D-BB97-07E92FD41FBF}"/>
                </a:ext>
              </a:extLst>
            </p:cNvPr>
            <p:cNvSpPr/>
            <p:nvPr/>
          </p:nvSpPr>
          <p:spPr>
            <a:xfrm>
              <a:off x="2510517" y="4527944"/>
              <a:ext cx="9622" cy="9622"/>
            </a:xfrm>
            <a:custGeom>
              <a:avLst/>
              <a:gdLst>
                <a:gd name="connsiteX0" fmla="*/ 5412 w 9621"/>
                <a:gd name="connsiteY0" fmla="*/ 8973 h 9621"/>
                <a:gd name="connsiteX1" fmla="*/ 4017 w 9621"/>
                <a:gd name="connsiteY1" fmla="*/ 8708 h 9621"/>
                <a:gd name="connsiteX2" fmla="*/ 2863 w 9621"/>
                <a:gd name="connsiteY2" fmla="*/ 7914 h 9621"/>
                <a:gd name="connsiteX3" fmla="*/ 1804 w 9621"/>
                <a:gd name="connsiteY3" fmla="*/ 5364 h 9621"/>
                <a:gd name="connsiteX4" fmla="*/ 2863 w 9621"/>
                <a:gd name="connsiteY4" fmla="*/ 2815 h 9621"/>
                <a:gd name="connsiteX5" fmla="*/ 7962 w 9621"/>
                <a:gd name="connsiteY5" fmla="*/ 2815 h 9621"/>
                <a:gd name="connsiteX6" fmla="*/ 9021 w 9621"/>
                <a:gd name="connsiteY6" fmla="*/ 5364 h 9621"/>
                <a:gd name="connsiteX7" fmla="*/ 7962 w 9621"/>
                <a:gd name="connsiteY7" fmla="*/ 7914 h 9621"/>
                <a:gd name="connsiteX8" fmla="*/ 5412 w 9621"/>
                <a:gd name="connsiteY8" fmla="*/ 8973 h 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1" h="9621">
                  <a:moveTo>
                    <a:pt x="5412" y="8973"/>
                  </a:moveTo>
                  <a:cubicBezTo>
                    <a:pt x="4931" y="8973"/>
                    <a:pt x="4450" y="8876"/>
                    <a:pt x="4017" y="8708"/>
                  </a:cubicBezTo>
                  <a:cubicBezTo>
                    <a:pt x="3584" y="8515"/>
                    <a:pt x="3199" y="8251"/>
                    <a:pt x="2863" y="7914"/>
                  </a:cubicBezTo>
                  <a:cubicBezTo>
                    <a:pt x="2165" y="7240"/>
                    <a:pt x="1804" y="6326"/>
                    <a:pt x="1804" y="5364"/>
                  </a:cubicBezTo>
                  <a:cubicBezTo>
                    <a:pt x="1804" y="4402"/>
                    <a:pt x="2189" y="3488"/>
                    <a:pt x="2863" y="2815"/>
                  </a:cubicBezTo>
                  <a:cubicBezTo>
                    <a:pt x="4185" y="1467"/>
                    <a:pt x="6615" y="1467"/>
                    <a:pt x="7962" y="2815"/>
                  </a:cubicBezTo>
                  <a:cubicBezTo>
                    <a:pt x="8636" y="3488"/>
                    <a:pt x="9021" y="4402"/>
                    <a:pt x="9021" y="5364"/>
                  </a:cubicBezTo>
                  <a:cubicBezTo>
                    <a:pt x="9021" y="6326"/>
                    <a:pt x="8636" y="7240"/>
                    <a:pt x="7962" y="7914"/>
                  </a:cubicBezTo>
                  <a:cubicBezTo>
                    <a:pt x="7264" y="8587"/>
                    <a:pt x="6374" y="8973"/>
                    <a:pt x="5412" y="8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F5D7685C-F68F-4DAE-B9E3-11EB387550B1}"/>
                </a:ext>
              </a:extLst>
            </p:cNvPr>
            <p:cNvSpPr/>
            <p:nvPr/>
          </p:nvSpPr>
          <p:spPr>
            <a:xfrm>
              <a:off x="2527205" y="4544583"/>
              <a:ext cx="26460" cy="26460"/>
            </a:xfrm>
            <a:custGeom>
              <a:avLst/>
              <a:gdLst>
                <a:gd name="connsiteX0" fmla="*/ 19563 w 26460"/>
                <a:gd name="connsiteY0" fmla="*/ 24662 h 26460"/>
                <a:gd name="connsiteX1" fmla="*/ 19563 w 26460"/>
                <a:gd name="connsiteY1" fmla="*/ 19563 h 26460"/>
                <a:gd name="connsiteX2" fmla="*/ 19563 w 26460"/>
                <a:gd name="connsiteY2" fmla="*/ 19563 h 26460"/>
                <a:gd name="connsiteX3" fmla="*/ 24662 w 26460"/>
                <a:gd name="connsiteY3" fmla="*/ 19563 h 26460"/>
                <a:gd name="connsiteX4" fmla="*/ 24662 w 26460"/>
                <a:gd name="connsiteY4" fmla="*/ 19563 h 26460"/>
                <a:gd name="connsiteX5" fmla="*/ 24662 w 26460"/>
                <a:gd name="connsiteY5" fmla="*/ 24662 h 26460"/>
                <a:gd name="connsiteX6" fmla="*/ 24662 w 26460"/>
                <a:gd name="connsiteY6" fmla="*/ 24662 h 26460"/>
                <a:gd name="connsiteX7" fmla="*/ 22112 w 26460"/>
                <a:gd name="connsiteY7" fmla="*/ 25721 h 26460"/>
                <a:gd name="connsiteX8" fmla="*/ 22112 w 26460"/>
                <a:gd name="connsiteY8" fmla="*/ 25721 h 26460"/>
                <a:gd name="connsiteX9" fmla="*/ 19563 w 26460"/>
                <a:gd name="connsiteY9" fmla="*/ 24662 h 26460"/>
                <a:gd name="connsiteX10" fmla="*/ 2869 w 26460"/>
                <a:gd name="connsiteY10" fmla="*/ 7969 h 26460"/>
                <a:gd name="connsiteX11" fmla="*/ 2869 w 26460"/>
                <a:gd name="connsiteY11" fmla="*/ 2869 h 26460"/>
                <a:gd name="connsiteX12" fmla="*/ 2869 w 26460"/>
                <a:gd name="connsiteY12" fmla="*/ 2869 h 26460"/>
                <a:gd name="connsiteX13" fmla="*/ 7968 w 26460"/>
                <a:gd name="connsiteY13" fmla="*/ 2869 h 26460"/>
                <a:gd name="connsiteX14" fmla="*/ 7968 w 26460"/>
                <a:gd name="connsiteY14" fmla="*/ 2869 h 26460"/>
                <a:gd name="connsiteX15" fmla="*/ 7968 w 26460"/>
                <a:gd name="connsiteY15" fmla="*/ 7969 h 26460"/>
                <a:gd name="connsiteX16" fmla="*/ 7968 w 26460"/>
                <a:gd name="connsiteY16" fmla="*/ 7969 h 26460"/>
                <a:gd name="connsiteX17" fmla="*/ 5418 w 26460"/>
                <a:gd name="connsiteY17" fmla="*/ 9027 h 26460"/>
                <a:gd name="connsiteX18" fmla="*/ 5418 w 26460"/>
                <a:gd name="connsiteY18" fmla="*/ 9027 h 26460"/>
                <a:gd name="connsiteX19" fmla="*/ 2869 w 26460"/>
                <a:gd name="connsiteY19" fmla="*/ 7969 h 2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60" h="26460">
                  <a:moveTo>
                    <a:pt x="19563" y="24662"/>
                  </a:moveTo>
                  <a:cubicBezTo>
                    <a:pt x="18143" y="23243"/>
                    <a:pt x="18143" y="20958"/>
                    <a:pt x="19563" y="19563"/>
                  </a:cubicBezTo>
                  <a:lnTo>
                    <a:pt x="19563" y="19563"/>
                  </a:lnTo>
                  <a:cubicBezTo>
                    <a:pt x="20958" y="18144"/>
                    <a:pt x="23243" y="18144"/>
                    <a:pt x="24662" y="19563"/>
                  </a:cubicBezTo>
                  <a:lnTo>
                    <a:pt x="24662" y="19563"/>
                  </a:lnTo>
                  <a:cubicBezTo>
                    <a:pt x="26057" y="20958"/>
                    <a:pt x="26057" y="23243"/>
                    <a:pt x="24662" y="24662"/>
                  </a:cubicBezTo>
                  <a:lnTo>
                    <a:pt x="24662" y="24662"/>
                  </a:lnTo>
                  <a:cubicBezTo>
                    <a:pt x="23940" y="25360"/>
                    <a:pt x="23026" y="25721"/>
                    <a:pt x="22112" y="25721"/>
                  </a:cubicBezTo>
                  <a:lnTo>
                    <a:pt x="22112" y="25721"/>
                  </a:lnTo>
                  <a:cubicBezTo>
                    <a:pt x="21174" y="25721"/>
                    <a:pt x="20260" y="25360"/>
                    <a:pt x="19563" y="24662"/>
                  </a:cubicBezTo>
                  <a:close/>
                  <a:moveTo>
                    <a:pt x="2869" y="7969"/>
                  </a:moveTo>
                  <a:cubicBezTo>
                    <a:pt x="1449" y="6573"/>
                    <a:pt x="1449" y="4264"/>
                    <a:pt x="2869" y="2869"/>
                  </a:cubicBezTo>
                  <a:lnTo>
                    <a:pt x="2869" y="2869"/>
                  </a:lnTo>
                  <a:cubicBezTo>
                    <a:pt x="4264" y="1449"/>
                    <a:pt x="6549" y="1449"/>
                    <a:pt x="7968" y="2869"/>
                  </a:cubicBezTo>
                  <a:lnTo>
                    <a:pt x="7968" y="2869"/>
                  </a:lnTo>
                  <a:cubicBezTo>
                    <a:pt x="9363" y="4264"/>
                    <a:pt x="9363" y="6573"/>
                    <a:pt x="7968" y="7969"/>
                  </a:cubicBezTo>
                  <a:lnTo>
                    <a:pt x="7968" y="7969"/>
                  </a:lnTo>
                  <a:cubicBezTo>
                    <a:pt x="7246" y="8666"/>
                    <a:pt x="6332" y="9027"/>
                    <a:pt x="5418" y="9027"/>
                  </a:cubicBezTo>
                  <a:lnTo>
                    <a:pt x="5418" y="9027"/>
                  </a:lnTo>
                  <a:cubicBezTo>
                    <a:pt x="4480" y="9027"/>
                    <a:pt x="3566" y="8666"/>
                    <a:pt x="2869" y="7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E948ADF3-5F80-41B4-8684-9C13733E5685}"/>
                </a:ext>
              </a:extLst>
            </p:cNvPr>
            <p:cNvSpPr/>
            <p:nvPr/>
          </p:nvSpPr>
          <p:spPr>
            <a:xfrm>
              <a:off x="2560599" y="4577979"/>
              <a:ext cx="9622" cy="9622"/>
            </a:xfrm>
            <a:custGeom>
              <a:avLst/>
              <a:gdLst>
                <a:gd name="connsiteX0" fmla="*/ 5412 w 9621"/>
                <a:gd name="connsiteY0" fmla="*/ 9019 h 9621"/>
                <a:gd name="connsiteX1" fmla="*/ 2863 w 9621"/>
                <a:gd name="connsiteY1" fmla="*/ 7961 h 9621"/>
                <a:gd name="connsiteX2" fmla="*/ 1804 w 9621"/>
                <a:gd name="connsiteY2" fmla="*/ 5411 h 9621"/>
                <a:gd name="connsiteX3" fmla="*/ 2863 w 9621"/>
                <a:gd name="connsiteY3" fmla="*/ 2861 h 9621"/>
                <a:gd name="connsiteX4" fmla="*/ 3416 w 9621"/>
                <a:gd name="connsiteY4" fmla="*/ 2404 h 9621"/>
                <a:gd name="connsiteX5" fmla="*/ 4017 w 9621"/>
                <a:gd name="connsiteY5" fmla="*/ 2091 h 9621"/>
                <a:gd name="connsiteX6" fmla="*/ 4691 w 9621"/>
                <a:gd name="connsiteY6" fmla="*/ 1875 h 9621"/>
                <a:gd name="connsiteX7" fmla="*/ 7962 w 9621"/>
                <a:gd name="connsiteY7" fmla="*/ 2861 h 9621"/>
                <a:gd name="connsiteX8" fmla="*/ 9021 w 9621"/>
                <a:gd name="connsiteY8" fmla="*/ 5411 h 9621"/>
                <a:gd name="connsiteX9" fmla="*/ 7962 w 9621"/>
                <a:gd name="connsiteY9" fmla="*/ 7961 h 9621"/>
                <a:gd name="connsiteX10" fmla="*/ 6783 w 9621"/>
                <a:gd name="connsiteY10" fmla="*/ 8754 h 9621"/>
                <a:gd name="connsiteX11" fmla="*/ 5412 w 9621"/>
                <a:gd name="connsiteY11" fmla="*/ 9019 h 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21" h="9621">
                  <a:moveTo>
                    <a:pt x="5412" y="9019"/>
                  </a:moveTo>
                  <a:cubicBezTo>
                    <a:pt x="4450" y="9019"/>
                    <a:pt x="3536" y="8658"/>
                    <a:pt x="2863" y="7961"/>
                  </a:cubicBezTo>
                  <a:cubicBezTo>
                    <a:pt x="2165" y="7287"/>
                    <a:pt x="1804" y="6373"/>
                    <a:pt x="1804" y="5411"/>
                  </a:cubicBezTo>
                  <a:cubicBezTo>
                    <a:pt x="1804" y="4473"/>
                    <a:pt x="2189" y="3534"/>
                    <a:pt x="2863" y="2861"/>
                  </a:cubicBezTo>
                  <a:cubicBezTo>
                    <a:pt x="3031" y="2693"/>
                    <a:pt x="3199" y="2548"/>
                    <a:pt x="3416" y="2404"/>
                  </a:cubicBezTo>
                  <a:cubicBezTo>
                    <a:pt x="3608" y="2284"/>
                    <a:pt x="3801" y="2164"/>
                    <a:pt x="4017" y="2091"/>
                  </a:cubicBezTo>
                  <a:cubicBezTo>
                    <a:pt x="4234" y="1995"/>
                    <a:pt x="4474" y="1923"/>
                    <a:pt x="4691" y="1875"/>
                  </a:cubicBezTo>
                  <a:cubicBezTo>
                    <a:pt x="5869" y="1634"/>
                    <a:pt x="7120" y="2019"/>
                    <a:pt x="7962" y="2861"/>
                  </a:cubicBezTo>
                  <a:cubicBezTo>
                    <a:pt x="8636" y="3534"/>
                    <a:pt x="9021" y="4473"/>
                    <a:pt x="9021" y="5411"/>
                  </a:cubicBezTo>
                  <a:cubicBezTo>
                    <a:pt x="9021" y="6373"/>
                    <a:pt x="8636" y="7287"/>
                    <a:pt x="7962" y="7961"/>
                  </a:cubicBezTo>
                  <a:cubicBezTo>
                    <a:pt x="7625" y="8298"/>
                    <a:pt x="7216" y="8562"/>
                    <a:pt x="6783" y="8754"/>
                  </a:cubicBezTo>
                  <a:cubicBezTo>
                    <a:pt x="6350" y="8922"/>
                    <a:pt x="5893" y="9019"/>
                    <a:pt x="5412" y="9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34C9622B-8CDA-4E12-AF57-FDDD9209EED3}"/>
              </a:ext>
            </a:extLst>
          </p:cNvPr>
          <p:cNvCxnSpPr>
            <a:cxnSpLocks/>
          </p:cNvCxnSpPr>
          <p:nvPr/>
        </p:nvCxnSpPr>
        <p:spPr>
          <a:xfrm>
            <a:off x="2474827" y="1628146"/>
            <a:ext cx="0" cy="64872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D50AE74D-E24E-4E90-8F17-85B1FABB5866}"/>
              </a:ext>
            </a:extLst>
          </p:cNvPr>
          <p:cNvCxnSpPr>
            <a:cxnSpLocks/>
          </p:cNvCxnSpPr>
          <p:nvPr/>
        </p:nvCxnSpPr>
        <p:spPr>
          <a:xfrm>
            <a:off x="2474827" y="2527528"/>
            <a:ext cx="0" cy="6487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1C6D4980-4D00-40B0-9C1B-76F87715A75D}"/>
              </a:ext>
            </a:extLst>
          </p:cNvPr>
          <p:cNvCxnSpPr>
            <a:cxnSpLocks/>
          </p:cNvCxnSpPr>
          <p:nvPr/>
        </p:nvCxnSpPr>
        <p:spPr>
          <a:xfrm>
            <a:off x="2474827" y="3426910"/>
            <a:ext cx="0" cy="6487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4C11B47E-E2D3-4490-B36E-EEF078585211}"/>
              </a:ext>
            </a:extLst>
          </p:cNvPr>
          <p:cNvCxnSpPr>
            <a:cxnSpLocks/>
          </p:cNvCxnSpPr>
          <p:nvPr/>
        </p:nvCxnSpPr>
        <p:spPr>
          <a:xfrm>
            <a:off x="2474827" y="4326292"/>
            <a:ext cx="0" cy="648726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91DF27F4-D453-4596-8880-0CFF956112FE}"/>
              </a:ext>
            </a:extLst>
          </p:cNvPr>
          <p:cNvCxnSpPr>
            <a:cxnSpLocks/>
          </p:cNvCxnSpPr>
          <p:nvPr/>
        </p:nvCxnSpPr>
        <p:spPr>
          <a:xfrm>
            <a:off x="2474827" y="5225673"/>
            <a:ext cx="0" cy="648726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6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 abajo 6">
            <a:extLst>
              <a:ext uri="{FF2B5EF4-FFF2-40B4-BE49-F238E27FC236}">
                <a16:creationId xmlns:a16="http://schemas.microsoft.com/office/drawing/2014/main" id="{5BF95D69-FD35-477C-9D74-CCB7D1D89BEE}"/>
              </a:ext>
            </a:extLst>
          </p:cNvPr>
          <p:cNvSpPr/>
          <p:nvPr/>
        </p:nvSpPr>
        <p:spPr>
          <a:xfrm rot="16200000">
            <a:off x="3984178" y="2840101"/>
            <a:ext cx="1800200" cy="1014684"/>
          </a:xfrm>
          <a:prstGeom prst="downArrow">
            <a:avLst>
              <a:gd name="adj1" fmla="val 54896"/>
              <a:gd name="adj2" fmla="val 700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BFCD6-C37F-4D4F-B6AD-71D3A36D527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9B3EE9-1FD5-4A3D-A0FA-32470103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640"/>
            <a:ext cx="9906000" cy="855063"/>
          </a:xfrm>
        </p:spPr>
        <p:txBody>
          <a:bodyPr/>
          <a:lstStyle/>
          <a:p>
            <a:pPr algn="l"/>
            <a:r>
              <a:rPr lang="es-ES" dirty="0"/>
              <a:t>6. </a:t>
            </a:r>
            <a:r>
              <a:rPr lang="es-ES" dirty="0">
                <a:cs typeface="Arial" pitchFamily="34" charset="0"/>
              </a:rPr>
              <a:t>Próximos pasos: </a:t>
            </a:r>
            <a:r>
              <a:rPr lang="es-ES" sz="1800" dirty="0">
                <a:cs typeface="Arial" pitchFamily="34" charset="0"/>
              </a:rPr>
              <a:t>Propuesta 1. Escritorio de trabajo en </a:t>
            </a:r>
            <a:r>
              <a:rPr lang="es-ES" sz="1800" dirty="0" err="1">
                <a:cs typeface="Arial" pitchFamily="34" charset="0"/>
              </a:rPr>
              <a:t>fortuny</a:t>
            </a:r>
            <a:r>
              <a:rPr lang="es-ES" sz="1800" dirty="0">
                <a:cs typeface="Arial" pitchFamily="34" charset="0"/>
              </a:rPr>
              <a:t> (i)</a:t>
            </a:r>
            <a:br>
              <a:rPr lang="es-ES" dirty="0">
                <a:cs typeface="Arial" pitchFamily="34" charset="0"/>
              </a:rPr>
            </a:b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0500A4-260B-4930-903E-52DA732ADEAA}"/>
              </a:ext>
            </a:extLst>
          </p:cNvPr>
          <p:cNvSpPr/>
          <p:nvPr/>
        </p:nvSpPr>
        <p:spPr>
          <a:xfrm>
            <a:off x="258763" y="1544776"/>
            <a:ext cx="4118173" cy="4125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7AF9BA-9C2E-458B-812A-D11A9D7E90FD}"/>
              </a:ext>
            </a:extLst>
          </p:cNvPr>
          <p:cNvSpPr txBox="1"/>
          <p:nvPr/>
        </p:nvSpPr>
        <p:spPr>
          <a:xfrm>
            <a:off x="258763" y="1052736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AHORA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87D37FC-24DF-4BB8-BC9E-2CB943F3DEB4}"/>
              </a:ext>
            </a:extLst>
          </p:cNvPr>
          <p:cNvSpPr/>
          <p:nvPr/>
        </p:nvSpPr>
        <p:spPr>
          <a:xfrm>
            <a:off x="417286" y="1637511"/>
            <a:ext cx="38222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La distribución del trabajo dentro de la Oficina se establece </a:t>
            </a:r>
            <a:r>
              <a:rPr kumimoji="0" lang="es-ES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actualmente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a nivel de usuario mediante el uso de filtros </a:t>
            </a:r>
            <a:r>
              <a:rPr kumimoji="0" lang="es-ES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manuales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en las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Bandejas de Entrada de Itineraciones y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Notificaciones y resto de consultas disponibles actualmente en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Fortuny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677A49-5DF0-4DB3-9889-4441FD27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7192" y="4846209"/>
            <a:ext cx="771525" cy="70485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A3143FF-D0CB-4B67-8CE2-17687B4E2E3B}"/>
              </a:ext>
            </a:extLst>
          </p:cNvPr>
          <p:cNvSpPr/>
          <p:nvPr/>
        </p:nvSpPr>
        <p:spPr>
          <a:xfrm>
            <a:off x="5391620" y="1544777"/>
            <a:ext cx="4097093" cy="412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35C8A8-AE0D-4B14-BC84-F79BECF53376}"/>
              </a:ext>
            </a:extLst>
          </p:cNvPr>
          <p:cNvSpPr txBox="1"/>
          <p:nvPr/>
        </p:nvSpPr>
        <p:spPr>
          <a:xfrm>
            <a:off x="5319613" y="1061706"/>
            <a:ext cx="3244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PRÓXIMOS PASOS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1DF4FD-4DCA-49EC-B1D7-8B3D0F8A245A}"/>
              </a:ext>
            </a:extLst>
          </p:cNvPr>
          <p:cNvSpPr txBox="1"/>
          <p:nvPr/>
        </p:nvSpPr>
        <p:spPr>
          <a:xfrm>
            <a:off x="5447498" y="1618887"/>
            <a:ext cx="365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ESCRITORIOS PERSONALIZADOS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A374859-A4FE-4DE7-8E7B-B070B5014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4819" y="4887323"/>
            <a:ext cx="773301" cy="706057"/>
          </a:xfrm>
          <a:prstGeom prst="rect">
            <a:avLst/>
          </a:prstGeom>
        </p:spPr>
      </p:pic>
      <p:sp>
        <p:nvSpPr>
          <p:cNvPr id="19" name="Diagrama de flujo: proceso 18">
            <a:extLst>
              <a:ext uri="{FF2B5EF4-FFF2-40B4-BE49-F238E27FC236}">
                <a16:creationId xmlns:a16="http://schemas.microsoft.com/office/drawing/2014/main" id="{4DED4B57-CE62-44BC-8739-DB5B7CD42C81}"/>
              </a:ext>
            </a:extLst>
          </p:cNvPr>
          <p:cNvSpPr/>
          <p:nvPr/>
        </p:nvSpPr>
        <p:spPr>
          <a:xfrm rot="317330">
            <a:off x="6033036" y="3926573"/>
            <a:ext cx="3757182" cy="1023551"/>
          </a:xfrm>
          <a:prstGeom prst="flowChartProcess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  Además se incluirá la posibilidad de establecer intercambio de </a:t>
            </a:r>
            <a:r>
              <a:rPr lang="es-ES" sz="1400" b="1" dirty="0">
                <a:solidFill>
                  <a:schemeClr val="bg1"/>
                </a:solidFill>
              </a:rPr>
              <a:t>NOTAS</a:t>
            </a:r>
            <a:r>
              <a:rPr lang="es-ES" sz="1400" dirty="0">
                <a:solidFill>
                  <a:schemeClr val="bg1"/>
                </a:solidFill>
              </a:rPr>
              <a:t> para agilizar el trabajo entre miembros del Ministerio Fiscal que </a:t>
            </a:r>
            <a:r>
              <a:rPr lang="es-ES" sz="1400" b="1" dirty="0">
                <a:solidFill>
                  <a:schemeClr val="bg1"/>
                </a:solidFill>
              </a:rPr>
              <a:t>COLABORAN</a:t>
            </a:r>
            <a:r>
              <a:rPr lang="es-ES" sz="1400" dirty="0">
                <a:solidFill>
                  <a:schemeClr val="bg1"/>
                </a:solidFill>
              </a:rPr>
              <a:t> en determinados procesos.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5C7A544-098E-43F7-ADC2-ADA124A5E48D}"/>
              </a:ext>
            </a:extLst>
          </p:cNvPr>
          <p:cNvSpPr txBox="1"/>
          <p:nvPr/>
        </p:nvSpPr>
        <p:spPr>
          <a:xfrm rot="355069">
            <a:off x="6219268" y="3616734"/>
            <a:ext cx="351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!¡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6DAC26C-0286-4B16-B19E-F900DFE75FA5}"/>
              </a:ext>
            </a:extLst>
          </p:cNvPr>
          <p:cNvSpPr/>
          <p:nvPr/>
        </p:nvSpPr>
        <p:spPr>
          <a:xfrm>
            <a:off x="5463627" y="1954940"/>
            <a:ext cx="40250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Que permitirán </a:t>
            </a:r>
            <a:r>
              <a:rPr lang="es-ES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pre-evaluar</a:t>
            </a: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un conjunto de consultas con filtros predeterminados a fin de poder ofrecer al usuario </a:t>
            </a: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SUS RESULTADOS </a:t>
            </a: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orientados a conocer el </a:t>
            </a: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SU TRABAJO PENDIENTE</a:t>
            </a:r>
            <a:r>
              <a:rPr lang="es-ES" b="1" dirty="0">
                <a:solidFill>
                  <a:srgbClr val="4E4E4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07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9B02DED-C7B4-45E4-8B2C-24982DC54DE2}"/>
              </a:ext>
            </a:extLst>
          </p:cNvPr>
          <p:cNvSpPr/>
          <p:nvPr/>
        </p:nvSpPr>
        <p:spPr>
          <a:xfrm>
            <a:off x="466209" y="4638777"/>
            <a:ext cx="9118503" cy="138261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594600" y="6564110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BFCD6-C37F-4D4F-B6AD-71D3A36D527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9B3EE9-1FD5-4A3D-A0FA-32470103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640"/>
            <a:ext cx="9906000" cy="855063"/>
          </a:xfrm>
        </p:spPr>
        <p:txBody>
          <a:bodyPr/>
          <a:lstStyle/>
          <a:p>
            <a:pPr algn="l"/>
            <a:r>
              <a:rPr lang="es-ES" dirty="0"/>
              <a:t>6. PRÓXIMOS PASOS: </a:t>
            </a:r>
            <a:r>
              <a:rPr lang="es-ES" sz="1800" dirty="0">
                <a:cs typeface="Arial" pitchFamily="34" charset="0"/>
              </a:rPr>
              <a:t>Propuesta 1. Escritorio de trabajo en </a:t>
            </a:r>
            <a:r>
              <a:rPr lang="es-ES" sz="1800" dirty="0" err="1">
                <a:cs typeface="Arial" pitchFamily="34" charset="0"/>
              </a:rPr>
              <a:t>fortuny</a:t>
            </a:r>
            <a:r>
              <a:rPr lang="es-ES" sz="1800" dirty="0">
                <a:cs typeface="Arial" pitchFamily="34" charset="0"/>
              </a:rPr>
              <a:t> (</a:t>
            </a:r>
            <a:r>
              <a:rPr lang="es-ES" sz="1800" dirty="0" err="1">
                <a:cs typeface="Arial" pitchFamily="34" charset="0"/>
              </a:rPr>
              <a:t>ii</a:t>
            </a:r>
            <a:r>
              <a:rPr lang="es-ES" sz="1800" dirty="0">
                <a:cs typeface="Arial" pitchFamily="34" charset="0"/>
              </a:rPr>
              <a:t>)</a:t>
            </a:r>
            <a:br>
              <a:rPr lang="es-ES" sz="1800" dirty="0">
                <a:cs typeface="Arial" pitchFamily="34" charset="0"/>
              </a:rPr>
            </a:br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8CE27A-3480-466F-A206-501FB3E5519D}"/>
              </a:ext>
            </a:extLst>
          </p:cNvPr>
          <p:cNvGrpSpPr/>
          <p:nvPr/>
        </p:nvGrpSpPr>
        <p:grpSpPr>
          <a:xfrm>
            <a:off x="-322285" y="908720"/>
            <a:ext cx="5275285" cy="3366846"/>
            <a:chOff x="2060552" y="2399658"/>
            <a:chExt cx="5275285" cy="336684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5410EB07-0F76-4B82-83D5-FB3678A2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0552" y="2799157"/>
              <a:ext cx="5275285" cy="2967347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2FD0D-28BA-4BA6-A141-38536809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9827" y="2985935"/>
              <a:ext cx="3638289" cy="2172258"/>
            </a:xfrm>
            <a:prstGeom prst="rect">
              <a:avLst/>
            </a:prstGeom>
            <a:ln w="76200">
              <a:solidFill>
                <a:srgbClr val="000000"/>
              </a:solidFill>
            </a:ln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2E173DB6-5B5B-4B11-B457-CB05280B0AA3}"/>
                </a:ext>
              </a:extLst>
            </p:cNvPr>
            <p:cNvSpPr txBox="1"/>
            <p:nvPr/>
          </p:nvSpPr>
          <p:spPr>
            <a:xfrm>
              <a:off x="2576736" y="2399658"/>
              <a:ext cx="4525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NUEVO Escritorio del FISCAL</a:t>
              </a:r>
            </a:p>
          </p:txBody>
        </p:sp>
      </p:grp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A32244DD-05DF-45FB-99F3-64969C785EF5}"/>
              </a:ext>
            </a:extLst>
          </p:cNvPr>
          <p:cNvSpPr/>
          <p:nvPr/>
        </p:nvSpPr>
        <p:spPr>
          <a:xfrm>
            <a:off x="4448943" y="1412776"/>
            <a:ext cx="5184577" cy="1396000"/>
          </a:xfrm>
          <a:prstGeom prst="wedgeRectCallout">
            <a:avLst>
              <a:gd name="adj1" fmla="val -58392"/>
              <a:gd name="adj2" fmla="val -1542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F4A4D93-BD99-4B50-8236-AAF02A1C7B67}"/>
              </a:ext>
            </a:extLst>
          </p:cNvPr>
          <p:cNvSpPr/>
          <p:nvPr/>
        </p:nvSpPr>
        <p:spPr>
          <a:xfrm>
            <a:off x="4697322" y="1559841"/>
            <a:ext cx="49243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Pantalla de entrada del equipo de oficina en FORTUNY que permitirá una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visión general del trabajo pendiente del FISCAL. 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16C32F6-2A34-408E-8B6A-1C2C034DDFB7}"/>
              </a:ext>
            </a:extLst>
          </p:cNvPr>
          <p:cNvSpPr txBox="1"/>
          <p:nvPr/>
        </p:nvSpPr>
        <p:spPr>
          <a:xfrm>
            <a:off x="1101718" y="4695465"/>
            <a:ext cx="3604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chemeClr val="accent3"/>
                </a:solidFill>
                <a:latin typeface="Arial"/>
              </a:rPr>
              <a:t>Compuesto</a:t>
            </a:r>
            <a:r>
              <a:rPr lang="es-ES" sz="1400" dirty="0">
                <a:solidFill>
                  <a:schemeClr val="accent3"/>
                </a:solidFill>
                <a:latin typeface="Arial"/>
              </a:rPr>
              <a:t> </a:t>
            </a:r>
            <a:r>
              <a:rPr kumimoji="0" lang="es-ES" sz="1400" b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 un número acotado de accesos directos a consultas y bandejas. </a:t>
            </a:r>
            <a:r>
              <a:rPr kumimoji="0" lang="es-E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 informará del total de resultados en cada una de ellas habiendo aplicado un filtro personalizado.</a:t>
            </a:r>
            <a:endParaRPr kumimoji="0" lang="ca-ES" sz="1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7E762C-BD04-4C0B-87C8-7B38B93CC60D}"/>
              </a:ext>
            </a:extLst>
          </p:cNvPr>
          <p:cNvSpPr txBox="1"/>
          <p:nvPr/>
        </p:nvSpPr>
        <p:spPr>
          <a:xfrm>
            <a:off x="321287" y="4265829"/>
            <a:ext cx="466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arrow" panose="020B0606020202030204" pitchFamily="34" charset="0"/>
              </a:rPr>
              <a:t>CARACTERÍSTICAS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10BD362-8D87-4C54-B3B4-6186634B37CB}"/>
              </a:ext>
            </a:extLst>
          </p:cNvPr>
          <p:cNvSpPr/>
          <p:nvPr/>
        </p:nvSpPr>
        <p:spPr>
          <a:xfrm>
            <a:off x="5305400" y="4695465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latin typeface="Arial"/>
              </a:rPr>
              <a:t>Habrá</a:t>
            </a:r>
            <a:r>
              <a:rPr lang="es-ES" sz="1400" dirty="0">
                <a:solidFill>
                  <a:schemeClr val="accent3"/>
                </a:solidFill>
                <a:latin typeface="Arial"/>
              </a:rPr>
              <a:t> </a:t>
            </a:r>
            <a:r>
              <a:rPr lang="es-ES" sz="1400" b="1" dirty="0">
                <a:solidFill>
                  <a:schemeClr val="accent3"/>
                </a:solidFill>
                <a:latin typeface="Arial"/>
              </a:rPr>
              <a:t>diferentes consultas personalizadas</a:t>
            </a:r>
            <a:r>
              <a:rPr lang="es-ES" sz="1400" dirty="0">
                <a:solidFill>
                  <a:schemeClr val="accent3"/>
                </a:solidFill>
                <a:latin typeface="Arial"/>
              </a:rPr>
              <a:t> </a:t>
            </a:r>
            <a:r>
              <a:rPr lang="es-ES" sz="1400" dirty="0">
                <a:latin typeface="Arial"/>
              </a:rPr>
              <a:t>en base a los siguientes elementos: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9AE3DAA-C1E7-4916-AFF9-BCD913D9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840" y="4796152"/>
            <a:ext cx="457200" cy="390525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B1413FFB-E94D-41B0-9494-A80B26CFC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671" y="3168537"/>
            <a:ext cx="5044036" cy="111047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816F6869-8AB3-4F86-805E-E6D3C54EBA4D}"/>
              </a:ext>
            </a:extLst>
          </p:cNvPr>
          <p:cNvSpPr txBox="1"/>
          <p:nvPr/>
        </p:nvSpPr>
        <p:spPr>
          <a:xfrm>
            <a:off x="7157911" y="5269924"/>
            <a:ext cx="2426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Itineraciones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Dictámenes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Notificaciones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96A6C347-7BCF-4FDC-BF9B-48006B59FF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117" y="4874140"/>
            <a:ext cx="523875" cy="30480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FA54821E-9495-4DFC-9511-E7E14249660F}"/>
              </a:ext>
            </a:extLst>
          </p:cNvPr>
          <p:cNvSpPr txBox="1"/>
          <p:nvPr/>
        </p:nvSpPr>
        <p:spPr>
          <a:xfrm>
            <a:off x="5279243" y="5237455"/>
            <a:ext cx="3644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Escritos Iniciadores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Tramitación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Alertas Generales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3011E5AE-6CA1-4490-89BB-BB154B8EC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28037" y="833154"/>
            <a:ext cx="30494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5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9B02DED-C7B4-45E4-8B2C-24982DC54DE2}"/>
              </a:ext>
            </a:extLst>
          </p:cNvPr>
          <p:cNvSpPr/>
          <p:nvPr/>
        </p:nvSpPr>
        <p:spPr>
          <a:xfrm>
            <a:off x="466209" y="4638777"/>
            <a:ext cx="9118503" cy="1382611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594600" y="6564110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BFCD6-C37F-4D4F-B6AD-71D3A36D527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9B3EE9-1FD5-4A3D-A0FA-32470103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640"/>
            <a:ext cx="9906000" cy="855063"/>
          </a:xfrm>
        </p:spPr>
        <p:txBody>
          <a:bodyPr/>
          <a:lstStyle/>
          <a:p>
            <a:pPr algn="l"/>
            <a:r>
              <a:rPr lang="es-ES" dirty="0"/>
              <a:t>6. PRÓXIMOS PASOS: </a:t>
            </a:r>
            <a:r>
              <a:rPr lang="es-ES" sz="1800" dirty="0">
                <a:cs typeface="Arial" pitchFamily="34" charset="0"/>
              </a:rPr>
              <a:t>Propuesta 1. Escritorio de trabajo en </a:t>
            </a:r>
            <a:r>
              <a:rPr lang="es-ES" sz="1800" dirty="0" err="1">
                <a:cs typeface="Arial" pitchFamily="34" charset="0"/>
              </a:rPr>
              <a:t>fortuny</a:t>
            </a:r>
            <a:r>
              <a:rPr lang="es-ES" sz="1800" dirty="0">
                <a:cs typeface="Arial" pitchFamily="34" charset="0"/>
              </a:rPr>
              <a:t> (</a:t>
            </a:r>
            <a:r>
              <a:rPr lang="es-ES" sz="1800" dirty="0" err="1">
                <a:cs typeface="Arial" pitchFamily="34" charset="0"/>
              </a:rPr>
              <a:t>ii</a:t>
            </a:r>
            <a:r>
              <a:rPr lang="es-ES" sz="1800" dirty="0">
                <a:cs typeface="Arial" pitchFamily="34" charset="0"/>
              </a:rPr>
              <a:t>)</a:t>
            </a:r>
            <a:br>
              <a:rPr lang="es-ES" sz="1800" dirty="0">
                <a:cs typeface="Arial" pitchFamily="34" charset="0"/>
              </a:rPr>
            </a:br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8CE27A-3480-466F-A206-501FB3E5519D}"/>
              </a:ext>
            </a:extLst>
          </p:cNvPr>
          <p:cNvGrpSpPr/>
          <p:nvPr/>
        </p:nvGrpSpPr>
        <p:grpSpPr>
          <a:xfrm>
            <a:off x="-322285" y="908720"/>
            <a:ext cx="5275285" cy="3366846"/>
            <a:chOff x="2060552" y="2399658"/>
            <a:chExt cx="5275285" cy="336684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5410EB07-0F76-4B82-83D5-FB3678A2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0552" y="2799157"/>
              <a:ext cx="5275285" cy="2967347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2FD0D-28BA-4BA6-A141-38536809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2314" y="2985935"/>
              <a:ext cx="3633314" cy="2172258"/>
            </a:xfrm>
            <a:prstGeom prst="rect">
              <a:avLst/>
            </a:prstGeom>
            <a:ln w="76200">
              <a:solidFill>
                <a:srgbClr val="000000"/>
              </a:solidFill>
            </a:ln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2E173DB6-5B5B-4B11-B457-CB05280B0AA3}"/>
                </a:ext>
              </a:extLst>
            </p:cNvPr>
            <p:cNvSpPr txBox="1"/>
            <p:nvPr/>
          </p:nvSpPr>
          <p:spPr>
            <a:xfrm>
              <a:off x="2494995" y="2399658"/>
              <a:ext cx="4713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NUEVO Escritorio de la Oficina</a:t>
              </a:r>
            </a:p>
          </p:txBody>
        </p:sp>
      </p:grp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A32244DD-05DF-45FB-99F3-64969C785EF5}"/>
              </a:ext>
            </a:extLst>
          </p:cNvPr>
          <p:cNvSpPr/>
          <p:nvPr/>
        </p:nvSpPr>
        <p:spPr>
          <a:xfrm>
            <a:off x="4448943" y="1412776"/>
            <a:ext cx="5184577" cy="1396000"/>
          </a:xfrm>
          <a:prstGeom prst="wedgeRectCallout">
            <a:avLst>
              <a:gd name="adj1" fmla="val -58392"/>
              <a:gd name="adj2" fmla="val -1542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F4A4D93-BD99-4B50-8236-AAF02A1C7B67}"/>
              </a:ext>
            </a:extLst>
          </p:cNvPr>
          <p:cNvSpPr/>
          <p:nvPr/>
        </p:nvSpPr>
        <p:spPr>
          <a:xfrm>
            <a:off x="4661226" y="1559841"/>
            <a:ext cx="4924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Pantalla de entrada del equipo de oficina en FORTUNY que permitirá una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visión general del trabajo pendiente del personal de la Oficina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16C32F6-2A34-408E-8B6A-1C2C034DDFB7}"/>
              </a:ext>
            </a:extLst>
          </p:cNvPr>
          <p:cNvSpPr txBox="1"/>
          <p:nvPr/>
        </p:nvSpPr>
        <p:spPr>
          <a:xfrm>
            <a:off x="1101718" y="4695465"/>
            <a:ext cx="3604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chemeClr val="bg2"/>
                </a:solidFill>
                <a:latin typeface="Arial"/>
              </a:rPr>
              <a:t>Compuesto</a:t>
            </a:r>
            <a:r>
              <a:rPr lang="es-ES" sz="1400" dirty="0">
                <a:solidFill>
                  <a:schemeClr val="bg2"/>
                </a:solidFill>
                <a:latin typeface="Arial"/>
              </a:rPr>
              <a:t> </a:t>
            </a:r>
            <a:r>
              <a:rPr kumimoji="0" lang="es-ES" sz="1400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 un número acotado de accesos directos a consultas y bandejas. </a:t>
            </a:r>
            <a:r>
              <a:rPr kumimoji="0" lang="es-E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 informará del total de resultados en cada una de ellas habiendo aplicado un filtro personalizado.</a:t>
            </a:r>
            <a:endParaRPr kumimoji="0" lang="ca-ES" sz="1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7E762C-BD04-4C0B-87C8-7B38B93CC60D}"/>
              </a:ext>
            </a:extLst>
          </p:cNvPr>
          <p:cNvSpPr txBox="1"/>
          <p:nvPr/>
        </p:nvSpPr>
        <p:spPr>
          <a:xfrm>
            <a:off x="321287" y="4265829"/>
            <a:ext cx="466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</a:rPr>
              <a:t>CARACTERÍSTICAS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10BD362-8D87-4C54-B3B4-6186634B37CB}"/>
              </a:ext>
            </a:extLst>
          </p:cNvPr>
          <p:cNvSpPr/>
          <p:nvPr/>
        </p:nvSpPr>
        <p:spPr>
          <a:xfrm>
            <a:off x="5305400" y="4695465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latin typeface="Arial"/>
              </a:rPr>
              <a:t>Habrá</a:t>
            </a:r>
            <a:r>
              <a:rPr lang="es-ES" sz="1400" dirty="0">
                <a:solidFill>
                  <a:schemeClr val="accent3"/>
                </a:solidFill>
                <a:latin typeface="Arial"/>
              </a:rPr>
              <a:t> </a:t>
            </a:r>
            <a:r>
              <a:rPr lang="es-ES" sz="1400" b="1" dirty="0">
                <a:solidFill>
                  <a:schemeClr val="bg2"/>
                </a:solidFill>
                <a:latin typeface="Arial"/>
              </a:rPr>
              <a:t>diferentes consultas personalizadas</a:t>
            </a:r>
            <a:r>
              <a:rPr lang="es-ES" sz="1400" dirty="0">
                <a:solidFill>
                  <a:schemeClr val="bg2"/>
                </a:solidFill>
                <a:latin typeface="Arial"/>
              </a:rPr>
              <a:t> </a:t>
            </a:r>
            <a:r>
              <a:rPr lang="es-ES" sz="1400" dirty="0">
                <a:latin typeface="Arial"/>
              </a:rPr>
              <a:t>en base a los siguientes elementos: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9AE3DAA-C1E7-4916-AFF9-BCD913D9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840" y="4796152"/>
            <a:ext cx="457200" cy="390525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816F6869-8AB3-4F86-805E-E6D3C54EBA4D}"/>
              </a:ext>
            </a:extLst>
          </p:cNvPr>
          <p:cNvSpPr txBox="1"/>
          <p:nvPr/>
        </p:nvSpPr>
        <p:spPr>
          <a:xfrm>
            <a:off x="7157911" y="5269924"/>
            <a:ext cx="2426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Itineraciones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Dictámenes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Notificaciones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96A6C347-7BCF-4FDC-BF9B-48006B59F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117" y="4874140"/>
            <a:ext cx="523875" cy="30480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FA54821E-9495-4DFC-9511-E7E14249660F}"/>
              </a:ext>
            </a:extLst>
          </p:cNvPr>
          <p:cNvSpPr txBox="1"/>
          <p:nvPr/>
        </p:nvSpPr>
        <p:spPr>
          <a:xfrm>
            <a:off x="5279243" y="5237455"/>
            <a:ext cx="2050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Escritos Iniciadores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Tramitación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Alertas Generales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A678867-5645-45C5-AF9D-D41879F8905C}"/>
              </a:ext>
            </a:extLst>
          </p:cNvPr>
          <p:cNvGrpSpPr/>
          <p:nvPr/>
        </p:nvGrpSpPr>
        <p:grpSpPr>
          <a:xfrm>
            <a:off x="4592638" y="3226066"/>
            <a:ext cx="5201181" cy="1015528"/>
            <a:chOff x="4592638" y="3226066"/>
            <a:chExt cx="5201181" cy="101552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FA709CF-38F0-4455-9D8A-4426A3CD7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92638" y="3226066"/>
              <a:ext cx="1210821" cy="101552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B282E05-3F15-45FE-A458-3EE2CB6B7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8443" y="3228236"/>
              <a:ext cx="1180443" cy="101118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B072351-E2AA-40D2-A45A-64641D558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5320" y="3228236"/>
              <a:ext cx="1440834" cy="101118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516C8A5-191C-451F-B871-E9E23061C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13376" y="3228236"/>
              <a:ext cx="1180443" cy="1011188"/>
            </a:xfrm>
            <a:prstGeom prst="rect">
              <a:avLst/>
            </a:prstGeom>
          </p:spPr>
        </p:pic>
      </p:grpSp>
      <p:pic>
        <p:nvPicPr>
          <p:cNvPr id="47" name="Gráfico 46">
            <a:extLst>
              <a:ext uri="{FF2B5EF4-FFF2-40B4-BE49-F238E27FC236}">
                <a16:creationId xmlns:a16="http://schemas.microsoft.com/office/drawing/2014/main" id="{B1F68857-1EE0-4C5B-A39A-B839BEAC53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22607" y="941154"/>
            <a:ext cx="4371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4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9B02DED-C7B4-45E4-8B2C-24982DC54DE2}"/>
              </a:ext>
            </a:extLst>
          </p:cNvPr>
          <p:cNvSpPr/>
          <p:nvPr/>
        </p:nvSpPr>
        <p:spPr>
          <a:xfrm>
            <a:off x="466209" y="4638777"/>
            <a:ext cx="9118503" cy="138261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594600" y="6564110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BFCD6-C37F-4D4F-B6AD-71D3A36D527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9B3EE9-1FD5-4A3D-A0FA-32470103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640"/>
            <a:ext cx="9906000" cy="855063"/>
          </a:xfrm>
        </p:spPr>
        <p:txBody>
          <a:bodyPr/>
          <a:lstStyle/>
          <a:p>
            <a:pPr algn="l"/>
            <a:r>
              <a:rPr lang="es-ES" dirty="0"/>
              <a:t>6. Próximos Pasos: </a:t>
            </a:r>
            <a:r>
              <a:rPr lang="es-ES" sz="1800" dirty="0">
                <a:cs typeface="Arial" pitchFamily="34" charset="0"/>
              </a:rPr>
              <a:t>Propuesta 2. entorno colaborativo en </a:t>
            </a:r>
            <a:r>
              <a:rPr lang="es-ES" sz="1800" dirty="0" err="1">
                <a:cs typeface="Arial" pitchFamily="34" charset="0"/>
              </a:rPr>
              <a:t>fortuny</a:t>
            </a:r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8CE27A-3480-466F-A206-501FB3E5519D}"/>
              </a:ext>
            </a:extLst>
          </p:cNvPr>
          <p:cNvGrpSpPr/>
          <p:nvPr/>
        </p:nvGrpSpPr>
        <p:grpSpPr>
          <a:xfrm>
            <a:off x="-322285" y="908720"/>
            <a:ext cx="5275285" cy="3366846"/>
            <a:chOff x="2060552" y="2399658"/>
            <a:chExt cx="5275285" cy="336684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5410EB07-0F76-4B82-83D5-FB3678A2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0552" y="2799157"/>
              <a:ext cx="5275285" cy="2967347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2E173DB6-5B5B-4B11-B457-CB05280B0AA3}"/>
                </a:ext>
              </a:extLst>
            </p:cNvPr>
            <p:cNvSpPr txBox="1"/>
            <p:nvPr/>
          </p:nvSpPr>
          <p:spPr>
            <a:xfrm>
              <a:off x="2585557" y="2399658"/>
              <a:ext cx="4507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NUEVO E</a:t>
              </a:r>
              <a:r>
                <a:rPr lang="es-ES" sz="2400" b="1" dirty="0" err="1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ntorno</a:t>
              </a:r>
              <a:r>
                <a:rPr lang="es-ES" sz="2400" b="1" dirty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 Colaborativo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7E762C-BD04-4C0B-87C8-7B38B93CC60D}"/>
              </a:ext>
            </a:extLst>
          </p:cNvPr>
          <p:cNvSpPr txBox="1"/>
          <p:nvPr/>
        </p:nvSpPr>
        <p:spPr>
          <a:xfrm>
            <a:off x="321287" y="4265829"/>
            <a:ext cx="466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CARACTERÍSTICAS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10BD362-8D87-4C54-B3B4-6186634B37CB}"/>
              </a:ext>
            </a:extLst>
          </p:cNvPr>
          <p:cNvSpPr/>
          <p:nvPr/>
        </p:nvSpPr>
        <p:spPr>
          <a:xfrm>
            <a:off x="1133656" y="4792870"/>
            <a:ext cx="353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Asociado a cada procedimiento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1400" dirty="0">
                <a:solidFill>
                  <a:srgbClr val="4E4E4E"/>
                </a:solidFill>
              </a:rPr>
              <a:t>facilitará la colaboración entre los miembros que intervengan a fin de agilizar la evacuación del trabajo.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96A6C347-7BCF-4FDC-BF9B-48006B59F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17" y="4874140"/>
            <a:ext cx="523875" cy="304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0424FD3-AAFE-4FC9-B4B7-C551C1E17B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54"/>
          <a:stretch/>
        </p:blipFill>
        <p:spPr>
          <a:xfrm>
            <a:off x="515057" y="1517032"/>
            <a:ext cx="3717863" cy="2127992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BB643C3-4544-4B8A-A8EC-2DB46E67F2D8}"/>
              </a:ext>
            </a:extLst>
          </p:cNvPr>
          <p:cNvGrpSpPr/>
          <p:nvPr/>
        </p:nvGrpSpPr>
        <p:grpSpPr>
          <a:xfrm>
            <a:off x="4448943" y="1412776"/>
            <a:ext cx="5184577" cy="1396000"/>
            <a:chOff x="4448943" y="1412776"/>
            <a:chExt cx="5184577" cy="1396000"/>
          </a:xfrm>
        </p:grpSpPr>
        <p:sp>
          <p:nvSpPr>
            <p:cNvPr id="15" name="Bocadillo: rectángulo 14">
              <a:extLst>
                <a:ext uri="{FF2B5EF4-FFF2-40B4-BE49-F238E27FC236}">
                  <a16:creationId xmlns:a16="http://schemas.microsoft.com/office/drawing/2014/main" id="{3BF65C2F-34DD-42EF-BC96-F78BF6EA71B4}"/>
                </a:ext>
              </a:extLst>
            </p:cNvPr>
            <p:cNvSpPr/>
            <p:nvPr/>
          </p:nvSpPr>
          <p:spPr>
            <a:xfrm>
              <a:off x="4448943" y="1412776"/>
              <a:ext cx="5184577" cy="1396000"/>
            </a:xfrm>
            <a:prstGeom prst="wedgeRectCallout">
              <a:avLst>
                <a:gd name="adj1" fmla="val -58392"/>
                <a:gd name="adj2" fmla="val -1542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EA34A2E-B6A7-4DFF-B9B0-8B26636DDA18}"/>
                </a:ext>
              </a:extLst>
            </p:cNvPr>
            <p:cNvSpPr/>
            <p:nvPr/>
          </p:nvSpPr>
          <p:spPr>
            <a:xfrm>
              <a:off x="4637496" y="1582633"/>
              <a:ext cx="492438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s-ES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Funcionalidad que permitirá el </a:t>
              </a:r>
              <a:r>
                <a:rPr lang="es-E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intercambio de notas </a:t>
              </a:r>
              <a:r>
                <a:rPr lang="es-ES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entre los miembros de la </a:t>
              </a:r>
              <a:r>
                <a:rPr lang="es-E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Oficina Fiscal que colaboran en un mismo trabajo.</a:t>
              </a:r>
              <a:endPara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4679536-1237-42D5-84FC-6282FEA02AED}"/>
              </a:ext>
            </a:extLst>
          </p:cNvPr>
          <p:cNvGrpSpPr/>
          <p:nvPr/>
        </p:nvGrpSpPr>
        <p:grpSpPr>
          <a:xfrm>
            <a:off x="3550021" y="2913333"/>
            <a:ext cx="1365797" cy="1371073"/>
            <a:chOff x="3550021" y="2913333"/>
            <a:chExt cx="1365797" cy="1371073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A8E7146-4917-4E40-B210-AA53FC0BF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833" t="56679" r="10686" b="15457"/>
            <a:stretch/>
          </p:blipFill>
          <p:spPr>
            <a:xfrm>
              <a:off x="3602429" y="2969262"/>
              <a:ext cx="867123" cy="892147"/>
            </a:xfrm>
            <a:prstGeom prst="ellipse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58204D53-E3E2-4009-A9BB-78F7604B6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 flipV="1">
              <a:off x="3547383" y="2915971"/>
              <a:ext cx="1371073" cy="1365797"/>
            </a:xfrm>
            <a:prstGeom prst="rect">
              <a:avLst/>
            </a:prstGeom>
          </p:spPr>
        </p:pic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2A778F3-673B-4554-A934-4AEFB4773FBA}"/>
              </a:ext>
            </a:extLst>
          </p:cNvPr>
          <p:cNvSpPr/>
          <p:nvPr/>
        </p:nvSpPr>
        <p:spPr>
          <a:xfrm>
            <a:off x="5305400" y="4695465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latin typeface="Arial"/>
              </a:rPr>
              <a:t>Habrá</a:t>
            </a:r>
            <a:r>
              <a:rPr lang="es-ES" sz="1400" dirty="0">
                <a:solidFill>
                  <a:schemeClr val="accent3"/>
                </a:solidFill>
                <a:latin typeface="Arial"/>
              </a:rPr>
              <a:t>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diferentes comunicaciones </a:t>
            </a:r>
            <a:r>
              <a:rPr lang="es-ES" sz="1400" dirty="0">
                <a:latin typeface="Arial"/>
              </a:rPr>
              <a:t>en función del tipo de colaboración: 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A14F8E9F-23C6-4E31-B823-8AAA527BB2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5840" y="4796152"/>
            <a:ext cx="457200" cy="39052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E804FD-7D8B-492F-A9DD-D407DEEEB121}"/>
              </a:ext>
            </a:extLst>
          </p:cNvPr>
          <p:cNvSpPr txBox="1"/>
          <p:nvPr/>
        </p:nvSpPr>
        <p:spPr>
          <a:xfrm>
            <a:off x="5279243" y="5237455"/>
            <a:ext cx="364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Notas (Fiscal y Oficina)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dirty="0">
                <a:latin typeface="Arial"/>
              </a:rPr>
              <a:t>Visado (Fiscal Visador y Fiscal)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Freeform 4851">
            <a:extLst>
              <a:ext uri="{FF2B5EF4-FFF2-40B4-BE49-F238E27FC236}">
                <a16:creationId xmlns:a16="http://schemas.microsoft.com/office/drawing/2014/main" id="{DDD71342-6CE6-4369-A019-1AEC5AA0C010}"/>
              </a:ext>
            </a:extLst>
          </p:cNvPr>
          <p:cNvSpPr>
            <a:spLocks noEditPoints="1"/>
          </p:cNvSpPr>
          <p:nvPr/>
        </p:nvSpPr>
        <p:spPr bwMode="auto">
          <a:xfrm>
            <a:off x="4733151" y="883374"/>
            <a:ext cx="438669" cy="463039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0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1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E8260DE-757B-46D2-95F9-253B9A5A33CC}"/>
              </a:ext>
            </a:extLst>
          </p:cNvPr>
          <p:cNvSpPr/>
          <p:nvPr/>
        </p:nvSpPr>
        <p:spPr>
          <a:xfrm>
            <a:off x="3371330" y="6093296"/>
            <a:ext cx="2869309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OPERATIVA PREVISTA (ITINERACIONES)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BFCD6-C37F-4D4F-B6AD-71D3A36D527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Conector recto 4"/>
          <p:cNvCxnSpPr>
            <a:cxnSpLocks/>
            <a:endCxn id="9" idx="2"/>
          </p:cNvCxnSpPr>
          <p:nvPr/>
        </p:nvCxnSpPr>
        <p:spPr>
          <a:xfrm>
            <a:off x="992560" y="1700808"/>
            <a:ext cx="0" cy="545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371330" y="1700808"/>
            <a:ext cx="0" cy="1650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29558" y="1886310"/>
            <a:ext cx="132600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Incoación</a:t>
            </a:r>
            <a:endParaRPr kumimoji="0" lang="ca-ES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089250" y="1202234"/>
            <a:ext cx="1625071" cy="1368152"/>
            <a:chOff x="1136576" y="1754814"/>
            <a:chExt cx="1625071" cy="1368152"/>
          </a:xfrm>
        </p:grpSpPr>
        <p:sp>
          <p:nvSpPr>
            <p:cNvPr id="17" name="Rectángulo 16"/>
            <p:cNvSpPr/>
            <p:nvPr/>
          </p:nvSpPr>
          <p:spPr>
            <a:xfrm>
              <a:off x="1136576" y="1844824"/>
              <a:ext cx="1388229" cy="1278142"/>
            </a:xfrm>
            <a:prstGeom prst="rect">
              <a:avLst/>
            </a:prstGeom>
            <a:solidFill>
              <a:srgbClr val="F6F6F6"/>
            </a:solidFill>
            <a:ln w="41275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Itineraciones en bandeja</a:t>
              </a:r>
              <a:endPara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2287965" y="1754814"/>
              <a:ext cx="473682" cy="4321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Flecha abajo 19"/>
          <p:cNvSpPr/>
          <p:nvPr/>
        </p:nvSpPr>
        <p:spPr>
          <a:xfrm>
            <a:off x="5407420" y="2660396"/>
            <a:ext cx="648072" cy="66300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708328" y="3290466"/>
            <a:ext cx="1326004" cy="5612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Fin proceso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FAC6D4A-3629-486E-ACCF-66C944B69A15}"/>
              </a:ext>
            </a:extLst>
          </p:cNvPr>
          <p:cNvGrpSpPr/>
          <p:nvPr/>
        </p:nvGrpSpPr>
        <p:grpSpPr>
          <a:xfrm>
            <a:off x="3775458" y="3323398"/>
            <a:ext cx="5275285" cy="2967347"/>
            <a:chOff x="-322285" y="1308219"/>
            <a:chExt cx="5275285" cy="2967347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7DDDB729-10E7-4F04-9B0B-8549E8904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22285" y="1308219"/>
              <a:ext cx="5275285" cy="2967347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A0E01D70-7F9B-439A-8670-68CBFBFE4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22" t="2503" r="1161" b="1228"/>
            <a:stretch/>
          </p:blipFill>
          <p:spPr>
            <a:xfrm>
              <a:off x="528901" y="1517031"/>
              <a:ext cx="3762074" cy="207135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2021F6E-FD04-4884-8F47-9FDE88571FC7}"/>
              </a:ext>
            </a:extLst>
          </p:cNvPr>
          <p:cNvGrpSpPr/>
          <p:nvPr/>
        </p:nvGrpSpPr>
        <p:grpSpPr>
          <a:xfrm>
            <a:off x="7546055" y="1292244"/>
            <a:ext cx="1871442" cy="837871"/>
            <a:chOff x="7546055" y="1292244"/>
            <a:chExt cx="1871442" cy="837871"/>
          </a:xfrm>
        </p:grpSpPr>
        <p:sp>
          <p:nvSpPr>
            <p:cNvPr id="21" name="Llamada con línea 2 20"/>
            <p:cNvSpPr/>
            <p:nvPr/>
          </p:nvSpPr>
          <p:spPr>
            <a:xfrm>
              <a:off x="7546055" y="1292244"/>
              <a:ext cx="1871442" cy="837871"/>
            </a:xfrm>
            <a:prstGeom prst="borderCallout2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28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48C703F4-64E6-4B16-92E1-95A8FC0AA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14677" y="1742695"/>
              <a:ext cx="385951" cy="317841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91C2D21-7242-494E-95DF-107FDDCE0008}"/>
                </a:ext>
              </a:extLst>
            </p:cNvPr>
            <p:cNvSpPr/>
            <p:nvPr/>
          </p:nvSpPr>
          <p:spPr>
            <a:xfrm>
              <a:off x="7813298" y="1361132"/>
              <a:ext cx="1495789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600"/>
                </a:lnSpc>
                <a:defRPr/>
              </a:pPr>
              <a:r>
                <a:rPr lang="es-ES" sz="16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En el Escritorio de la Oficina</a:t>
              </a:r>
              <a:endParaRPr lang="ca-ES" sz="1600" b="1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7E17ACA-FB12-4C4F-816C-895A3006A004}"/>
              </a:ext>
            </a:extLst>
          </p:cNvPr>
          <p:cNvSpPr/>
          <p:nvPr/>
        </p:nvSpPr>
        <p:spPr>
          <a:xfrm>
            <a:off x="2677216" y="2420888"/>
            <a:ext cx="1388229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Bandeja de Itineraciones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C37F57B-8A3A-4578-B4E1-963625810120}"/>
              </a:ext>
            </a:extLst>
          </p:cNvPr>
          <p:cNvCxnSpPr/>
          <p:nvPr/>
        </p:nvCxnSpPr>
        <p:spPr>
          <a:xfrm>
            <a:off x="1655562" y="2066330"/>
            <a:ext cx="1716844" cy="354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BE8155-ADF5-44B9-87F7-CF1D42736F19}"/>
              </a:ext>
            </a:extLst>
          </p:cNvPr>
          <p:cNvSpPr txBox="1"/>
          <p:nvPr/>
        </p:nvSpPr>
        <p:spPr>
          <a:xfrm>
            <a:off x="52794" y="1363466"/>
            <a:ext cx="18902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Oficina Judicial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8CE53DE-7802-4E07-99D3-68C707BD183C}"/>
              </a:ext>
            </a:extLst>
          </p:cNvPr>
          <p:cNvSpPr txBox="1"/>
          <p:nvPr/>
        </p:nvSpPr>
        <p:spPr>
          <a:xfrm>
            <a:off x="2528792" y="1363466"/>
            <a:ext cx="168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lang="es-ES" b="1" dirty="0" err="1">
                <a:solidFill>
                  <a:srgbClr val="4E4E4E"/>
                </a:solidFill>
                <a:latin typeface="Arial"/>
              </a:rPr>
              <a:t>icina</a:t>
            </a:r>
            <a:r>
              <a:rPr lang="es-ES" b="1" dirty="0">
                <a:solidFill>
                  <a:srgbClr val="4E4E4E"/>
                </a:solidFill>
                <a:latin typeface="Arial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Fiscal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reeform 4838">
            <a:extLst>
              <a:ext uri="{FF2B5EF4-FFF2-40B4-BE49-F238E27FC236}">
                <a16:creationId xmlns:a16="http://schemas.microsoft.com/office/drawing/2014/main" id="{8C4E66F0-7AE3-4EFD-B0D7-8EB68A2C1BFC}"/>
              </a:ext>
            </a:extLst>
          </p:cNvPr>
          <p:cNvSpPr>
            <a:spLocks noEditPoints="1"/>
          </p:cNvSpPr>
          <p:nvPr/>
        </p:nvSpPr>
        <p:spPr bwMode="auto">
          <a:xfrm>
            <a:off x="3108759" y="844209"/>
            <a:ext cx="473682" cy="470895"/>
          </a:xfrm>
          <a:custGeom>
            <a:avLst/>
            <a:gdLst>
              <a:gd name="T0" fmla="*/ 24 w 340"/>
              <a:gd name="T1" fmla="*/ 266 h 338"/>
              <a:gd name="T2" fmla="*/ 18 w 340"/>
              <a:gd name="T3" fmla="*/ 270 h 338"/>
              <a:gd name="T4" fmla="*/ 14 w 340"/>
              <a:gd name="T5" fmla="*/ 276 h 338"/>
              <a:gd name="T6" fmla="*/ 16 w 340"/>
              <a:gd name="T7" fmla="*/ 280 h 338"/>
              <a:gd name="T8" fmla="*/ 20 w 340"/>
              <a:gd name="T9" fmla="*/ 286 h 338"/>
              <a:gd name="T10" fmla="*/ 316 w 340"/>
              <a:gd name="T11" fmla="*/ 286 h 338"/>
              <a:gd name="T12" fmla="*/ 320 w 340"/>
              <a:gd name="T13" fmla="*/ 286 h 338"/>
              <a:gd name="T14" fmla="*/ 324 w 340"/>
              <a:gd name="T15" fmla="*/ 280 h 338"/>
              <a:gd name="T16" fmla="*/ 326 w 340"/>
              <a:gd name="T17" fmla="*/ 276 h 338"/>
              <a:gd name="T18" fmla="*/ 322 w 340"/>
              <a:gd name="T19" fmla="*/ 270 h 338"/>
              <a:gd name="T20" fmla="*/ 316 w 340"/>
              <a:gd name="T21" fmla="*/ 266 h 338"/>
              <a:gd name="T22" fmla="*/ 298 w 340"/>
              <a:gd name="T23" fmla="*/ 192 h 338"/>
              <a:gd name="T24" fmla="*/ 316 w 340"/>
              <a:gd name="T25" fmla="*/ 192 h 338"/>
              <a:gd name="T26" fmla="*/ 322 w 340"/>
              <a:gd name="T27" fmla="*/ 190 h 338"/>
              <a:gd name="T28" fmla="*/ 326 w 340"/>
              <a:gd name="T29" fmla="*/ 182 h 338"/>
              <a:gd name="T30" fmla="*/ 324 w 340"/>
              <a:gd name="T31" fmla="*/ 178 h 338"/>
              <a:gd name="T32" fmla="*/ 320 w 340"/>
              <a:gd name="T33" fmla="*/ 172 h 338"/>
              <a:gd name="T34" fmla="*/ 24 w 340"/>
              <a:gd name="T35" fmla="*/ 172 h 338"/>
              <a:gd name="T36" fmla="*/ 20 w 340"/>
              <a:gd name="T37" fmla="*/ 172 h 338"/>
              <a:gd name="T38" fmla="*/ 16 w 340"/>
              <a:gd name="T39" fmla="*/ 178 h 338"/>
              <a:gd name="T40" fmla="*/ 14 w 340"/>
              <a:gd name="T41" fmla="*/ 182 h 338"/>
              <a:gd name="T42" fmla="*/ 18 w 340"/>
              <a:gd name="T43" fmla="*/ 190 h 338"/>
              <a:gd name="T44" fmla="*/ 24 w 340"/>
              <a:gd name="T45" fmla="*/ 192 h 338"/>
              <a:gd name="T46" fmla="*/ 42 w 340"/>
              <a:gd name="T47" fmla="*/ 266 h 338"/>
              <a:gd name="T48" fmla="*/ 248 w 340"/>
              <a:gd name="T49" fmla="*/ 266 h 338"/>
              <a:gd name="T50" fmla="*/ 230 w 340"/>
              <a:gd name="T51" fmla="*/ 192 h 338"/>
              <a:gd name="T52" fmla="*/ 248 w 340"/>
              <a:gd name="T53" fmla="*/ 266 h 338"/>
              <a:gd name="T54" fmla="*/ 162 w 340"/>
              <a:gd name="T55" fmla="*/ 266 h 338"/>
              <a:gd name="T56" fmla="*/ 178 w 340"/>
              <a:gd name="T57" fmla="*/ 192 h 338"/>
              <a:gd name="T58" fmla="*/ 110 w 340"/>
              <a:gd name="T59" fmla="*/ 266 h 338"/>
              <a:gd name="T60" fmla="*/ 92 w 340"/>
              <a:gd name="T61" fmla="*/ 192 h 338"/>
              <a:gd name="T62" fmla="*/ 110 w 340"/>
              <a:gd name="T63" fmla="*/ 266 h 338"/>
              <a:gd name="T64" fmla="*/ 340 w 340"/>
              <a:gd name="T65" fmla="*/ 322 h 338"/>
              <a:gd name="T66" fmla="*/ 334 w 340"/>
              <a:gd name="T67" fmla="*/ 334 h 338"/>
              <a:gd name="T68" fmla="*/ 324 w 340"/>
              <a:gd name="T69" fmla="*/ 338 h 338"/>
              <a:gd name="T70" fmla="*/ 16 w 340"/>
              <a:gd name="T71" fmla="*/ 338 h 338"/>
              <a:gd name="T72" fmla="*/ 6 w 340"/>
              <a:gd name="T73" fmla="*/ 334 h 338"/>
              <a:gd name="T74" fmla="*/ 0 w 340"/>
              <a:gd name="T75" fmla="*/ 322 h 338"/>
              <a:gd name="T76" fmla="*/ 2 w 340"/>
              <a:gd name="T77" fmla="*/ 316 h 338"/>
              <a:gd name="T78" fmla="*/ 10 w 340"/>
              <a:gd name="T79" fmla="*/ 308 h 338"/>
              <a:gd name="T80" fmla="*/ 324 w 340"/>
              <a:gd name="T81" fmla="*/ 306 h 338"/>
              <a:gd name="T82" fmla="*/ 330 w 340"/>
              <a:gd name="T83" fmla="*/ 308 h 338"/>
              <a:gd name="T84" fmla="*/ 338 w 340"/>
              <a:gd name="T85" fmla="*/ 316 h 338"/>
              <a:gd name="T86" fmla="*/ 340 w 340"/>
              <a:gd name="T87" fmla="*/ 322 h 338"/>
              <a:gd name="T88" fmla="*/ 82 w 340"/>
              <a:gd name="T89" fmla="*/ 154 h 338"/>
              <a:gd name="T90" fmla="*/ 84 w 340"/>
              <a:gd name="T91" fmla="*/ 136 h 338"/>
              <a:gd name="T92" fmla="*/ 98 w 340"/>
              <a:gd name="T93" fmla="*/ 104 h 338"/>
              <a:gd name="T94" fmla="*/ 120 w 340"/>
              <a:gd name="T95" fmla="*/ 80 h 338"/>
              <a:gd name="T96" fmla="*/ 152 w 340"/>
              <a:gd name="T97" fmla="*/ 68 h 338"/>
              <a:gd name="T98" fmla="*/ 170 w 340"/>
              <a:gd name="T99" fmla="*/ 66 h 338"/>
              <a:gd name="T100" fmla="*/ 204 w 340"/>
              <a:gd name="T101" fmla="*/ 72 h 338"/>
              <a:gd name="T102" fmla="*/ 232 w 340"/>
              <a:gd name="T103" fmla="*/ 92 h 338"/>
              <a:gd name="T104" fmla="*/ 250 w 340"/>
              <a:gd name="T105" fmla="*/ 118 h 338"/>
              <a:gd name="T106" fmla="*/ 258 w 340"/>
              <a:gd name="T107" fmla="*/ 154 h 338"/>
              <a:gd name="T108" fmla="*/ 192 w 340"/>
              <a:gd name="T109" fmla="*/ 54 h 338"/>
              <a:gd name="T110" fmla="*/ 148 w 340"/>
              <a:gd name="T111" fmla="*/ 26 h 338"/>
              <a:gd name="T112" fmla="*/ 192 w 340"/>
              <a:gd name="T113" fmla="*/ 26 h 338"/>
              <a:gd name="T114" fmla="*/ 192 w 340"/>
              <a:gd name="T115" fmla="*/ 5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" h="338">
                <a:moveTo>
                  <a:pt x="24" y="266"/>
                </a:moveTo>
                <a:lnTo>
                  <a:pt x="24" y="266"/>
                </a:lnTo>
                <a:lnTo>
                  <a:pt x="20" y="268"/>
                </a:lnTo>
                <a:lnTo>
                  <a:pt x="18" y="270"/>
                </a:lnTo>
                <a:lnTo>
                  <a:pt x="16" y="272"/>
                </a:lnTo>
                <a:lnTo>
                  <a:pt x="14" y="276"/>
                </a:lnTo>
                <a:lnTo>
                  <a:pt x="14" y="276"/>
                </a:lnTo>
                <a:lnTo>
                  <a:pt x="16" y="280"/>
                </a:lnTo>
                <a:lnTo>
                  <a:pt x="18" y="284"/>
                </a:lnTo>
                <a:lnTo>
                  <a:pt x="20" y="286"/>
                </a:lnTo>
                <a:lnTo>
                  <a:pt x="24" y="286"/>
                </a:lnTo>
                <a:lnTo>
                  <a:pt x="316" y="286"/>
                </a:lnTo>
                <a:lnTo>
                  <a:pt x="316" y="286"/>
                </a:lnTo>
                <a:lnTo>
                  <a:pt x="320" y="286"/>
                </a:lnTo>
                <a:lnTo>
                  <a:pt x="322" y="284"/>
                </a:lnTo>
                <a:lnTo>
                  <a:pt x="324" y="280"/>
                </a:lnTo>
                <a:lnTo>
                  <a:pt x="326" y="276"/>
                </a:lnTo>
                <a:lnTo>
                  <a:pt x="326" y="276"/>
                </a:lnTo>
                <a:lnTo>
                  <a:pt x="324" y="272"/>
                </a:lnTo>
                <a:lnTo>
                  <a:pt x="322" y="270"/>
                </a:lnTo>
                <a:lnTo>
                  <a:pt x="320" y="268"/>
                </a:lnTo>
                <a:lnTo>
                  <a:pt x="316" y="266"/>
                </a:lnTo>
                <a:lnTo>
                  <a:pt x="298" y="266"/>
                </a:lnTo>
                <a:lnTo>
                  <a:pt x="298" y="192"/>
                </a:lnTo>
                <a:lnTo>
                  <a:pt x="316" y="192"/>
                </a:lnTo>
                <a:lnTo>
                  <a:pt x="316" y="192"/>
                </a:lnTo>
                <a:lnTo>
                  <a:pt x="320" y="192"/>
                </a:lnTo>
                <a:lnTo>
                  <a:pt x="322" y="190"/>
                </a:lnTo>
                <a:lnTo>
                  <a:pt x="324" y="186"/>
                </a:lnTo>
                <a:lnTo>
                  <a:pt x="326" y="182"/>
                </a:lnTo>
                <a:lnTo>
                  <a:pt x="326" y="182"/>
                </a:lnTo>
                <a:lnTo>
                  <a:pt x="324" y="178"/>
                </a:lnTo>
                <a:lnTo>
                  <a:pt x="322" y="176"/>
                </a:lnTo>
                <a:lnTo>
                  <a:pt x="320" y="172"/>
                </a:lnTo>
                <a:lnTo>
                  <a:pt x="316" y="172"/>
                </a:lnTo>
                <a:lnTo>
                  <a:pt x="24" y="172"/>
                </a:lnTo>
                <a:lnTo>
                  <a:pt x="24" y="172"/>
                </a:lnTo>
                <a:lnTo>
                  <a:pt x="20" y="172"/>
                </a:lnTo>
                <a:lnTo>
                  <a:pt x="18" y="176"/>
                </a:lnTo>
                <a:lnTo>
                  <a:pt x="16" y="178"/>
                </a:lnTo>
                <a:lnTo>
                  <a:pt x="14" y="182"/>
                </a:lnTo>
                <a:lnTo>
                  <a:pt x="14" y="182"/>
                </a:lnTo>
                <a:lnTo>
                  <a:pt x="16" y="186"/>
                </a:lnTo>
                <a:lnTo>
                  <a:pt x="18" y="190"/>
                </a:lnTo>
                <a:lnTo>
                  <a:pt x="20" y="192"/>
                </a:lnTo>
                <a:lnTo>
                  <a:pt x="24" y="192"/>
                </a:lnTo>
                <a:lnTo>
                  <a:pt x="42" y="192"/>
                </a:lnTo>
                <a:lnTo>
                  <a:pt x="42" y="266"/>
                </a:lnTo>
                <a:lnTo>
                  <a:pt x="24" y="266"/>
                </a:lnTo>
                <a:close/>
                <a:moveTo>
                  <a:pt x="248" y="266"/>
                </a:moveTo>
                <a:lnTo>
                  <a:pt x="230" y="266"/>
                </a:lnTo>
                <a:lnTo>
                  <a:pt x="230" y="192"/>
                </a:lnTo>
                <a:lnTo>
                  <a:pt x="248" y="192"/>
                </a:lnTo>
                <a:lnTo>
                  <a:pt x="248" y="266"/>
                </a:lnTo>
                <a:close/>
                <a:moveTo>
                  <a:pt x="178" y="266"/>
                </a:moveTo>
                <a:lnTo>
                  <a:pt x="162" y="266"/>
                </a:lnTo>
                <a:lnTo>
                  <a:pt x="162" y="192"/>
                </a:lnTo>
                <a:lnTo>
                  <a:pt x="178" y="192"/>
                </a:lnTo>
                <a:lnTo>
                  <a:pt x="178" y="266"/>
                </a:lnTo>
                <a:close/>
                <a:moveTo>
                  <a:pt x="110" y="266"/>
                </a:moveTo>
                <a:lnTo>
                  <a:pt x="92" y="266"/>
                </a:lnTo>
                <a:lnTo>
                  <a:pt x="92" y="192"/>
                </a:lnTo>
                <a:lnTo>
                  <a:pt x="110" y="192"/>
                </a:lnTo>
                <a:lnTo>
                  <a:pt x="110" y="266"/>
                </a:lnTo>
                <a:close/>
                <a:moveTo>
                  <a:pt x="340" y="322"/>
                </a:moveTo>
                <a:lnTo>
                  <a:pt x="340" y="322"/>
                </a:lnTo>
                <a:lnTo>
                  <a:pt x="338" y="328"/>
                </a:lnTo>
                <a:lnTo>
                  <a:pt x="334" y="334"/>
                </a:lnTo>
                <a:lnTo>
                  <a:pt x="330" y="336"/>
                </a:lnTo>
                <a:lnTo>
                  <a:pt x="324" y="338"/>
                </a:lnTo>
                <a:lnTo>
                  <a:pt x="16" y="338"/>
                </a:lnTo>
                <a:lnTo>
                  <a:pt x="16" y="338"/>
                </a:lnTo>
                <a:lnTo>
                  <a:pt x="10" y="336"/>
                </a:lnTo>
                <a:lnTo>
                  <a:pt x="6" y="334"/>
                </a:lnTo>
                <a:lnTo>
                  <a:pt x="2" y="328"/>
                </a:lnTo>
                <a:lnTo>
                  <a:pt x="0" y="322"/>
                </a:lnTo>
                <a:lnTo>
                  <a:pt x="0" y="322"/>
                </a:lnTo>
                <a:lnTo>
                  <a:pt x="2" y="316"/>
                </a:lnTo>
                <a:lnTo>
                  <a:pt x="6" y="310"/>
                </a:lnTo>
                <a:lnTo>
                  <a:pt x="10" y="308"/>
                </a:lnTo>
                <a:lnTo>
                  <a:pt x="16" y="306"/>
                </a:lnTo>
                <a:lnTo>
                  <a:pt x="324" y="306"/>
                </a:lnTo>
                <a:lnTo>
                  <a:pt x="324" y="306"/>
                </a:lnTo>
                <a:lnTo>
                  <a:pt x="330" y="308"/>
                </a:lnTo>
                <a:lnTo>
                  <a:pt x="334" y="310"/>
                </a:lnTo>
                <a:lnTo>
                  <a:pt x="338" y="316"/>
                </a:lnTo>
                <a:lnTo>
                  <a:pt x="340" y="322"/>
                </a:lnTo>
                <a:lnTo>
                  <a:pt x="340" y="322"/>
                </a:lnTo>
                <a:close/>
                <a:moveTo>
                  <a:pt x="258" y="154"/>
                </a:moveTo>
                <a:lnTo>
                  <a:pt x="82" y="154"/>
                </a:lnTo>
                <a:lnTo>
                  <a:pt x="82" y="154"/>
                </a:lnTo>
                <a:lnTo>
                  <a:pt x="84" y="136"/>
                </a:lnTo>
                <a:lnTo>
                  <a:pt x="90" y="118"/>
                </a:lnTo>
                <a:lnTo>
                  <a:pt x="98" y="104"/>
                </a:lnTo>
                <a:lnTo>
                  <a:pt x="108" y="92"/>
                </a:lnTo>
                <a:lnTo>
                  <a:pt x="120" y="80"/>
                </a:lnTo>
                <a:lnTo>
                  <a:pt x="136" y="72"/>
                </a:lnTo>
                <a:lnTo>
                  <a:pt x="152" y="68"/>
                </a:lnTo>
                <a:lnTo>
                  <a:pt x="170" y="66"/>
                </a:lnTo>
                <a:lnTo>
                  <a:pt x="170" y="66"/>
                </a:lnTo>
                <a:lnTo>
                  <a:pt x="188" y="68"/>
                </a:lnTo>
                <a:lnTo>
                  <a:pt x="204" y="72"/>
                </a:lnTo>
                <a:lnTo>
                  <a:pt x="220" y="80"/>
                </a:lnTo>
                <a:lnTo>
                  <a:pt x="232" y="92"/>
                </a:lnTo>
                <a:lnTo>
                  <a:pt x="242" y="104"/>
                </a:lnTo>
                <a:lnTo>
                  <a:pt x="250" y="118"/>
                </a:lnTo>
                <a:lnTo>
                  <a:pt x="256" y="136"/>
                </a:lnTo>
                <a:lnTo>
                  <a:pt x="258" y="154"/>
                </a:lnTo>
                <a:lnTo>
                  <a:pt x="258" y="154"/>
                </a:lnTo>
                <a:close/>
                <a:moveTo>
                  <a:pt x="192" y="54"/>
                </a:moveTo>
                <a:lnTo>
                  <a:pt x="148" y="54"/>
                </a:lnTo>
                <a:lnTo>
                  <a:pt x="148" y="26"/>
                </a:lnTo>
                <a:lnTo>
                  <a:pt x="170" y="0"/>
                </a:lnTo>
                <a:lnTo>
                  <a:pt x="192" y="26"/>
                </a:lnTo>
                <a:lnTo>
                  <a:pt x="192" y="26"/>
                </a:lnTo>
                <a:lnTo>
                  <a:pt x="192" y="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507D4FB2-FCEB-4EA4-8632-781D105A6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92" y="866824"/>
            <a:ext cx="425664" cy="4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>
            <a:extLst>
              <a:ext uri="{FF2B5EF4-FFF2-40B4-BE49-F238E27FC236}">
                <a16:creationId xmlns:a16="http://schemas.microsoft.com/office/drawing/2014/main" id="{16649DBF-38F3-4CDF-9076-A843C5536F25}"/>
              </a:ext>
            </a:extLst>
          </p:cNvPr>
          <p:cNvSpPr/>
          <p:nvPr/>
        </p:nvSpPr>
        <p:spPr>
          <a:xfrm>
            <a:off x="3371330" y="6093296"/>
            <a:ext cx="2869309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orma libre 40"/>
          <p:cNvSpPr/>
          <p:nvPr/>
        </p:nvSpPr>
        <p:spPr>
          <a:xfrm>
            <a:off x="1701800" y="1346200"/>
            <a:ext cx="5160558" cy="4330700"/>
          </a:xfrm>
          <a:custGeom>
            <a:avLst/>
            <a:gdLst>
              <a:gd name="connsiteX0" fmla="*/ 0 w 5160558"/>
              <a:gd name="connsiteY0" fmla="*/ 0 h 4330700"/>
              <a:gd name="connsiteX1" fmla="*/ 2819400 w 5160558"/>
              <a:gd name="connsiteY1" fmla="*/ 1231900 h 4330700"/>
              <a:gd name="connsiteX2" fmla="*/ 3784600 w 5160558"/>
              <a:gd name="connsiteY2" fmla="*/ 254000 h 4330700"/>
              <a:gd name="connsiteX3" fmla="*/ 5118100 w 5160558"/>
              <a:gd name="connsiteY3" fmla="*/ 2184400 h 4330700"/>
              <a:gd name="connsiteX4" fmla="*/ 2070100 w 5160558"/>
              <a:gd name="connsiteY4" fmla="*/ 3429000 h 4330700"/>
              <a:gd name="connsiteX5" fmla="*/ 4965700 w 5160558"/>
              <a:gd name="connsiteY5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558" h="4330700">
                <a:moveTo>
                  <a:pt x="0" y="0"/>
                </a:moveTo>
                <a:cubicBezTo>
                  <a:pt x="1094316" y="594783"/>
                  <a:pt x="2188633" y="1189567"/>
                  <a:pt x="2819400" y="1231900"/>
                </a:cubicBezTo>
                <a:cubicBezTo>
                  <a:pt x="3450167" y="1274233"/>
                  <a:pt x="3401483" y="95250"/>
                  <a:pt x="3784600" y="254000"/>
                </a:cubicBezTo>
                <a:cubicBezTo>
                  <a:pt x="4167717" y="412750"/>
                  <a:pt x="5403850" y="1655233"/>
                  <a:pt x="5118100" y="2184400"/>
                </a:cubicBezTo>
                <a:cubicBezTo>
                  <a:pt x="4832350" y="2713567"/>
                  <a:pt x="2095500" y="3071283"/>
                  <a:pt x="2070100" y="3429000"/>
                </a:cubicBezTo>
                <a:cubicBezTo>
                  <a:pt x="2044700" y="3786717"/>
                  <a:pt x="4468283" y="4180417"/>
                  <a:pt x="4965700" y="4330700"/>
                </a:cubicBezTo>
              </a:path>
            </a:pathLst>
          </a:custGeom>
          <a:noFill/>
          <a:ln w="730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OPERATIVA PREVISTA (Notificaciones I)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612176" y="6240681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BFCD6-C37F-4D4F-B6AD-71D3A36D527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992560" y="1700808"/>
            <a:ext cx="0" cy="1650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372406" y="1700808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68552" y="1886310"/>
            <a:ext cx="125770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Notificación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48928" y="2420888"/>
            <a:ext cx="1504701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Bandeja de Notificaciones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2" name="Conector recto de flecha 11"/>
          <p:cNvCxnSpPr>
            <a:cxnSpLocks/>
            <a:stCxn id="9" idx="3"/>
            <a:endCxn id="10" idx="0"/>
          </p:cNvCxnSpPr>
          <p:nvPr/>
        </p:nvCxnSpPr>
        <p:spPr>
          <a:xfrm>
            <a:off x="1626260" y="2066330"/>
            <a:ext cx="1775019" cy="354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4592960" y="836712"/>
            <a:ext cx="1625071" cy="1368152"/>
            <a:chOff x="1136576" y="1754814"/>
            <a:chExt cx="1625071" cy="1368152"/>
          </a:xfrm>
        </p:grpSpPr>
        <p:sp>
          <p:nvSpPr>
            <p:cNvPr id="23" name="Rectángulo 22"/>
            <p:cNvSpPr/>
            <p:nvPr/>
          </p:nvSpPr>
          <p:spPr>
            <a:xfrm>
              <a:off x="1136576" y="1844824"/>
              <a:ext cx="1388229" cy="1278142"/>
            </a:xfrm>
            <a:prstGeom prst="rect">
              <a:avLst/>
            </a:prstGeom>
            <a:solidFill>
              <a:srgbClr val="F6F6F6"/>
            </a:solidFill>
            <a:ln w="41275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Notificaciones en bandeja</a:t>
              </a:r>
              <a:endPara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>
              <a:off x="2287965" y="1754814"/>
              <a:ext cx="473682" cy="4321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195</a:t>
              </a:r>
              <a:endPara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2519743" y="2978173"/>
            <a:ext cx="1743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(registro y asignaciones)</a:t>
            </a:r>
            <a:endParaRPr kumimoji="0" lang="ca-ES" sz="11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Conector recto 26"/>
          <p:cNvCxnSpPr/>
          <p:nvPr/>
        </p:nvCxnSpPr>
        <p:spPr>
          <a:xfrm flipH="1">
            <a:off x="1819700" y="3572552"/>
            <a:ext cx="1" cy="151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952772" y="3882650"/>
            <a:ext cx="1743916" cy="838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Consulta de Acontecimientos Notificados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9" name="Conector recto de flecha 28"/>
          <p:cNvCxnSpPr>
            <a:cxnSpLocks/>
            <a:stCxn id="13" idx="2"/>
            <a:endCxn id="28" idx="0"/>
          </p:cNvCxnSpPr>
          <p:nvPr/>
        </p:nvCxnSpPr>
        <p:spPr>
          <a:xfrm flipH="1">
            <a:off x="1824730" y="3239783"/>
            <a:ext cx="1566974" cy="642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31"/>
          <p:cNvGrpSpPr/>
          <p:nvPr/>
        </p:nvGrpSpPr>
        <p:grpSpPr>
          <a:xfrm>
            <a:off x="3088549" y="4655105"/>
            <a:ext cx="1625071" cy="1368152"/>
            <a:chOff x="1136576" y="1754814"/>
            <a:chExt cx="1625071" cy="1368152"/>
          </a:xfrm>
        </p:grpSpPr>
        <p:sp>
          <p:nvSpPr>
            <p:cNvPr id="33" name="Rectángulo 32"/>
            <p:cNvSpPr/>
            <p:nvPr/>
          </p:nvSpPr>
          <p:spPr>
            <a:xfrm>
              <a:off x="1136576" y="1844824"/>
              <a:ext cx="1388229" cy="1278142"/>
            </a:xfrm>
            <a:prstGeom prst="rect">
              <a:avLst/>
            </a:prstGeom>
            <a:solidFill>
              <a:srgbClr val="F6F6F6"/>
            </a:solidFill>
            <a:ln w="41275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Pendientes de mi revisión</a:t>
              </a:r>
              <a:endPara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Elipse 33"/>
            <p:cNvSpPr/>
            <p:nvPr/>
          </p:nvSpPr>
          <p:spPr>
            <a:xfrm>
              <a:off x="2287965" y="1754814"/>
              <a:ext cx="473682" cy="4321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6" name="Flecha abajo 35"/>
          <p:cNvSpPr/>
          <p:nvPr/>
        </p:nvSpPr>
        <p:spPr>
          <a:xfrm rot="16200000">
            <a:off x="4507807" y="5303214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Forma libre 41"/>
          <p:cNvSpPr/>
          <p:nvPr/>
        </p:nvSpPr>
        <p:spPr>
          <a:xfrm>
            <a:off x="1712640" y="1330548"/>
            <a:ext cx="5160558" cy="4330700"/>
          </a:xfrm>
          <a:custGeom>
            <a:avLst/>
            <a:gdLst>
              <a:gd name="connsiteX0" fmla="*/ 0 w 5160558"/>
              <a:gd name="connsiteY0" fmla="*/ 0 h 4330700"/>
              <a:gd name="connsiteX1" fmla="*/ 2819400 w 5160558"/>
              <a:gd name="connsiteY1" fmla="*/ 1231900 h 4330700"/>
              <a:gd name="connsiteX2" fmla="*/ 3784600 w 5160558"/>
              <a:gd name="connsiteY2" fmla="*/ 254000 h 4330700"/>
              <a:gd name="connsiteX3" fmla="*/ 5118100 w 5160558"/>
              <a:gd name="connsiteY3" fmla="*/ 2184400 h 4330700"/>
              <a:gd name="connsiteX4" fmla="*/ 2070100 w 5160558"/>
              <a:gd name="connsiteY4" fmla="*/ 3429000 h 4330700"/>
              <a:gd name="connsiteX5" fmla="*/ 4965700 w 5160558"/>
              <a:gd name="connsiteY5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558" h="4330700">
                <a:moveTo>
                  <a:pt x="0" y="0"/>
                </a:moveTo>
                <a:cubicBezTo>
                  <a:pt x="1094316" y="594783"/>
                  <a:pt x="2188633" y="1189567"/>
                  <a:pt x="2819400" y="1231900"/>
                </a:cubicBezTo>
                <a:cubicBezTo>
                  <a:pt x="3450167" y="1274233"/>
                  <a:pt x="3401483" y="95250"/>
                  <a:pt x="3784600" y="254000"/>
                </a:cubicBezTo>
                <a:cubicBezTo>
                  <a:pt x="4167717" y="412750"/>
                  <a:pt x="5403850" y="1655233"/>
                  <a:pt x="5118100" y="2184400"/>
                </a:cubicBezTo>
                <a:cubicBezTo>
                  <a:pt x="4832350" y="2713567"/>
                  <a:pt x="2095500" y="3071283"/>
                  <a:pt x="2070100" y="3429000"/>
                </a:cubicBezTo>
                <a:cubicBezTo>
                  <a:pt x="2044700" y="3786717"/>
                  <a:pt x="4468283" y="4180417"/>
                  <a:pt x="4965700" y="4330700"/>
                </a:cubicBezTo>
              </a:path>
            </a:pathLst>
          </a:custGeom>
          <a:noFill/>
          <a:ln w="73025">
            <a:solidFill>
              <a:schemeClr val="accent1">
                <a:shade val="50000"/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4DCAFAA-D02E-424A-B7FA-1A1BB2E9D900}"/>
              </a:ext>
            </a:extLst>
          </p:cNvPr>
          <p:cNvSpPr txBox="1"/>
          <p:nvPr/>
        </p:nvSpPr>
        <p:spPr>
          <a:xfrm>
            <a:off x="52794" y="1363466"/>
            <a:ext cx="18902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Oficina Judicial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9150568-1F78-4A25-9C75-6DFD9BF890E7}"/>
              </a:ext>
            </a:extLst>
          </p:cNvPr>
          <p:cNvSpPr txBox="1"/>
          <p:nvPr/>
        </p:nvSpPr>
        <p:spPr>
          <a:xfrm>
            <a:off x="2528792" y="1363466"/>
            <a:ext cx="168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lang="es-ES" b="1" dirty="0" err="1">
                <a:solidFill>
                  <a:srgbClr val="4E4E4E"/>
                </a:solidFill>
                <a:latin typeface="Arial"/>
              </a:rPr>
              <a:t>icina</a:t>
            </a:r>
            <a:r>
              <a:rPr lang="es-ES" b="1" dirty="0">
                <a:solidFill>
                  <a:srgbClr val="4E4E4E"/>
                </a:solidFill>
                <a:latin typeface="Arial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Fiscal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reeform 4838">
            <a:extLst>
              <a:ext uri="{FF2B5EF4-FFF2-40B4-BE49-F238E27FC236}">
                <a16:creationId xmlns:a16="http://schemas.microsoft.com/office/drawing/2014/main" id="{06D677FC-D3D0-4035-8679-B7CBFC77612D}"/>
              </a:ext>
            </a:extLst>
          </p:cNvPr>
          <p:cNvSpPr>
            <a:spLocks noEditPoints="1"/>
          </p:cNvSpPr>
          <p:nvPr/>
        </p:nvSpPr>
        <p:spPr bwMode="auto">
          <a:xfrm>
            <a:off x="3108759" y="844209"/>
            <a:ext cx="473682" cy="470895"/>
          </a:xfrm>
          <a:custGeom>
            <a:avLst/>
            <a:gdLst>
              <a:gd name="T0" fmla="*/ 24 w 340"/>
              <a:gd name="T1" fmla="*/ 266 h 338"/>
              <a:gd name="T2" fmla="*/ 18 w 340"/>
              <a:gd name="T3" fmla="*/ 270 h 338"/>
              <a:gd name="T4" fmla="*/ 14 w 340"/>
              <a:gd name="T5" fmla="*/ 276 h 338"/>
              <a:gd name="T6" fmla="*/ 16 w 340"/>
              <a:gd name="T7" fmla="*/ 280 h 338"/>
              <a:gd name="T8" fmla="*/ 20 w 340"/>
              <a:gd name="T9" fmla="*/ 286 h 338"/>
              <a:gd name="T10" fmla="*/ 316 w 340"/>
              <a:gd name="T11" fmla="*/ 286 h 338"/>
              <a:gd name="T12" fmla="*/ 320 w 340"/>
              <a:gd name="T13" fmla="*/ 286 h 338"/>
              <a:gd name="T14" fmla="*/ 324 w 340"/>
              <a:gd name="T15" fmla="*/ 280 h 338"/>
              <a:gd name="T16" fmla="*/ 326 w 340"/>
              <a:gd name="T17" fmla="*/ 276 h 338"/>
              <a:gd name="T18" fmla="*/ 322 w 340"/>
              <a:gd name="T19" fmla="*/ 270 h 338"/>
              <a:gd name="T20" fmla="*/ 316 w 340"/>
              <a:gd name="T21" fmla="*/ 266 h 338"/>
              <a:gd name="T22" fmla="*/ 298 w 340"/>
              <a:gd name="T23" fmla="*/ 192 h 338"/>
              <a:gd name="T24" fmla="*/ 316 w 340"/>
              <a:gd name="T25" fmla="*/ 192 h 338"/>
              <a:gd name="T26" fmla="*/ 322 w 340"/>
              <a:gd name="T27" fmla="*/ 190 h 338"/>
              <a:gd name="T28" fmla="*/ 326 w 340"/>
              <a:gd name="T29" fmla="*/ 182 h 338"/>
              <a:gd name="T30" fmla="*/ 324 w 340"/>
              <a:gd name="T31" fmla="*/ 178 h 338"/>
              <a:gd name="T32" fmla="*/ 320 w 340"/>
              <a:gd name="T33" fmla="*/ 172 h 338"/>
              <a:gd name="T34" fmla="*/ 24 w 340"/>
              <a:gd name="T35" fmla="*/ 172 h 338"/>
              <a:gd name="T36" fmla="*/ 20 w 340"/>
              <a:gd name="T37" fmla="*/ 172 h 338"/>
              <a:gd name="T38" fmla="*/ 16 w 340"/>
              <a:gd name="T39" fmla="*/ 178 h 338"/>
              <a:gd name="T40" fmla="*/ 14 w 340"/>
              <a:gd name="T41" fmla="*/ 182 h 338"/>
              <a:gd name="T42" fmla="*/ 18 w 340"/>
              <a:gd name="T43" fmla="*/ 190 h 338"/>
              <a:gd name="T44" fmla="*/ 24 w 340"/>
              <a:gd name="T45" fmla="*/ 192 h 338"/>
              <a:gd name="T46" fmla="*/ 42 w 340"/>
              <a:gd name="T47" fmla="*/ 266 h 338"/>
              <a:gd name="T48" fmla="*/ 248 w 340"/>
              <a:gd name="T49" fmla="*/ 266 h 338"/>
              <a:gd name="T50" fmla="*/ 230 w 340"/>
              <a:gd name="T51" fmla="*/ 192 h 338"/>
              <a:gd name="T52" fmla="*/ 248 w 340"/>
              <a:gd name="T53" fmla="*/ 266 h 338"/>
              <a:gd name="T54" fmla="*/ 162 w 340"/>
              <a:gd name="T55" fmla="*/ 266 h 338"/>
              <a:gd name="T56" fmla="*/ 178 w 340"/>
              <a:gd name="T57" fmla="*/ 192 h 338"/>
              <a:gd name="T58" fmla="*/ 110 w 340"/>
              <a:gd name="T59" fmla="*/ 266 h 338"/>
              <a:gd name="T60" fmla="*/ 92 w 340"/>
              <a:gd name="T61" fmla="*/ 192 h 338"/>
              <a:gd name="T62" fmla="*/ 110 w 340"/>
              <a:gd name="T63" fmla="*/ 266 h 338"/>
              <a:gd name="T64" fmla="*/ 340 w 340"/>
              <a:gd name="T65" fmla="*/ 322 h 338"/>
              <a:gd name="T66" fmla="*/ 334 w 340"/>
              <a:gd name="T67" fmla="*/ 334 h 338"/>
              <a:gd name="T68" fmla="*/ 324 w 340"/>
              <a:gd name="T69" fmla="*/ 338 h 338"/>
              <a:gd name="T70" fmla="*/ 16 w 340"/>
              <a:gd name="T71" fmla="*/ 338 h 338"/>
              <a:gd name="T72" fmla="*/ 6 w 340"/>
              <a:gd name="T73" fmla="*/ 334 h 338"/>
              <a:gd name="T74" fmla="*/ 0 w 340"/>
              <a:gd name="T75" fmla="*/ 322 h 338"/>
              <a:gd name="T76" fmla="*/ 2 w 340"/>
              <a:gd name="T77" fmla="*/ 316 h 338"/>
              <a:gd name="T78" fmla="*/ 10 w 340"/>
              <a:gd name="T79" fmla="*/ 308 h 338"/>
              <a:gd name="T80" fmla="*/ 324 w 340"/>
              <a:gd name="T81" fmla="*/ 306 h 338"/>
              <a:gd name="T82" fmla="*/ 330 w 340"/>
              <a:gd name="T83" fmla="*/ 308 h 338"/>
              <a:gd name="T84" fmla="*/ 338 w 340"/>
              <a:gd name="T85" fmla="*/ 316 h 338"/>
              <a:gd name="T86" fmla="*/ 340 w 340"/>
              <a:gd name="T87" fmla="*/ 322 h 338"/>
              <a:gd name="T88" fmla="*/ 82 w 340"/>
              <a:gd name="T89" fmla="*/ 154 h 338"/>
              <a:gd name="T90" fmla="*/ 84 w 340"/>
              <a:gd name="T91" fmla="*/ 136 h 338"/>
              <a:gd name="T92" fmla="*/ 98 w 340"/>
              <a:gd name="T93" fmla="*/ 104 h 338"/>
              <a:gd name="T94" fmla="*/ 120 w 340"/>
              <a:gd name="T95" fmla="*/ 80 h 338"/>
              <a:gd name="T96" fmla="*/ 152 w 340"/>
              <a:gd name="T97" fmla="*/ 68 h 338"/>
              <a:gd name="T98" fmla="*/ 170 w 340"/>
              <a:gd name="T99" fmla="*/ 66 h 338"/>
              <a:gd name="T100" fmla="*/ 204 w 340"/>
              <a:gd name="T101" fmla="*/ 72 h 338"/>
              <a:gd name="T102" fmla="*/ 232 w 340"/>
              <a:gd name="T103" fmla="*/ 92 h 338"/>
              <a:gd name="T104" fmla="*/ 250 w 340"/>
              <a:gd name="T105" fmla="*/ 118 h 338"/>
              <a:gd name="T106" fmla="*/ 258 w 340"/>
              <a:gd name="T107" fmla="*/ 154 h 338"/>
              <a:gd name="T108" fmla="*/ 192 w 340"/>
              <a:gd name="T109" fmla="*/ 54 h 338"/>
              <a:gd name="T110" fmla="*/ 148 w 340"/>
              <a:gd name="T111" fmla="*/ 26 h 338"/>
              <a:gd name="T112" fmla="*/ 192 w 340"/>
              <a:gd name="T113" fmla="*/ 26 h 338"/>
              <a:gd name="T114" fmla="*/ 192 w 340"/>
              <a:gd name="T115" fmla="*/ 5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" h="338">
                <a:moveTo>
                  <a:pt x="24" y="266"/>
                </a:moveTo>
                <a:lnTo>
                  <a:pt x="24" y="266"/>
                </a:lnTo>
                <a:lnTo>
                  <a:pt x="20" y="268"/>
                </a:lnTo>
                <a:lnTo>
                  <a:pt x="18" y="270"/>
                </a:lnTo>
                <a:lnTo>
                  <a:pt x="16" y="272"/>
                </a:lnTo>
                <a:lnTo>
                  <a:pt x="14" y="276"/>
                </a:lnTo>
                <a:lnTo>
                  <a:pt x="14" y="276"/>
                </a:lnTo>
                <a:lnTo>
                  <a:pt x="16" y="280"/>
                </a:lnTo>
                <a:lnTo>
                  <a:pt x="18" y="284"/>
                </a:lnTo>
                <a:lnTo>
                  <a:pt x="20" y="286"/>
                </a:lnTo>
                <a:lnTo>
                  <a:pt x="24" y="286"/>
                </a:lnTo>
                <a:lnTo>
                  <a:pt x="316" y="286"/>
                </a:lnTo>
                <a:lnTo>
                  <a:pt x="316" y="286"/>
                </a:lnTo>
                <a:lnTo>
                  <a:pt x="320" y="286"/>
                </a:lnTo>
                <a:lnTo>
                  <a:pt x="322" y="284"/>
                </a:lnTo>
                <a:lnTo>
                  <a:pt x="324" y="280"/>
                </a:lnTo>
                <a:lnTo>
                  <a:pt x="326" y="276"/>
                </a:lnTo>
                <a:lnTo>
                  <a:pt x="326" y="276"/>
                </a:lnTo>
                <a:lnTo>
                  <a:pt x="324" y="272"/>
                </a:lnTo>
                <a:lnTo>
                  <a:pt x="322" y="270"/>
                </a:lnTo>
                <a:lnTo>
                  <a:pt x="320" y="268"/>
                </a:lnTo>
                <a:lnTo>
                  <a:pt x="316" y="266"/>
                </a:lnTo>
                <a:lnTo>
                  <a:pt x="298" y="266"/>
                </a:lnTo>
                <a:lnTo>
                  <a:pt x="298" y="192"/>
                </a:lnTo>
                <a:lnTo>
                  <a:pt x="316" y="192"/>
                </a:lnTo>
                <a:lnTo>
                  <a:pt x="316" y="192"/>
                </a:lnTo>
                <a:lnTo>
                  <a:pt x="320" y="192"/>
                </a:lnTo>
                <a:lnTo>
                  <a:pt x="322" y="190"/>
                </a:lnTo>
                <a:lnTo>
                  <a:pt x="324" y="186"/>
                </a:lnTo>
                <a:lnTo>
                  <a:pt x="326" y="182"/>
                </a:lnTo>
                <a:lnTo>
                  <a:pt x="326" y="182"/>
                </a:lnTo>
                <a:lnTo>
                  <a:pt x="324" y="178"/>
                </a:lnTo>
                <a:lnTo>
                  <a:pt x="322" y="176"/>
                </a:lnTo>
                <a:lnTo>
                  <a:pt x="320" y="172"/>
                </a:lnTo>
                <a:lnTo>
                  <a:pt x="316" y="172"/>
                </a:lnTo>
                <a:lnTo>
                  <a:pt x="24" y="172"/>
                </a:lnTo>
                <a:lnTo>
                  <a:pt x="24" y="172"/>
                </a:lnTo>
                <a:lnTo>
                  <a:pt x="20" y="172"/>
                </a:lnTo>
                <a:lnTo>
                  <a:pt x="18" y="176"/>
                </a:lnTo>
                <a:lnTo>
                  <a:pt x="16" y="178"/>
                </a:lnTo>
                <a:lnTo>
                  <a:pt x="14" y="182"/>
                </a:lnTo>
                <a:lnTo>
                  <a:pt x="14" y="182"/>
                </a:lnTo>
                <a:lnTo>
                  <a:pt x="16" y="186"/>
                </a:lnTo>
                <a:lnTo>
                  <a:pt x="18" y="190"/>
                </a:lnTo>
                <a:lnTo>
                  <a:pt x="20" y="192"/>
                </a:lnTo>
                <a:lnTo>
                  <a:pt x="24" y="192"/>
                </a:lnTo>
                <a:lnTo>
                  <a:pt x="42" y="192"/>
                </a:lnTo>
                <a:lnTo>
                  <a:pt x="42" y="266"/>
                </a:lnTo>
                <a:lnTo>
                  <a:pt x="24" y="266"/>
                </a:lnTo>
                <a:close/>
                <a:moveTo>
                  <a:pt x="248" y="266"/>
                </a:moveTo>
                <a:lnTo>
                  <a:pt x="230" y="266"/>
                </a:lnTo>
                <a:lnTo>
                  <a:pt x="230" y="192"/>
                </a:lnTo>
                <a:lnTo>
                  <a:pt x="248" y="192"/>
                </a:lnTo>
                <a:lnTo>
                  <a:pt x="248" y="266"/>
                </a:lnTo>
                <a:close/>
                <a:moveTo>
                  <a:pt x="178" y="266"/>
                </a:moveTo>
                <a:lnTo>
                  <a:pt x="162" y="266"/>
                </a:lnTo>
                <a:lnTo>
                  <a:pt x="162" y="192"/>
                </a:lnTo>
                <a:lnTo>
                  <a:pt x="178" y="192"/>
                </a:lnTo>
                <a:lnTo>
                  <a:pt x="178" y="266"/>
                </a:lnTo>
                <a:close/>
                <a:moveTo>
                  <a:pt x="110" y="266"/>
                </a:moveTo>
                <a:lnTo>
                  <a:pt x="92" y="266"/>
                </a:lnTo>
                <a:lnTo>
                  <a:pt x="92" y="192"/>
                </a:lnTo>
                <a:lnTo>
                  <a:pt x="110" y="192"/>
                </a:lnTo>
                <a:lnTo>
                  <a:pt x="110" y="266"/>
                </a:lnTo>
                <a:close/>
                <a:moveTo>
                  <a:pt x="340" y="322"/>
                </a:moveTo>
                <a:lnTo>
                  <a:pt x="340" y="322"/>
                </a:lnTo>
                <a:lnTo>
                  <a:pt x="338" y="328"/>
                </a:lnTo>
                <a:lnTo>
                  <a:pt x="334" y="334"/>
                </a:lnTo>
                <a:lnTo>
                  <a:pt x="330" y="336"/>
                </a:lnTo>
                <a:lnTo>
                  <a:pt x="324" y="338"/>
                </a:lnTo>
                <a:lnTo>
                  <a:pt x="16" y="338"/>
                </a:lnTo>
                <a:lnTo>
                  <a:pt x="16" y="338"/>
                </a:lnTo>
                <a:lnTo>
                  <a:pt x="10" y="336"/>
                </a:lnTo>
                <a:lnTo>
                  <a:pt x="6" y="334"/>
                </a:lnTo>
                <a:lnTo>
                  <a:pt x="2" y="328"/>
                </a:lnTo>
                <a:lnTo>
                  <a:pt x="0" y="322"/>
                </a:lnTo>
                <a:lnTo>
                  <a:pt x="0" y="322"/>
                </a:lnTo>
                <a:lnTo>
                  <a:pt x="2" y="316"/>
                </a:lnTo>
                <a:lnTo>
                  <a:pt x="6" y="310"/>
                </a:lnTo>
                <a:lnTo>
                  <a:pt x="10" y="308"/>
                </a:lnTo>
                <a:lnTo>
                  <a:pt x="16" y="306"/>
                </a:lnTo>
                <a:lnTo>
                  <a:pt x="324" y="306"/>
                </a:lnTo>
                <a:lnTo>
                  <a:pt x="324" y="306"/>
                </a:lnTo>
                <a:lnTo>
                  <a:pt x="330" y="308"/>
                </a:lnTo>
                <a:lnTo>
                  <a:pt x="334" y="310"/>
                </a:lnTo>
                <a:lnTo>
                  <a:pt x="338" y="316"/>
                </a:lnTo>
                <a:lnTo>
                  <a:pt x="340" y="322"/>
                </a:lnTo>
                <a:lnTo>
                  <a:pt x="340" y="322"/>
                </a:lnTo>
                <a:close/>
                <a:moveTo>
                  <a:pt x="258" y="154"/>
                </a:moveTo>
                <a:lnTo>
                  <a:pt x="82" y="154"/>
                </a:lnTo>
                <a:lnTo>
                  <a:pt x="82" y="154"/>
                </a:lnTo>
                <a:lnTo>
                  <a:pt x="84" y="136"/>
                </a:lnTo>
                <a:lnTo>
                  <a:pt x="90" y="118"/>
                </a:lnTo>
                <a:lnTo>
                  <a:pt x="98" y="104"/>
                </a:lnTo>
                <a:lnTo>
                  <a:pt x="108" y="92"/>
                </a:lnTo>
                <a:lnTo>
                  <a:pt x="120" y="80"/>
                </a:lnTo>
                <a:lnTo>
                  <a:pt x="136" y="72"/>
                </a:lnTo>
                <a:lnTo>
                  <a:pt x="152" y="68"/>
                </a:lnTo>
                <a:lnTo>
                  <a:pt x="170" y="66"/>
                </a:lnTo>
                <a:lnTo>
                  <a:pt x="170" y="66"/>
                </a:lnTo>
                <a:lnTo>
                  <a:pt x="188" y="68"/>
                </a:lnTo>
                <a:lnTo>
                  <a:pt x="204" y="72"/>
                </a:lnTo>
                <a:lnTo>
                  <a:pt x="220" y="80"/>
                </a:lnTo>
                <a:lnTo>
                  <a:pt x="232" y="92"/>
                </a:lnTo>
                <a:lnTo>
                  <a:pt x="242" y="104"/>
                </a:lnTo>
                <a:lnTo>
                  <a:pt x="250" y="118"/>
                </a:lnTo>
                <a:lnTo>
                  <a:pt x="256" y="136"/>
                </a:lnTo>
                <a:lnTo>
                  <a:pt x="258" y="154"/>
                </a:lnTo>
                <a:lnTo>
                  <a:pt x="258" y="154"/>
                </a:lnTo>
                <a:close/>
                <a:moveTo>
                  <a:pt x="192" y="54"/>
                </a:moveTo>
                <a:lnTo>
                  <a:pt x="148" y="54"/>
                </a:lnTo>
                <a:lnTo>
                  <a:pt x="148" y="26"/>
                </a:lnTo>
                <a:lnTo>
                  <a:pt x="170" y="0"/>
                </a:lnTo>
                <a:lnTo>
                  <a:pt x="192" y="26"/>
                </a:lnTo>
                <a:lnTo>
                  <a:pt x="192" y="26"/>
                </a:lnTo>
                <a:lnTo>
                  <a:pt x="192" y="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282477CE-18CA-494D-80C6-9925B4E1C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92" y="866824"/>
            <a:ext cx="425664" cy="425664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0760ADB8-C309-4A42-AA68-A4816DE6348D}"/>
              </a:ext>
            </a:extLst>
          </p:cNvPr>
          <p:cNvGrpSpPr/>
          <p:nvPr/>
        </p:nvGrpSpPr>
        <p:grpSpPr>
          <a:xfrm>
            <a:off x="6980971" y="849898"/>
            <a:ext cx="1871442" cy="837871"/>
            <a:chOff x="7546055" y="1292244"/>
            <a:chExt cx="1871442" cy="837871"/>
          </a:xfrm>
        </p:grpSpPr>
        <p:sp>
          <p:nvSpPr>
            <p:cNvPr id="48" name="Llamada con línea 2 20">
              <a:extLst>
                <a:ext uri="{FF2B5EF4-FFF2-40B4-BE49-F238E27FC236}">
                  <a16:creationId xmlns:a16="http://schemas.microsoft.com/office/drawing/2014/main" id="{3801F2BE-7B5A-46A1-A0A2-4104EDE6BD09}"/>
                </a:ext>
              </a:extLst>
            </p:cNvPr>
            <p:cNvSpPr/>
            <p:nvPr/>
          </p:nvSpPr>
          <p:spPr>
            <a:xfrm>
              <a:off x="7546055" y="1292244"/>
              <a:ext cx="1871442" cy="837871"/>
            </a:xfrm>
            <a:prstGeom prst="borderCallout2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28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2903086A-83FF-450F-BC52-42C413C85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14677" y="1742695"/>
              <a:ext cx="385951" cy="317841"/>
            </a:xfrm>
            <a:prstGeom prst="rect">
              <a:avLst/>
            </a:prstGeom>
          </p:spPr>
        </p:pic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D894AA95-EBDC-4F0A-AAB5-3F7899F45B04}"/>
                </a:ext>
              </a:extLst>
            </p:cNvPr>
            <p:cNvSpPr/>
            <p:nvPr/>
          </p:nvSpPr>
          <p:spPr>
            <a:xfrm>
              <a:off x="7813298" y="1373164"/>
              <a:ext cx="1495789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600"/>
                </a:lnSpc>
                <a:defRPr/>
              </a:pPr>
              <a:r>
                <a:rPr lang="es-ES" sz="16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En el Escritorio de la Oficina</a:t>
              </a:r>
              <a:endParaRPr lang="ca-ES" sz="1600" b="1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1" name="Flecha abajo 19">
            <a:extLst>
              <a:ext uri="{FF2B5EF4-FFF2-40B4-BE49-F238E27FC236}">
                <a16:creationId xmlns:a16="http://schemas.microsoft.com/office/drawing/2014/main" id="{9898101B-DF54-403F-9141-8D1DA4826EF2}"/>
              </a:ext>
            </a:extLst>
          </p:cNvPr>
          <p:cNvSpPr/>
          <p:nvPr/>
        </p:nvSpPr>
        <p:spPr>
          <a:xfrm>
            <a:off x="6310981" y="1590654"/>
            <a:ext cx="648072" cy="66300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4745C53-F4E6-4F9B-AED6-59FA7EEA0DE0}"/>
              </a:ext>
            </a:extLst>
          </p:cNvPr>
          <p:cNvGrpSpPr/>
          <p:nvPr/>
        </p:nvGrpSpPr>
        <p:grpSpPr>
          <a:xfrm>
            <a:off x="4755969" y="2429973"/>
            <a:ext cx="3712413" cy="2088232"/>
            <a:chOff x="-322285" y="1308219"/>
            <a:chExt cx="5275285" cy="2967347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C1488EB5-D806-461C-9E1C-2F907B0E8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22285" y="1308219"/>
              <a:ext cx="5275285" cy="2967347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C66AA039-F0A9-4900-81BE-55C37576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434" y="1517031"/>
              <a:ext cx="3687008" cy="2071353"/>
            </a:xfrm>
            <a:prstGeom prst="rect">
              <a:avLst/>
            </a:prstGeom>
          </p:spPr>
        </p:pic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4F62BAF-D110-48BC-A778-249316C6EBA0}"/>
              </a:ext>
            </a:extLst>
          </p:cNvPr>
          <p:cNvGrpSpPr/>
          <p:nvPr/>
        </p:nvGrpSpPr>
        <p:grpSpPr>
          <a:xfrm>
            <a:off x="4935884" y="4648511"/>
            <a:ext cx="3575480" cy="2011207"/>
            <a:chOff x="-322285" y="1308219"/>
            <a:chExt cx="5275285" cy="2967347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70EF0857-8F2F-4B09-8746-073FD2863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22285" y="1308219"/>
              <a:ext cx="5275285" cy="2967347"/>
            </a:xfrm>
            <a:prstGeom prst="rect">
              <a:avLst/>
            </a:prstGeom>
          </p:spPr>
        </p:pic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8ED14D7B-3B0E-4E07-95DA-AB3D8608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6434" y="1501698"/>
              <a:ext cx="3687008" cy="2126495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FA36568-97C8-4D25-9F9B-357B1C2CBA82}"/>
              </a:ext>
            </a:extLst>
          </p:cNvPr>
          <p:cNvGrpSpPr/>
          <p:nvPr/>
        </p:nvGrpSpPr>
        <p:grpSpPr>
          <a:xfrm>
            <a:off x="200472" y="5767935"/>
            <a:ext cx="1872000" cy="837871"/>
            <a:chOff x="200472" y="5767935"/>
            <a:chExt cx="1872000" cy="837871"/>
          </a:xfrm>
        </p:grpSpPr>
        <p:sp>
          <p:nvSpPr>
            <p:cNvPr id="37" name="Llamada con línea 2 36"/>
            <p:cNvSpPr/>
            <p:nvPr/>
          </p:nvSpPr>
          <p:spPr>
            <a:xfrm>
              <a:off x="200472" y="5767935"/>
              <a:ext cx="1872000" cy="837871"/>
            </a:xfrm>
            <a:prstGeom prst="borderCallout2">
              <a:avLst>
                <a:gd name="adj1" fmla="val 14203"/>
                <a:gd name="adj2" fmla="val 106199"/>
                <a:gd name="adj3" fmla="val 14202"/>
                <a:gd name="adj4" fmla="val 114923"/>
                <a:gd name="adj5" fmla="val -70905"/>
                <a:gd name="adj6" fmla="val 137316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8" name="Gráfico 57">
              <a:extLst>
                <a:ext uri="{FF2B5EF4-FFF2-40B4-BE49-F238E27FC236}">
                  <a16:creationId xmlns:a16="http://schemas.microsoft.com/office/drawing/2014/main" id="{5B07FC82-0C22-49F4-BC6E-3A7B8E3D5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4488" y="6141468"/>
              <a:ext cx="280622" cy="397548"/>
            </a:xfrm>
            <a:prstGeom prst="rect">
              <a:avLst/>
            </a:prstGeom>
          </p:spPr>
        </p:pic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460105F5-C443-4581-8B51-1E28CDE12B9E}"/>
                </a:ext>
              </a:extLst>
            </p:cNvPr>
            <p:cNvSpPr/>
            <p:nvPr/>
          </p:nvSpPr>
          <p:spPr>
            <a:xfrm>
              <a:off x="482481" y="5863675"/>
              <a:ext cx="1495789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600"/>
                </a:lnSpc>
                <a:defRPr/>
              </a:pPr>
              <a:r>
                <a:rPr lang="es-ES" sz="1600" b="1" dirty="0">
                  <a:solidFill>
                    <a:schemeClr val="accent3"/>
                  </a:solidFill>
                  <a:latin typeface="Arial Narrow" panose="020B0606020202030204" pitchFamily="34" charset="0"/>
                </a:rPr>
                <a:t>En el Escritorio del Fiscal</a:t>
              </a:r>
              <a:endParaRPr lang="ca-ES" sz="1600" b="1" dirty="0">
                <a:solidFill>
                  <a:schemeClr val="accent3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EDB4FB8-5B9B-4551-AAF2-31FA0C6D7C30}"/>
              </a:ext>
            </a:extLst>
          </p:cNvPr>
          <p:cNvSpPr txBox="1"/>
          <p:nvPr/>
        </p:nvSpPr>
        <p:spPr>
          <a:xfrm>
            <a:off x="1425949" y="3394689"/>
            <a:ext cx="8386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Fiscal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Gráfico 61">
            <a:extLst>
              <a:ext uri="{FF2B5EF4-FFF2-40B4-BE49-F238E27FC236}">
                <a16:creationId xmlns:a16="http://schemas.microsoft.com/office/drawing/2014/main" id="{397548B6-0BA2-459E-B5EE-A0191DFC6C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983" y="2939503"/>
            <a:ext cx="280622" cy="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0834058A-9B82-40FE-A5D6-47DE60A6780C}"/>
              </a:ext>
            </a:extLst>
          </p:cNvPr>
          <p:cNvSpPr/>
          <p:nvPr/>
        </p:nvSpPr>
        <p:spPr>
          <a:xfrm>
            <a:off x="3371330" y="6093296"/>
            <a:ext cx="2869309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Forma libre 60"/>
          <p:cNvSpPr/>
          <p:nvPr/>
        </p:nvSpPr>
        <p:spPr>
          <a:xfrm>
            <a:off x="704327" y="1166729"/>
            <a:ext cx="7535497" cy="4494519"/>
          </a:xfrm>
          <a:custGeom>
            <a:avLst/>
            <a:gdLst>
              <a:gd name="connsiteX0" fmla="*/ 2178573 w 7535497"/>
              <a:gd name="connsiteY0" fmla="*/ 633719 h 4494519"/>
              <a:gd name="connsiteX1" fmla="*/ 6852173 w 7535497"/>
              <a:gd name="connsiteY1" fmla="*/ 100319 h 4494519"/>
              <a:gd name="connsiteX2" fmla="*/ 6826773 w 7535497"/>
              <a:gd name="connsiteY2" fmla="*/ 2411719 h 4494519"/>
              <a:gd name="connsiteX3" fmla="*/ 413273 w 7535497"/>
              <a:gd name="connsiteY3" fmla="*/ 2526019 h 4494519"/>
              <a:gd name="connsiteX4" fmla="*/ 641873 w 7535497"/>
              <a:gd name="connsiteY4" fmla="*/ 4494519 h 449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5497" h="4494519">
                <a:moveTo>
                  <a:pt x="2178573" y="633719"/>
                </a:moveTo>
                <a:cubicBezTo>
                  <a:pt x="4128023" y="218852"/>
                  <a:pt x="6077473" y="-196014"/>
                  <a:pt x="6852173" y="100319"/>
                </a:cubicBezTo>
                <a:cubicBezTo>
                  <a:pt x="7626873" y="396652"/>
                  <a:pt x="7899923" y="2007436"/>
                  <a:pt x="6826773" y="2411719"/>
                </a:cubicBezTo>
                <a:cubicBezTo>
                  <a:pt x="5753623" y="2816002"/>
                  <a:pt x="1444090" y="2178886"/>
                  <a:pt x="413273" y="2526019"/>
                </a:cubicBezTo>
                <a:cubicBezTo>
                  <a:pt x="-617544" y="2873152"/>
                  <a:pt x="599540" y="4155852"/>
                  <a:pt x="641873" y="4494519"/>
                </a:cubicBezTo>
              </a:path>
            </a:pathLst>
          </a:custGeom>
          <a:noFill/>
          <a:ln w="6985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OPERATIVA PREVISTA (Notificaciones II)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612176" y="6240681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BFCD6-C37F-4D4F-B6AD-71D3A36D527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Conector recto 26"/>
          <p:cNvCxnSpPr/>
          <p:nvPr/>
        </p:nvCxnSpPr>
        <p:spPr>
          <a:xfrm flipH="1">
            <a:off x="1421026" y="1146499"/>
            <a:ext cx="1" cy="151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596608" y="1672250"/>
            <a:ext cx="1721027" cy="838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Consulta de Acontecimientos Notificados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2"/>
          <a:srcRect b="12604"/>
          <a:stretch/>
        </p:blipFill>
        <p:spPr>
          <a:xfrm>
            <a:off x="3296816" y="787295"/>
            <a:ext cx="3800872" cy="186759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440870" y="2519318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(notas a Oficina)</a:t>
            </a:r>
            <a:endParaRPr kumimoji="0" lang="ca-ES" sz="11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216" y="1841907"/>
            <a:ext cx="2500034" cy="1530976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5026705" y="2995406"/>
            <a:ext cx="1625071" cy="1368152"/>
            <a:chOff x="1136576" y="1754814"/>
            <a:chExt cx="1625071" cy="1368152"/>
          </a:xfrm>
        </p:grpSpPr>
        <p:sp>
          <p:nvSpPr>
            <p:cNvPr id="45" name="Rectángulo 44"/>
            <p:cNvSpPr/>
            <p:nvPr/>
          </p:nvSpPr>
          <p:spPr>
            <a:xfrm>
              <a:off x="1136576" y="1844824"/>
              <a:ext cx="1388229" cy="1278142"/>
            </a:xfrm>
            <a:prstGeom prst="rect">
              <a:avLst/>
            </a:prstGeom>
            <a:solidFill>
              <a:srgbClr val="F6F6F6"/>
            </a:solidFill>
            <a:ln w="41275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Notas no leídas</a:t>
              </a:r>
              <a:endPara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lipse 45"/>
            <p:cNvSpPr/>
            <p:nvPr/>
          </p:nvSpPr>
          <p:spPr>
            <a:xfrm>
              <a:off x="2287965" y="1754814"/>
              <a:ext cx="473682" cy="4321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35" y="2887682"/>
            <a:ext cx="2868893" cy="1738144"/>
          </a:xfrm>
          <a:prstGeom prst="rect">
            <a:avLst/>
          </a:prstGeom>
        </p:spPr>
      </p:pic>
      <p:grpSp>
        <p:nvGrpSpPr>
          <p:cNvPr id="54" name="Grupo 53"/>
          <p:cNvGrpSpPr/>
          <p:nvPr/>
        </p:nvGrpSpPr>
        <p:grpSpPr>
          <a:xfrm>
            <a:off x="424299" y="4815272"/>
            <a:ext cx="1625071" cy="1368152"/>
            <a:chOff x="1136576" y="1754814"/>
            <a:chExt cx="1625071" cy="1368152"/>
          </a:xfrm>
        </p:grpSpPr>
        <p:sp>
          <p:nvSpPr>
            <p:cNvPr id="55" name="Rectángulo 54"/>
            <p:cNvSpPr/>
            <p:nvPr/>
          </p:nvSpPr>
          <p:spPr>
            <a:xfrm>
              <a:off x="1136576" y="1844824"/>
              <a:ext cx="1388229" cy="1278142"/>
            </a:xfrm>
            <a:prstGeom prst="rect">
              <a:avLst/>
            </a:prstGeom>
            <a:solidFill>
              <a:srgbClr val="F6F6F6"/>
            </a:solidFill>
            <a:ln w="41275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Dictámenes para mi firma</a:t>
              </a:r>
              <a:endPara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Elipse 55"/>
            <p:cNvSpPr/>
            <p:nvPr/>
          </p:nvSpPr>
          <p:spPr>
            <a:xfrm>
              <a:off x="2287965" y="1754814"/>
              <a:ext cx="473682" cy="4321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Forma libre 18"/>
          <p:cNvSpPr/>
          <p:nvPr/>
        </p:nvSpPr>
        <p:spPr>
          <a:xfrm>
            <a:off x="704327" y="1156981"/>
            <a:ext cx="7535497" cy="4494519"/>
          </a:xfrm>
          <a:custGeom>
            <a:avLst/>
            <a:gdLst>
              <a:gd name="connsiteX0" fmla="*/ 2178573 w 7535497"/>
              <a:gd name="connsiteY0" fmla="*/ 633719 h 4494519"/>
              <a:gd name="connsiteX1" fmla="*/ 6852173 w 7535497"/>
              <a:gd name="connsiteY1" fmla="*/ 100319 h 4494519"/>
              <a:gd name="connsiteX2" fmla="*/ 6826773 w 7535497"/>
              <a:gd name="connsiteY2" fmla="*/ 2411719 h 4494519"/>
              <a:gd name="connsiteX3" fmla="*/ 413273 w 7535497"/>
              <a:gd name="connsiteY3" fmla="*/ 2526019 h 4494519"/>
              <a:gd name="connsiteX4" fmla="*/ 641873 w 7535497"/>
              <a:gd name="connsiteY4" fmla="*/ 4494519 h 449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5497" h="4494519">
                <a:moveTo>
                  <a:pt x="2178573" y="633719"/>
                </a:moveTo>
                <a:cubicBezTo>
                  <a:pt x="4128023" y="218852"/>
                  <a:pt x="6077473" y="-196014"/>
                  <a:pt x="6852173" y="100319"/>
                </a:cubicBezTo>
                <a:cubicBezTo>
                  <a:pt x="7626873" y="396652"/>
                  <a:pt x="7899923" y="2007436"/>
                  <a:pt x="6826773" y="2411719"/>
                </a:cubicBezTo>
                <a:cubicBezTo>
                  <a:pt x="5753623" y="2816002"/>
                  <a:pt x="1444090" y="2178886"/>
                  <a:pt x="413273" y="2526019"/>
                </a:cubicBezTo>
                <a:cubicBezTo>
                  <a:pt x="-617544" y="2873152"/>
                  <a:pt x="599540" y="4155852"/>
                  <a:pt x="641873" y="4494519"/>
                </a:cubicBezTo>
              </a:path>
            </a:pathLst>
          </a:custGeom>
          <a:noFill/>
          <a:ln w="69850">
            <a:solidFill>
              <a:schemeClr val="accent1">
                <a:shade val="50000"/>
                <a:alpha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5F0539-1937-4659-B80F-949A0B5B3B1D}"/>
              </a:ext>
            </a:extLst>
          </p:cNvPr>
          <p:cNvSpPr txBox="1"/>
          <p:nvPr/>
        </p:nvSpPr>
        <p:spPr>
          <a:xfrm>
            <a:off x="1021524" y="1214606"/>
            <a:ext cx="8386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Fiscal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E6FEEC8-F926-4C40-BB2D-ABB262975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0558" y="759420"/>
            <a:ext cx="280622" cy="397548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0AD3FDB3-ABD9-42DC-990D-AEBBEAEB4D9C}"/>
              </a:ext>
            </a:extLst>
          </p:cNvPr>
          <p:cNvGrpSpPr/>
          <p:nvPr/>
        </p:nvGrpSpPr>
        <p:grpSpPr>
          <a:xfrm>
            <a:off x="7474046" y="4171153"/>
            <a:ext cx="1871442" cy="837871"/>
            <a:chOff x="7546055" y="1292244"/>
            <a:chExt cx="1871442" cy="837871"/>
          </a:xfrm>
        </p:grpSpPr>
        <p:sp>
          <p:nvSpPr>
            <p:cNvPr id="24" name="Llamada con línea 2 20">
              <a:extLst>
                <a:ext uri="{FF2B5EF4-FFF2-40B4-BE49-F238E27FC236}">
                  <a16:creationId xmlns:a16="http://schemas.microsoft.com/office/drawing/2014/main" id="{9415CAF2-69A9-43CD-AC99-F9FCB87E8FF1}"/>
                </a:ext>
              </a:extLst>
            </p:cNvPr>
            <p:cNvSpPr/>
            <p:nvPr/>
          </p:nvSpPr>
          <p:spPr>
            <a:xfrm>
              <a:off x="7546055" y="1292244"/>
              <a:ext cx="1871442" cy="837871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2429"/>
                <a:gd name="adj6" fmla="val -51167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28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054E82D4-047B-4E1E-A758-C508956A4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14677" y="1742695"/>
              <a:ext cx="385951" cy="317841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F348918D-1E52-4AFE-90A5-90691781B7CC}"/>
                </a:ext>
              </a:extLst>
            </p:cNvPr>
            <p:cNvSpPr/>
            <p:nvPr/>
          </p:nvSpPr>
          <p:spPr>
            <a:xfrm>
              <a:off x="7813298" y="1373164"/>
              <a:ext cx="1495789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600"/>
                </a:lnSpc>
                <a:defRPr/>
              </a:pPr>
              <a:r>
                <a:rPr lang="es-ES" sz="16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En el Escritorio de la Oficina</a:t>
              </a:r>
              <a:endParaRPr lang="ca-ES" sz="1600" b="1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E93791C-D468-4D5B-A6ED-ED177549452D}"/>
              </a:ext>
            </a:extLst>
          </p:cNvPr>
          <p:cNvGrpSpPr/>
          <p:nvPr/>
        </p:nvGrpSpPr>
        <p:grpSpPr>
          <a:xfrm>
            <a:off x="2936776" y="5336213"/>
            <a:ext cx="1871442" cy="837871"/>
            <a:chOff x="6867009" y="5191435"/>
            <a:chExt cx="1871442" cy="837871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F9D6A5F1-2545-4FD1-A9C5-6DC42AA2F3D8}"/>
                </a:ext>
              </a:extLst>
            </p:cNvPr>
            <p:cNvGrpSpPr/>
            <p:nvPr/>
          </p:nvGrpSpPr>
          <p:grpSpPr>
            <a:xfrm>
              <a:off x="6867009" y="5191435"/>
              <a:ext cx="1871442" cy="837871"/>
              <a:chOff x="7546055" y="1292244"/>
              <a:chExt cx="1871442" cy="837871"/>
            </a:xfrm>
          </p:grpSpPr>
          <p:sp>
            <p:nvSpPr>
              <p:cNvPr id="37" name="Llamada con línea 2 20">
                <a:extLst>
                  <a:ext uri="{FF2B5EF4-FFF2-40B4-BE49-F238E27FC236}">
                    <a16:creationId xmlns:a16="http://schemas.microsoft.com/office/drawing/2014/main" id="{0B0E610D-DB61-4F42-83F7-4267C3BD0631}"/>
                  </a:ext>
                </a:extLst>
              </p:cNvPr>
              <p:cNvSpPr/>
              <p:nvPr/>
            </p:nvSpPr>
            <p:spPr>
              <a:xfrm>
                <a:off x="7546055" y="1292244"/>
                <a:ext cx="1871442" cy="837871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49318"/>
                  <a:gd name="adj6" fmla="val -55024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0" rIns="36000" bIns="28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9EF04C94-767F-4662-8560-7DF591684347}"/>
                  </a:ext>
                </a:extLst>
              </p:cNvPr>
              <p:cNvSpPr/>
              <p:nvPr/>
            </p:nvSpPr>
            <p:spPr>
              <a:xfrm>
                <a:off x="7813298" y="1373164"/>
                <a:ext cx="1495789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600"/>
                  </a:lnSpc>
                  <a:defRPr/>
                </a:pPr>
                <a:r>
                  <a:rPr lang="es-ES" sz="1600" b="1" dirty="0">
                    <a:solidFill>
                      <a:schemeClr val="accent3"/>
                    </a:solidFill>
                    <a:latin typeface="Arial Narrow" panose="020B0606020202030204" pitchFamily="34" charset="0"/>
                  </a:rPr>
                  <a:t>En el Escritorio del Fiscal</a:t>
                </a:r>
                <a:endParaRPr lang="ca-ES" sz="1600" b="1" dirty="0">
                  <a:solidFill>
                    <a:schemeClr val="accent3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40" name="Gráfico 39">
              <a:extLst>
                <a:ext uri="{FF2B5EF4-FFF2-40B4-BE49-F238E27FC236}">
                  <a16:creationId xmlns:a16="http://schemas.microsoft.com/office/drawing/2014/main" id="{9668F8A5-DC90-4C48-B295-B292E57C2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93941" y="5560315"/>
              <a:ext cx="280622" cy="397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554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03A1B4A1-944B-4A39-9F52-ABD5A76D5B4C}"/>
              </a:ext>
            </a:extLst>
          </p:cNvPr>
          <p:cNvSpPr/>
          <p:nvPr/>
        </p:nvSpPr>
        <p:spPr>
          <a:xfrm>
            <a:off x="3371330" y="6093296"/>
            <a:ext cx="2869309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orma libre 38"/>
          <p:cNvSpPr/>
          <p:nvPr/>
        </p:nvSpPr>
        <p:spPr>
          <a:xfrm>
            <a:off x="1967050" y="1046970"/>
            <a:ext cx="6154302" cy="3966562"/>
          </a:xfrm>
          <a:custGeom>
            <a:avLst/>
            <a:gdLst>
              <a:gd name="connsiteX0" fmla="*/ 0 w 6154302"/>
              <a:gd name="connsiteY0" fmla="*/ 652347 h 3816779"/>
              <a:gd name="connsiteX1" fmla="*/ 4191000 w 6154302"/>
              <a:gd name="connsiteY1" fmla="*/ 144347 h 3816779"/>
              <a:gd name="connsiteX2" fmla="*/ 6121400 w 6154302"/>
              <a:gd name="connsiteY2" fmla="*/ 2938347 h 3816779"/>
              <a:gd name="connsiteX3" fmla="*/ 2730500 w 6154302"/>
              <a:gd name="connsiteY3" fmla="*/ 3814647 h 3816779"/>
              <a:gd name="connsiteX4" fmla="*/ 863600 w 6154302"/>
              <a:gd name="connsiteY4" fmla="*/ 3192347 h 381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302" h="3816779">
                <a:moveTo>
                  <a:pt x="0" y="652347"/>
                </a:moveTo>
                <a:cubicBezTo>
                  <a:pt x="1585383" y="207847"/>
                  <a:pt x="3170767" y="-236653"/>
                  <a:pt x="4191000" y="144347"/>
                </a:cubicBezTo>
                <a:cubicBezTo>
                  <a:pt x="5211233" y="525347"/>
                  <a:pt x="6364817" y="2326630"/>
                  <a:pt x="6121400" y="2938347"/>
                </a:cubicBezTo>
                <a:cubicBezTo>
                  <a:pt x="5877983" y="3550064"/>
                  <a:pt x="3606800" y="3772314"/>
                  <a:pt x="2730500" y="3814647"/>
                </a:cubicBezTo>
                <a:cubicBezTo>
                  <a:pt x="1854200" y="3856980"/>
                  <a:pt x="1123950" y="3255847"/>
                  <a:pt x="863600" y="3192347"/>
                </a:cubicBezTo>
              </a:path>
            </a:pathLst>
          </a:custGeom>
          <a:noFill/>
          <a:ln w="730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OPERATIVA PREVISTA (VISADO)</a:t>
            </a:r>
            <a:endParaRPr lang="ca-ES" dirty="0"/>
          </a:p>
        </p:txBody>
      </p:sp>
      <p:cxnSp>
        <p:nvCxnSpPr>
          <p:cNvPr id="27" name="Conector recto 26"/>
          <p:cNvCxnSpPr/>
          <p:nvPr/>
        </p:nvCxnSpPr>
        <p:spPr>
          <a:xfrm flipH="1">
            <a:off x="1421026" y="1146499"/>
            <a:ext cx="1" cy="151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344488" y="1772816"/>
            <a:ext cx="2153076" cy="368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…tramitación…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421026" y="2192573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(elaboración dictamen)</a:t>
            </a:r>
            <a:endParaRPr kumimoji="0" lang="ca-ES" sz="11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H="1">
            <a:off x="4275145" y="1840836"/>
            <a:ext cx="3210" cy="126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201815" y="2150934"/>
            <a:ext cx="2153076" cy="368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Bandeja de Visado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b="12604"/>
          <a:stretch/>
        </p:blipFill>
        <p:spPr>
          <a:xfrm>
            <a:off x="5858901" y="2408403"/>
            <a:ext cx="3800872" cy="18675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1" y="2708166"/>
            <a:ext cx="3289595" cy="32763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6417" y="3127310"/>
            <a:ext cx="224394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1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 Narrow" panose="020B0606020202030204" pitchFamily="34" charset="0"/>
              </a:rPr>
              <a:t>En el proceso de Visado se reflejarán no solo las notas sino también los acontecimientos más relevantes </a:t>
            </a:r>
            <a:endParaRPr kumimoji="0" lang="ca-ES" sz="1400" i="1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22" y="3455266"/>
            <a:ext cx="3056948" cy="1765048"/>
          </a:xfrm>
          <a:prstGeom prst="rect">
            <a:avLst/>
          </a:prstGeom>
        </p:spPr>
      </p:pic>
      <p:sp>
        <p:nvSpPr>
          <p:cNvPr id="10" name="Forma libre 9"/>
          <p:cNvSpPr/>
          <p:nvPr/>
        </p:nvSpPr>
        <p:spPr>
          <a:xfrm>
            <a:off x="1967050" y="1030478"/>
            <a:ext cx="6154302" cy="3983053"/>
          </a:xfrm>
          <a:custGeom>
            <a:avLst/>
            <a:gdLst>
              <a:gd name="connsiteX0" fmla="*/ 0 w 6154302"/>
              <a:gd name="connsiteY0" fmla="*/ 652347 h 3816779"/>
              <a:gd name="connsiteX1" fmla="*/ 4191000 w 6154302"/>
              <a:gd name="connsiteY1" fmla="*/ 144347 h 3816779"/>
              <a:gd name="connsiteX2" fmla="*/ 6121400 w 6154302"/>
              <a:gd name="connsiteY2" fmla="*/ 2938347 h 3816779"/>
              <a:gd name="connsiteX3" fmla="*/ 2730500 w 6154302"/>
              <a:gd name="connsiteY3" fmla="*/ 3814647 h 3816779"/>
              <a:gd name="connsiteX4" fmla="*/ 863600 w 6154302"/>
              <a:gd name="connsiteY4" fmla="*/ 3192347 h 381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302" h="3816779">
                <a:moveTo>
                  <a:pt x="0" y="652347"/>
                </a:moveTo>
                <a:cubicBezTo>
                  <a:pt x="1585383" y="207847"/>
                  <a:pt x="3170767" y="-236653"/>
                  <a:pt x="4191000" y="144347"/>
                </a:cubicBezTo>
                <a:cubicBezTo>
                  <a:pt x="5211233" y="525347"/>
                  <a:pt x="6364817" y="2326630"/>
                  <a:pt x="6121400" y="2938347"/>
                </a:cubicBezTo>
                <a:cubicBezTo>
                  <a:pt x="5877983" y="3550064"/>
                  <a:pt x="3606800" y="3772314"/>
                  <a:pt x="2730500" y="3814647"/>
                </a:cubicBezTo>
                <a:cubicBezTo>
                  <a:pt x="1854200" y="3856980"/>
                  <a:pt x="1123950" y="3255847"/>
                  <a:pt x="863600" y="3192347"/>
                </a:cubicBezTo>
              </a:path>
            </a:pathLst>
          </a:custGeom>
          <a:noFill/>
          <a:ln w="73025">
            <a:solidFill>
              <a:schemeClr val="accent1">
                <a:shade val="50000"/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4590FF0-AC83-4860-9838-856EFAF8A678}"/>
              </a:ext>
            </a:extLst>
          </p:cNvPr>
          <p:cNvSpPr txBox="1"/>
          <p:nvPr/>
        </p:nvSpPr>
        <p:spPr>
          <a:xfrm>
            <a:off x="519176" y="1319691"/>
            <a:ext cx="18036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lang="es-ES" sz="1200" b="1" dirty="0" err="1">
                <a:solidFill>
                  <a:srgbClr val="4E4E4E"/>
                </a:solidFill>
                <a:latin typeface="Arial"/>
              </a:rPr>
              <a:t>icina</a:t>
            </a:r>
            <a:r>
              <a:rPr lang="es-ES" sz="1200" b="1" dirty="0">
                <a:solidFill>
                  <a:srgbClr val="4E4E4E"/>
                </a:solidFill>
                <a:latin typeface="Arial"/>
              </a:rPr>
              <a:t>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Fiscal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ó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Fiscal</a:t>
            </a:r>
            <a:endParaRPr kumimoji="0" lang="ca-ES" sz="12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reeform 4838">
            <a:extLst>
              <a:ext uri="{FF2B5EF4-FFF2-40B4-BE49-F238E27FC236}">
                <a16:creationId xmlns:a16="http://schemas.microsoft.com/office/drawing/2014/main" id="{7BF3B48E-3B03-40C1-AB86-03C46DAF3B7A}"/>
              </a:ext>
            </a:extLst>
          </p:cNvPr>
          <p:cNvSpPr>
            <a:spLocks noEditPoints="1"/>
          </p:cNvSpPr>
          <p:nvPr/>
        </p:nvSpPr>
        <p:spPr bwMode="auto">
          <a:xfrm>
            <a:off x="920552" y="799072"/>
            <a:ext cx="473682" cy="470895"/>
          </a:xfrm>
          <a:custGeom>
            <a:avLst/>
            <a:gdLst>
              <a:gd name="T0" fmla="*/ 24 w 340"/>
              <a:gd name="T1" fmla="*/ 266 h 338"/>
              <a:gd name="T2" fmla="*/ 18 w 340"/>
              <a:gd name="T3" fmla="*/ 270 h 338"/>
              <a:gd name="T4" fmla="*/ 14 w 340"/>
              <a:gd name="T5" fmla="*/ 276 h 338"/>
              <a:gd name="T6" fmla="*/ 16 w 340"/>
              <a:gd name="T7" fmla="*/ 280 h 338"/>
              <a:gd name="T8" fmla="*/ 20 w 340"/>
              <a:gd name="T9" fmla="*/ 286 h 338"/>
              <a:gd name="T10" fmla="*/ 316 w 340"/>
              <a:gd name="T11" fmla="*/ 286 h 338"/>
              <a:gd name="T12" fmla="*/ 320 w 340"/>
              <a:gd name="T13" fmla="*/ 286 h 338"/>
              <a:gd name="T14" fmla="*/ 324 w 340"/>
              <a:gd name="T15" fmla="*/ 280 h 338"/>
              <a:gd name="T16" fmla="*/ 326 w 340"/>
              <a:gd name="T17" fmla="*/ 276 h 338"/>
              <a:gd name="T18" fmla="*/ 322 w 340"/>
              <a:gd name="T19" fmla="*/ 270 h 338"/>
              <a:gd name="T20" fmla="*/ 316 w 340"/>
              <a:gd name="T21" fmla="*/ 266 h 338"/>
              <a:gd name="T22" fmla="*/ 298 w 340"/>
              <a:gd name="T23" fmla="*/ 192 h 338"/>
              <a:gd name="T24" fmla="*/ 316 w 340"/>
              <a:gd name="T25" fmla="*/ 192 h 338"/>
              <a:gd name="T26" fmla="*/ 322 w 340"/>
              <a:gd name="T27" fmla="*/ 190 h 338"/>
              <a:gd name="T28" fmla="*/ 326 w 340"/>
              <a:gd name="T29" fmla="*/ 182 h 338"/>
              <a:gd name="T30" fmla="*/ 324 w 340"/>
              <a:gd name="T31" fmla="*/ 178 h 338"/>
              <a:gd name="T32" fmla="*/ 320 w 340"/>
              <a:gd name="T33" fmla="*/ 172 h 338"/>
              <a:gd name="T34" fmla="*/ 24 w 340"/>
              <a:gd name="T35" fmla="*/ 172 h 338"/>
              <a:gd name="T36" fmla="*/ 20 w 340"/>
              <a:gd name="T37" fmla="*/ 172 h 338"/>
              <a:gd name="T38" fmla="*/ 16 w 340"/>
              <a:gd name="T39" fmla="*/ 178 h 338"/>
              <a:gd name="T40" fmla="*/ 14 w 340"/>
              <a:gd name="T41" fmla="*/ 182 h 338"/>
              <a:gd name="T42" fmla="*/ 18 w 340"/>
              <a:gd name="T43" fmla="*/ 190 h 338"/>
              <a:gd name="T44" fmla="*/ 24 w 340"/>
              <a:gd name="T45" fmla="*/ 192 h 338"/>
              <a:gd name="T46" fmla="*/ 42 w 340"/>
              <a:gd name="T47" fmla="*/ 266 h 338"/>
              <a:gd name="T48" fmla="*/ 248 w 340"/>
              <a:gd name="T49" fmla="*/ 266 h 338"/>
              <a:gd name="T50" fmla="*/ 230 w 340"/>
              <a:gd name="T51" fmla="*/ 192 h 338"/>
              <a:gd name="T52" fmla="*/ 248 w 340"/>
              <a:gd name="T53" fmla="*/ 266 h 338"/>
              <a:gd name="T54" fmla="*/ 162 w 340"/>
              <a:gd name="T55" fmla="*/ 266 h 338"/>
              <a:gd name="T56" fmla="*/ 178 w 340"/>
              <a:gd name="T57" fmla="*/ 192 h 338"/>
              <a:gd name="T58" fmla="*/ 110 w 340"/>
              <a:gd name="T59" fmla="*/ 266 h 338"/>
              <a:gd name="T60" fmla="*/ 92 w 340"/>
              <a:gd name="T61" fmla="*/ 192 h 338"/>
              <a:gd name="T62" fmla="*/ 110 w 340"/>
              <a:gd name="T63" fmla="*/ 266 h 338"/>
              <a:gd name="T64" fmla="*/ 340 w 340"/>
              <a:gd name="T65" fmla="*/ 322 h 338"/>
              <a:gd name="T66" fmla="*/ 334 w 340"/>
              <a:gd name="T67" fmla="*/ 334 h 338"/>
              <a:gd name="T68" fmla="*/ 324 w 340"/>
              <a:gd name="T69" fmla="*/ 338 h 338"/>
              <a:gd name="T70" fmla="*/ 16 w 340"/>
              <a:gd name="T71" fmla="*/ 338 h 338"/>
              <a:gd name="T72" fmla="*/ 6 w 340"/>
              <a:gd name="T73" fmla="*/ 334 h 338"/>
              <a:gd name="T74" fmla="*/ 0 w 340"/>
              <a:gd name="T75" fmla="*/ 322 h 338"/>
              <a:gd name="T76" fmla="*/ 2 w 340"/>
              <a:gd name="T77" fmla="*/ 316 h 338"/>
              <a:gd name="T78" fmla="*/ 10 w 340"/>
              <a:gd name="T79" fmla="*/ 308 h 338"/>
              <a:gd name="T80" fmla="*/ 324 w 340"/>
              <a:gd name="T81" fmla="*/ 306 h 338"/>
              <a:gd name="T82" fmla="*/ 330 w 340"/>
              <a:gd name="T83" fmla="*/ 308 h 338"/>
              <a:gd name="T84" fmla="*/ 338 w 340"/>
              <a:gd name="T85" fmla="*/ 316 h 338"/>
              <a:gd name="T86" fmla="*/ 340 w 340"/>
              <a:gd name="T87" fmla="*/ 322 h 338"/>
              <a:gd name="T88" fmla="*/ 82 w 340"/>
              <a:gd name="T89" fmla="*/ 154 h 338"/>
              <a:gd name="T90" fmla="*/ 84 w 340"/>
              <a:gd name="T91" fmla="*/ 136 h 338"/>
              <a:gd name="T92" fmla="*/ 98 w 340"/>
              <a:gd name="T93" fmla="*/ 104 h 338"/>
              <a:gd name="T94" fmla="*/ 120 w 340"/>
              <a:gd name="T95" fmla="*/ 80 h 338"/>
              <a:gd name="T96" fmla="*/ 152 w 340"/>
              <a:gd name="T97" fmla="*/ 68 h 338"/>
              <a:gd name="T98" fmla="*/ 170 w 340"/>
              <a:gd name="T99" fmla="*/ 66 h 338"/>
              <a:gd name="T100" fmla="*/ 204 w 340"/>
              <a:gd name="T101" fmla="*/ 72 h 338"/>
              <a:gd name="T102" fmla="*/ 232 w 340"/>
              <a:gd name="T103" fmla="*/ 92 h 338"/>
              <a:gd name="T104" fmla="*/ 250 w 340"/>
              <a:gd name="T105" fmla="*/ 118 h 338"/>
              <a:gd name="T106" fmla="*/ 258 w 340"/>
              <a:gd name="T107" fmla="*/ 154 h 338"/>
              <a:gd name="T108" fmla="*/ 192 w 340"/>
              <a:gd name="T109" fmla="*/ 54 h 338"/>
              <a:gd name="T110" fmla="*/ 148 w 340"/>
              <a:gd name="T111" fmla="*/ 26 h 338"/>
              <a:gd name="T112" fmla="*/ 192 w 340"/>
              <a:gd name="T113" fmla="*/ 26 h 338"/>
              <a:gd name="T114" fmla="*/ 192 w 340"/>
              <a:gd name="T115" fmla="*/ 5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" h="338">
                <a:moveTo>
                  <a:pt x="24" y="266"/>
                </a:moveTo>
                <a:lnTo>
                  <a:pt x="24" y="266"/>
                </a:lnTo>
                <a:lnTo>
                  <a:pt x="20" y="268"/>
                </a:lnTo>
                <a:lnTo>
                  <a:pt x="18" y="270"/>
                </a:lnTo>
                <a:lnTo>
                  <a:pt x="16" y="272"/>
                </a:lnTo>
                <a:lnTo>
                  <a:pt x="14" y="276"/>
                </a:lnTo>
                <a:lnTo>
                  <a:pt x="14" y="276"/>
                </a:lnTo>
                <a:lnTo>
                  <a:pt x="16" y="280"/>
                </a:lnTo>
                <a:lnTo>
                  <a:pt x="18" y="284"/>
                </a:lnTo>
                <a:lnTo>
                  <a:pt x="20" y="286"/>
                </a:lnTo>
                <a:lnTo>
                  <a:pt x="24" y="286"/>
                </a:lnTo>
                <a:lnTo>
                  <a:pt x="316" y="286"/>
                </a:lnTo>
                <a:lnTo>
                  <a:pt x="316" y="286"/>
                </a:lnTo>
                <a:lnTo>
                  <a:pt x="320" y="286"/>
                </a:lnTo>
                <a:lnTo>
                  <a:pt x="322" y="284"/>
                </a:lnTo>
                <a:lnTo>
                  <a:pt x="324" y="280"/>
                </a:lnTo>
                <a:lnTo>
                  <a:pt x="326" y="276"/>
                </a:lnTo>
                <a:lnTo>
                  <a:pt x="326" y="276"/>
                </a:lnTo>
                <a:lnTo>
                  <a:pt x="324" y="272"/>
                </a:lnTo>
                <a:lnTo>
                  <a:pt x="322" y="270"/>
                </a:lnTo>
                <a:lnTo>
                  <a:pt x="320" y="268"/>
                </a:lnTo>
                <a:lnTo>
                  <a:pt x="316" y="266"/>
                </a:lnTo>
                <a:lnTo>
                  <a:pt x="298" y="266"/>
                </a:lnTo>
                <a:lnTo>
                  <a:pt x="298" y="192"/>
                </a:lnTo>
                <a:lnTo>
                  <a:pt x="316" y="192"/>
                </a:lnTo>
                <a:lnTo>
                  <a:pt x="316" y="192"/>
                </a:lnTo>
                <a:lnTo>
                  <a:pt x="320" y="192"/>
                </a:lnTo>
                <a:lnTo>
                  <a:pt x="322" y="190"/>
                </a:lnTo>
                <a:lnTo>
                  <a:pt x="324" y="186"/>
                </a:lnTo>
                <a:lnTo>
                  <a:pt x="326" y="182"/>
                </a:lnTo>
                <a:lnTo>
                  <a:pt x="326" y="182"/>
                </a:lnTo>
                <a:lnTo>
                  <a:pt x="324" y="178"/>
                </a:lnTo>
                <a:lnTo>
                  <a:pt x="322" y="176"/>
                </a:lnTo>
                <a:lnTo>
                  <a:pt x="320" y="172"/>
                </a:lnTo>
                <a:lnTo>
                  <a:pt x="316" y="172"/>
                </a:lnTo>
                <a:lnTo>
                  <a:pt x="24" y="172"/>
                </a:lnTo>
                <a:lnTo>
                  <a:pt x="24" y="172"/>
                </a:lnTo>
                <a:lnTo>
                  <a:pt x="20" y="172"/>
                </a:lnTo>
                <a:lnTo>
                  <a:pt x="18" y="176"/>
                </a:lnTo>
                <a:lnTo>
                  <a:pt x="16" y="178"/>
                </a:lnTo>
                <a:lnTo>
                  <a:pt x="14" y="182"/>
                </a:lnTo>
                <a:lnTo>
                  <a:pt x="14" y="182"/>
                </a:lnTo>
                <a:lnTo>
                  <a:pt x="16" y="186"/>
                </a:lnTo>
                <a:lnTo>
                  <a:pt x="18" y="190"/>
                </a:lnTo>
                <a:lnTo>
                  <a:pt x="20" y="192"/>
                </a:lnTo>
                <a:lnTo>
                  <a:pt x="24" y="192"/>
                </a:lnTo>
                <a:lnTo>
                  <a:pt x="42" y="192"/>
                </a:lnTo>
                <a:lnTo>
                  <a:pt x="42" y="266"/>
                </a:lnTo>
                <a:lnTo>
                  <a:pt x="24" y="266"/>
                </a:lnTo>
                <a:close/>
                <a:moveTo>
                  <a:pt x="248" y="266"/>
                </a:moveTo>
                <a:lnTo>
                  <a:pt x="230" y="266"/>
                </a:lnTo>
                <a:lnTo>
                  <a:pt x="230" y="192"/>
                </a:lnTo>
                <a:lnTo>
                  <a:pt x="248" y="192"/>
                </a:lnTo>
                <a:lnTo>
                  <a:pt x="248" y="266"/>
                </a:lnTo>
                <a:close/>
                <a:moveTo>
                  <a:pt x="178" y="266"/>
                </a:moveTo>
                <a:lnTo>
                  <a:pt x="162" y="266"/>
                </a:lnTo>
                <a:lnTo>
                  <a:pt x="162" y="192"/>
                </a:lnTo>
                <a:lnTo>
                  <a:pt x="178" y="192"/>
                </a:lnTo>
                <a:lnTo>
                  <a:pt x="178" y="266"/>
                </a:lnTo>
                <a:close/>
                <a:moveTo>
                  <a:pt x="110" y="266"/>
                </a:moveTo>
                <a:lnTo>
                  <a:pt x="92" y="266"/>
                </a:lnTo>
                <a:lnTo>
                  <a:pt x="92" y="192"/>
                </a:lnTo>
                <a:lnTo>
                  <a:pt x="110" y="192"/>
                </a:lnTo>
                <a:lnTo>
                  <a:pt x="110" y="266"/>
                </a:lnTo>
                <a:close/>
                <a:moveTo>
                  <a:pt x="340" y="322"/>
                </a:moveTo>
                <a:lnTo>
                  <a:pt x="340" y="322"/>
                </a:lnTo>
                <a:lnTo>
                  <a:pt x="338" y="328"/>
                </a:lnTo>
                <a:lnTo>
                  <a:pt x="334" y="334"/>
                </a:lnTo>
                <a:lnTo>
                  <a:pt x="330" y="336"/>
                </a:lnTo>
                <a:lnTo>
                  <a:pt x="324" y="338"/>
                </a:lnTo>
                <a:lnTo>
                  <a:pt x="16" y="338"/>
                </a:lnTo>
                <a:lnTo>
                  <a:pt x="16" y="338"/>
                </a:lnTo>
                <a:lnTo>
                  <a:pt x="10" y="336"/>
                </a:lnTo>
                <a:lnTo>
                  <a:pt x="6" y="334"/>
                </a:lnTo>
                <a:lnTo>
                  <a:pt x="2" y="328"/>
                </a:lnTo>
                <a:lnTo>
                  <a:pt x="0" y="322"/>
                </a:lnTo>
                <a:lnTo>
                  <a:pt x="0" y="322"/>
                </a:lnTo>
                <a:lnTo>
                  <a:pt x="2" y="316"/>
                </a:lnTo>
                <a:lnTo>
                  <a:pt x="6" y="310"/>
                </a:lnTo>
                <a:lnTo>
                  <a:pt x="10" y="308"/>
                </a:lnTo>
                <a:lnTo>
                  <a:pt x="16" y="306"/>
                </a:lnTo>
                <a:lnTo>
                  <a:pt x="324" y="306"/>
                </a:lnTo>
                <a:lnTo>
                  <a:pt x="324" y="306"/>
                </a:lnTo>
                <a:lnTo>
                  <a:pt x="330" y="308"/>
                </a:lnTo>
                <a:lnTo>
                  <a:pt x="334" y="310"/>
                </a:lnTo>
                <a:lnTo>
                  <a:pt x="338" y="316"/>
                </a:lnTo>
                <a:lnTo>
                  <a:pt x="340" y="322"/>
                </a:lnTo>
                <a:lnTo>
                  <a:pt x="340" y="322"/>
                </a:lnTo>
                <a:close/>
                <a:moveTo>
                  <a:pt x="258" y="154"/>
                </a:moveTo>
                <a:lnTo>
                  <a:pt x="82" y="154"/>
                </a:lnTo>
                <a:lnTo>
                  <a:pt x="82" y="154"/>
                </a:lnTo>
                <a:lnTo>
                  <a:pt x="84" y="136"/>
                </a:lnTo>
                <a:lnTo>
                  <a:pt x="90" y="118"/>
                </a:lnTo>
                <a:lnTo>
                  <a:pt x="98" y="104"/>
                </a:lnTo>
                <a:lnTo>
                  <a:pt x="108" y="92"/>
                </a:lnTo>
                <a:lnTo>
                  <a:pt x="120" y="80"/>
                </a:lnTo>
                <a:lnTo>
                  <a:pt x="136" y="72"/>
                </a:lnTo>
                <a:lnTo>
                  <a:pt x="152" y="68"/>
                </a:lnTo>
                <a:lnTo>
                  <a:pt x="170" y="66"/>
                </a:lnTo>
                <a:lnTo>
                  <a:pt x="170" y="66"/>
                </a:lnTo>
                <a:lnTo>
                  <a:pt x="188" y="68"/>
                </a:lnTo>
                <a:lnTo>
                  <a:pt x="204" y="72"/>
                </a:lnTo>
                <a:lnTo>
                  <a:pt x="220" y="80"/>
                </a:lnTo>
                <a:lnTo>
                  <a:pt x="232" y="92"/>
                </a:lnTo>
                <a:lnTo>
                  <a:pt x="242" y="104"/>
                </a:lnTo>
                <a:lnTo>
                  <a:pt x="250" y="118"/>
                </a:lnTo>
                <a:lnTo>
                  <a:pt x="256" y="136"/>
                </a:lnTo>
                <a:lnTo>
                  <a:pt x="258" y="154"/>
                </a:lnTo>
                <a:lnTo>
                  <a:pt x="258" y="154"/>
                </a:lnTo>
                <a:close/>
                <a:moveTo>
                  <a:pt x="192" y="54"/>
                </a:moveTo>
                <a:lnTo>
                  <a:pt x="148" y="54"/>
                </a:lnTo>
                <a:lnTo>
                  <a:pt x="148" y="26"/>
                </a:lnTo>
                <a:lnTo>
                  <a:pt x="170" y="0"/>
                </a:lnTo>
                <a:lnTo>
                  <a:pt x="192" y="26"/>
                </a:lnTo>
                <a:lnTo>
                  <a:pt x="192" y="26"/>
                </a:lnTo>
                <a:lnTo>
                  <a:pt x="192" y="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EE3FAC03-487A-4CD3-AEF4-44FA296F7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6934" y="868039"/>
            <a:ext cx="280622" cy="397548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E5668E58-146A-42CD-87A3-E84A41FF9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3658" y="1190393"/>
            <a:ext cx="304943" cy="43200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0E3FE09C-D580-4D03-B8FF-F45212F7B3B9}"/>
              </a:ext>
            </a:extLst>
          </p:cNvPr>
          <p:cNvSpPr txBox="1"/>
          <p:nvPr/>
        </p:nvSpPr>
        <p:spPr>
          <a:xfrm>
            <a:off x="3402630" y="1677520"/>
            <a:ext cx="1745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Fiscal Visador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8423E2FB-D8FA-4D45-8239-0F8BF87D3B5C}"/>
              </a:ext>
            </a:extLst>
          </p:cNvPr>
          <p:cNvGrpSpPr/>
          <p:nvPr/>
        </p:nvGrpSpPr>
        <p:grpSpPr>
          <a:xfrm>
            <a:off x="7701079" y="1209413"/>
            <a:ext cx="1871442" cy="837871"/>
            <a:chOff x="6867009" y="5191435"/>
            <a:chExt cx="1871442" cy="837871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7F80E23E-A5CD-46D6-9BA5-4ED62D386F89}"/>
                </a:ext>
              </a:extLst>
            </p:cNvPr>
            <p:cNvGrpSpPr/>
            <p:nvPr/>
          </p:nvGrpSpPr>
          <p:grpSpPr>
            <a:xfrm>
              <a:off x="6867009" y="5191435"/>
              <a:ext cx="1871442" cy="837871"/>
              <a:chOff x="7546055" y="1292244"/>
              <a:chExt cx="1871442" cy="837871"/>
            </a:xfrm>
          </p:grpSpPr>
          <p:sp>
            <p:nvSpPr>
              <p:cNvPr id="48" name="Llamada con línea 2 20">
                <a:extLst>
                  <a:ext uri="{FF2B5EF4-FFF2-40B4-BE49-F238E27FC236}">
                    <a16:creationId xmlns:a16="http://schemas.microsoft.com/office/drawing/2014/main" id="{B46E654C-DD94-43AB-9A7B-27CDBBB1191A}"/>
                  </a:ext>
                </a:extLst>
              </p:cNvPr>
              <p:cNvSpPr/>
              <p:nvPr/>
            </p:nvSpPr>
            <p:spPr>
              <a:xfrm>
                <a:off x="7546055" y="1292244"/>
                <a:ext cx="1871442" cy="837871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49318"/>
                  <a:gd name="adj6" fmla="val -55024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0" rIns="36000" bIns="28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8CA4B961-0A9B-4AD6-B381-3BE613EC22F9}"/>
                  </a:ext>
                </a:extLst>
              </p:cNvPr>
              <p:cNvSpPr/>
              <p:nvPr/>
            </p:nvSpPr>
            <p:spPr>
              <a:xfrm>
                <a:off x="7813298" y="1373164"/>
                <a:ext cx="14957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600"/>
                  </a:lnSpc>
                  <a:defRPr/>
                </a:pPr>
                <a:r>
                  <a:rPr lang="es-ES" sz="1600" b="1" dirty="0">
                    <a:solidFill>
                      <a:schemeClr val="accent3"/>
                    </a:solidFill>
                    <a:latin typeface="Arial Narrow" panose="020B0606020202030204" pitchFamily="34" charset="0"/>
                  </a:rPr>
                  <a:t>En el Escritorio del Fiscal </a:t>
                </a:r>
              </a:p>
              <a:p>
                <a:pPr lvl="0" algn="ctr">
                  <a:lnSpc>
                    <a:spcPts val="1600"/>
                  </a:lnSpc>
                  <a:defRPr/>
                </a:pPr>
                <a:r>
                  <a:rPr lang="es-ES" sz="1600" b="1" dirty="0">
                    <a:solidFill>
                      <a:schemeClr val="accent3"/>
                    </a:solidFill>
                    <a:latin typeface="Arial Narrow" panose="020B0606020202030204" pitchFamily="34" charset="0"/>
                  </a:rPr>
                  <a:t>(Visador)</a:t>
                </a:r>
                <a:endParaRPr lang="ca-ES" sz="1600" b="1" dirty="0">
                  <a:solidFill>
                    <a:schemeClr val="accent3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43" name="Gráfico 42">
              <a:extLst>
                <a:ext uri="{FF2B5EF4-FFF2-40B4-BE49-F238E27FC236}">
                  <a16:creationId xmlns:a16="http://schemas.microsoft.com/office/drawing/2014/main" id="{C535D708-E326-43B2-9894-E49BC14C3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93941" y="5560315"/>
              <a:ext cx="280622" cy="397548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FF2DBA77-1C8A-464D-B416-D488B49ABD9A}"/>
              </a:ext>
            </a:extLst>
          </p:cNvPr>
          <p:cNvGrpSpPr/>
          <p:nvPr/>
        </p:nvGrpSpPr>
        <p:grpSpPr>
          <a:xfrm>
            <a:off x="5444384" y="956959"/>
            <a:ext cx="1625071" cy="1368152"/>
            <a:chOff x="1136576" y="1754814"/>
            <a:chExt cx="1625071" cy="1368152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2B476C93-2A39-4A93-8CCA-F28CEFA483DF}"/>
                </a:ext>
              </a:extLst>
            </p:cNvPr>
            <p:cNvSpPr/>
            <p:nvPr/>
          </p:nvSpPr>
          <p:spPr>
            <a:xfrm>
              <a:off x="1136576" y="1844824"/>
              <a:ext cx="1388229" cy="1278142"/>
            </a:xfrm>
            <a:prstGeom prst="rect">
              <a:avLst/>
            </a:prstGeom>
            <a:solidFill>
              <a:srgbClr val="F6F6F6"/>
            </a:solidFill>
            <a:ln w="41275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Pendientes de mi visado</a:t>
              </a:r>
              <a:endPara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2B576C62-7DDE-40DB-82DE-644C83BA4625}"/>
                </a:ext>
              </a:extLst>
            </p:cNvPr>
            <p:cNvSpPr/>
            <p:nvPr/>
          </p:nvSpPr>
          <p:spPr>
            <a:xfrm>
              <a:off x="2287965" y="1754814"/>
              <a:ext cx="473682" cy="4321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5487A4A-BF3B-4E06-9158-12DBFCEA05E5}"/>
              </a:ext>
            </a:extLst>
          </p:cNvPr>
          <p:cNvGrpSpPr/>
          <p:nvPr/>
        </p:nvGrpSpPr>
        <p:grpSpPr>
          <a:xfrm>
            <a:off x="4521609" y="5303074"/>
            <a:ext cx="5327935" cy="1477152"/>
            <a:chOff x="3592776" y="5303074"/>
            <a:chExt cx="5327935" cy="1477152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23478D92-6C62-46D1-A0D9-C5494AF0CDC1}"/>
                </a:ext>
              </a:extLst>
            </p:cNvPr>
            <p:cNvSpPr/>
            <p:nvPr/>
          </p:nvSpPr>
          <p:spPr>
            <a:xfrm>
              <a:off x="3662602" y="5621031"/>
              <a:ext cx="5146312" cy="11258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E07B146B-EF04-4009-942E-D966C4747AAF}"/>
                </a:ext>
              </a:extLst>
            </p:cNvPr>
            <p:cNvSpPr txBox="1"/>
            <p:nvPr/>
          </p:nvSpPr>
          <p:spPr>
            <a:xfrm>
              <a:off x="3592776" y="5303074"/>
              <a:ext cx="2695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OPCIONES:</a:t>
              </a:r>
              <a:endPara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2BCE4788-CD87-4AA1-8B91-40F62C6E63D6}"/>
                </a:ext>
              </a:extLst>
            </p:cNvPr>
            <p:cNvSpPr/>
            <p:nvPr/>
          </p:nvSpPr>
          <p:spPr>
            <a:xfrm>
              <a:off x="3683653" y="5644081"/>
              <a:ext cx="5237058" cy="1136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marR="0" lvl="0" indent="-180975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Enviado a Visar: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cuando el documento se pasa a Visar</a:t>
              </a:r>
              <a:endParaRPr kumimoji="0" lang="ca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marR="0" lvl="0" indent="-180975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Visado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cuando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 Fiscal Visador “Visa” el documento</a:t>
              </a:r>
              <a:endParaRPr kumimoji="0" lang="ca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marR="0" lvl="0" indent="-180975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Visado: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cuando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 Fiscal Visador “No Visa” el documento</a:t>
              </a:r>
              <a:endParaRPr kumimoji="0" lang="ca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marR="0" lvl="0" indent="-180975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Cancelación del envío a visar: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cuando se cancela la solicitud de visado.</a:t>
              </a:r>
              <a:endParaRPr kumimoji="0" lang="ca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marR="0" lvl="0" indent="-180975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Visado Cancelado: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cuando a un documento VISADO se le retira el visado.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a-ES" sz="11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699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3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425" name="Objec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5187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7. Ruegos y preguntas</a:t>
            </a:r>
          </a:p>
        </p:txBody>
      </p:sp>
      <p:sp>
        <p:nvSpPr>
          <p:cNvPr id="4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91614" y="6381328"/>
            <a:ext cx="2311400" cy="365125"/>
          </a:xfrm>
          <a:prstGeom prst="rect">
            <a:avLst/>
          </a:prstGeom>
        </p:spPr>
        <p:txBody>
          <a:bodyPr/>
          <a:lstStyle/>
          <a:p>
            <a:fld id="{3F16BF8B-2ED5-4BDC-94C5-DA2DA1101075}" type="slidenum">
              <a:rPr lang="es-ES" smtClean="0"/>
              <a:t>25</a:t>
            </a:fld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3 Llamada ovalada"/>
          <p:cNvSpPr/>
          <p:nvPr/>
        </p:nvSpPr>
        <p:spPr>
          <a:xfrm>
            <a:off x="1766314" y="2603572"/>
            <a:ext cx="3224239" cy="2160240"/>
          </a:xfrm>
          <a:prstGeom prst="wedgeEllipseCallout">
            <a:avLst/>
          </a:prstGeom>
          <a:solidFill>
            <a:srgbClr val="FF9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4 Llamada ovalada"/>
          <p:cNvSpPr/>
          <p:nvPr/>
        </p:nvSpPr>
        <p:spPr>
          <a:xfrm>
            <a:off x="3963222" y="1204457"/>
            <a:ext cx="4176464" cy="2798231"/>
          </a:xfrm>
          <a:prstGeom prst="wedgeEllipseCallout">
            <a:avLst>
              <a:gd name="adj1" fmla="val 19019"/>
              <a:gd name="adj2" fmla="val 72046"/>
            </a:avLst>
          </a:prstGeom>
          <a:solidFill>
            <a:srgbClr val="0759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5 Llamada ovalada"/>
          <p:cNvSpPr/>
          <p:nvPr/>
        </p:nvSpPr>
        <p:spPr>
          <a:xfrm>
            <a:off x="3963222" y="3874081"/>
            <a:ext cx="2655912" cy="1779461"/>
          </a:xfrm>
          <a:prstGeom prst="wedgeEllipseCallout">
            <a:avLst/>
          </a:prstGeom>
          <a:solidFill>
            <a:srgbClr val="CCCC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5403382" y="1463188"/>
            <a:ext cx="2088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2728453" y="2697484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4827318" y="4049086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5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Marcador de texto"/>
          <p:cNvSpPr txBox="1">
            <a:spLocks/>
          </p:cNvSpPr>
          <p:nvPr/>
        </p:nvSpPr>
        <p:spPr>
          <a:xfrm>
            <a:off x="4808984" y="1331393"/>
            <a:ext cx="3587485" cy="201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0759A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730186" y="1710084"/>
            <a:ext cx="5904656" cy="3816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>
                <a:ln>
                  <a:noFill/>
                </a:ln>
                <a:solidFill>
                  <a:srgbClr val="0759A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srgbClr val="0759A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7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5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5139" y="1963048"/>
            <a:ext cx="9906000" cy="384221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¿Qué es una fiscalía digital?</a:t>
            </a:r>
          </a:p>
        </p:txBody>
      </p:sp>
      <p:sp>
        <p:nvSpPr>
          <p:cNvPr id="24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7478137" y="6356353"/>
            <a:ext cx="2311400" cy="365125"/>
          </a:xfrm>
        </p:spPr>
        <p:txBody>
          <a:bodyPr/>
          <a:lstStyle/>
          <a:p>
            <a:fld id="{35976588-BA19-4451-9EBD-79979D2E42B8}" type="slidenum">
              <a:rPr lang="es-ES" smtClean="0"/>
              <a:t>4</a:t>
            </a:fld>
            <a:endParaRPr lang="es-ES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43780" y="209684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chemeClr val="bg1">
                    <a:lumMod val="65000"/>
                  </a:schemeClr>
                </a:solidFill>
              </a:rPr>
              <a:t>NO es una Fiscalía digital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090853" y="2096845"/>
            <a:ext cx="378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chemeClr val="tx2"/>
                </a:solidFill>
              </a:rPr>
              <a:t>SÍ es una Fiscalía digital</a:t>
            </a:r>
          </a:p>
        </p:txBody>
      </p:sp>
      <p:grpSp>
        <p:nvGrpSpPr>
          <p:cNvPr id="79" name="Grupo 78"/>
          <p:cNvGrpSpPr/>
          <p:nvPr/>
        </p:nvGrpSpPr>
        <p:grpSpPr>
          <a:xfrm>
            <a:off x="2451542" y="3971696"/>
            <a:ext cx="1418590" cy="597843"/>
            <a:chOff x="2430922" y="4446602"/>
            <a:chExt cx="1418590" cy="597843"/>
          </a:xfrm>
        </p:grpSpPr>
        <p:cxnSp>
          <p:nvCxnSpPr>
            <p:cNvPr id="47" name="Conector recto 46"/>
            <p:cNvCxnSpPr/>
            <p:nvPr/>
          </p:nvCxnSpPr>
          <p:spPr>
            <a:xfrm flipV="1">
              <a:off x="2430922" y="5044381"/>
              <a:ext cx="1133300" cy="64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V="1">
              <a:off x="3565432" y="4454241"/>
              <a:ext cx="0" cy="59014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3562731" y="4446602"/>
              <a:ext cx="286781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70" name="Conector recto 69"/>
          <p:cNvCxnSpPr/>
          <p:nvPr/>
        </p:nvCxnSpPr>
        <p:spPr>
          <a:xfrm>
            <a:off x="5022260" y="2247126"/>
            <a:ext cx="0" cy="3279800"/>
          </a:xfrm>
          <a:prstGeom prst="line">
            <a:avLst/>
          </a:prstGeom>
          <a:ln w="28575">
            <a:solidFill>
              <a:srgbClr val="F9F9F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55" y="3342024"/>
            <a:ext cx="2450756" cy="2454634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297" y="3342042"/>
            <a:ext cx="2389372" cy="2453745"/>
          </a:xfrm>
          <a:prstGeom prst="rect">
            <a:avLst/>
          </a:prstGeom>
        </p:spPr>
      </p:pic>
      <p:grpSp>
        <p:nvGrpSpPr>
          <p:cNvPr id="73" name="Grupo 72"/>
          <p:cNvGrpSpPr/>
          <p:nvPr/>
        </p:nvGrpSpPr>
        <p:grpSpPr>
          <a:xfrm flipH="1">
            <a:off x="6171731" y="3971696"/>
            <a:ext cx="1418590" cy="597843"/>
            <a:chOff x="2583322" y="4599002"/>
            <a:chExt cx="1418590" cy="597843"/>
          </a:xfrm>
        </p:grpSpPr>
        <p:cxnSp>
          <p:nvCxnSpPr>
            <p:cNvPr id="81" name="Conector recto 80"/>
            <p:cNvCxnSpPr/>
            <p:nvPr/>
          </p:nvCxnSpPr>
          <p:spPr>
            <a:xfrm flipV="1">
              <a:off x="2583322" y="5196781"/>
              <a:ext cx="1133300" cy="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 flipV="1">
              <a:off x="3717832" y="4606641"/>
              <a:ext cx="0" cy="5901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3715131" y="4599002"/>
              <a:ext cx="28678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0" name="CuadroTexto 79"/>
          <p:cNvSpPr txBox="1"/>
          <p:nvPr/>
        </p:nvSpPr>
        <p:spPr>
          <a:xfrm>
            <a:off x="-3989" y="898717"/>
            <a:ext cx="940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chemeClr val="accent3"/>
                </a:solidFill>
              </a:rPr>
              <a:t>¿Qué es una Fiscalía digital?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402911" y="2477321"/>
            <a:ext cx="32902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i="1" dirty="0">
                <a:cs typeface="Kartika" panose="02020503030404060203" pitchFamily="18" charset="0"/>
              </a:rPr>
              <a:t>Aquella donde la gestión y consulta de los procedimientos judiciales es íntegramente en papel, provocando </a:t>
            </a:r>
            <a:r>
              <a:rPr lang="es-ES" altLang="en-US" sz="1100" b="1" i="1" dirty="0">
                <a:cs typeface="Kartika" panose="02020503030404060203" pitchFamily="18" charset="0"/>
              </a:rPr>
              <a:t>almacenamiento masivo, complejidad en el traslado de los expedientes y ralentizando la tramitación.</a:t>
            </a:r>
            <a:endParaRPr lang="es-ES" sz="1100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6439944" y="2477321"/>
            <a:ext cx="33044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i="1" dirty="0">
                <a:cs typeface="Kartika" panose="02020503030404060203" pitchFamily="18" charset="0"/>
              </a:rPr>
              <a:t>Aquella donde la </a:t>
            </a:r>
            <a:r>
              <a:rPr lang="es-ES" altLang="en-US" sz="1100" b="1" i="1" dirty="0">
                <a:cs typeface="Kartika" panose="02020503030404060203" pitchFamily="18" charset="0"/>
              </a:rPr>
              <a:t>gestión electrónica de los expedientes agiliza la tramitación del procedimiento, </a:t>
            </a:r>
            <a:r>
              <a:rPr lang="es-ES" altLang="en-US" sz="1100" i="1" dirty="0">
                <a:cs typeface="Kartika" panose="02020503030404060203" pitchFamily="18" charset="0"/>
              </a:rPr>
              <a:t>ahorra costes de papel, tiempo y recursos y ofrece mayor disponibilidad pudiendo acceder a la información en cualquier momento.</a:t>
            </a:r>
            <a:endParaRPr lang="es-ES" sz="11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FBD401-C5A3-463A-8788-2191CF1B70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565"/>
          <a:stretch/>
        </p:blipFill>
        <p:spPr>
          <a:xfrm>
            <a:off x="3472281" y="2259654"/>
            <a:ext cx="1524985" cy="30726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E185F3-8676-40BE-B130-D33ED1AEE9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9372"/>
          <a:stretch/>
        </p:blipFill>
        <p:spPr>
          <a:xfrm>
            <a:off x="4991984" y="2265750"/>
            <a:ext cx="1564884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5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07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FISCALÍA DIGITAL</a:t>
            </a:r>
          </a:p>
        </p:txBody>
      </p:sp>
      <p:sp>
        <p:nvSpPr>
          <p:cNvPr id="6" name="23 CuadroTexto"/>
          <p:cNvSpPr txBox="1"/>
          <p:nvPr/>
        </p:nvSpPr>
        <p:spPr>
          <a:xfrm>
            <a:off x="163971" y="810517"/>
            <a:ext cx="9325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i="1" dirty="0"/>
              <a:t>Las fiscalías son actores relevantes en el proceso de Transformación Digital. Por ello, desde el Ministerio de Justicia se ha diseñado </a:t>
            </a:r>
            <a:r>
              <a:rPr lang="es-ES_tradnl" sz="1400" b="1" i="1" dirty="0">
                <a:solidFill>
                  <a:schemeClr val="accent3"/>
                </a:solidFill>
              </a:rPr>
              <a:t>Fiscalía Digital una solución integral </a:t>
            </a:r>
            <a:r>
              <a:rPr lang="es-ES_tradnl" sz="1400" b="1" i="1" dirty="0"/>
              <a:t>para el registro y tramitación de las notificaciones y dictámenes en los procedimientos en la Fiscalía </a:t>
            </a:r>
            <a:r>
              <a:rPr lang="es-ES_tradnl" sz="1400" i="1" dirty="0"/>
              <a:t>basada en las aplicaciones con las que actualmente trabajan los profesionales.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41" y="2971277"/>
            <a:ext cx="3005931" cy="2941200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395393" y="5887234"/>
            <a:ext cx="3030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Fiscalía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6552400" y="5928040"/>
            <a:ext cx="29306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/>
                </a:solidFill>
              </a:rPr>
              <a:t>Fiscalía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62245" y="1733314"/>
            <a:ext cx="376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Narrow" panose="020B0606020202030204" pitchFamily="34" charset="0"/>
              </a:rPr>
              <a:t>SIN </a:t>
            </a:r>
            <a:r>
              <a:rPr lang="es-ES" sz="3200" dirty="0">
                <a:latin typeface="Arial Narrow" panose="020B0606020202030204" pitchFamily="34" charset="0"/>
              </a:rPr>
              <a:t>FISCALÍA DIGITAL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5241033" y="1733314"/>
            <a:ext cx="414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CON </a:t>
            </a:r>
            <a:r>
              <a:rPr lang="es-ES" sz="3200" dirty="0">
                <a:solidFill>
                  <a:schemeClr val="accent5"/>
                </a:solidFill>
                <a:latin typeface="Arial Narrow" panose="020B0606020202030204" pitchFamily="34" charset="0"/>
              </a:rPr>
              <a:t>FISCALÍA DIGITAL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35980" y="2265542"/>
            <a:ext cx="4720332" cy="4031830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/>
          <p:cNvSpPr/>
          <p:nvPr/>
        </p:nvSpPr>
        <p:spPr>
          <a:xfrm>
            <a:off x="5040405" y="2267403"/>
            <a:ext cx="4665123" cy="4031830"/>
          </a:xfrm>
          <a:prstGeom prst="rect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4" name="Grupo 33"/>
          <p:cNvGrpSpPr/>
          <p:nvPr/>
        </p:nvGrpSpPr>
        <p:grpSpPr>
          <a:xfrm>
            <a:off x="3821465" y="3895989"/>
            <a:ext cx="2326162" cy="1920963"/>
            <a:chOff x="3740555" y="3745555"/>
            <a:chExt cx="2326162" cy="1920963"/>
          </a:xfrm>
        </p:grpSpPr>
        <p:sp>
          <p:nvSpPr>
            <p:cNvPr id="26" name="Rectángulo 25"/>
            <p:cNvSpPr/>
            <p:nvPr/>
          </p:nvSpPr>
          <p:spPr>
            <a:xfrm>
              <a:off x="4624844" y="3987439"/>
              <a:ext cx="648072" cy="1182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Elipse 64"/>
            <p:cNvSpPr/>
            <p:nvPr/>
          </p:nvSpPr>
          <p:spPr>
            <a:xfrm>
              <a:off x="3970635" y="3745555"/>
              <a:ext cx="1920963" cy="1920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Freeform 4806"/>
            <p:cNvSpPr>
              <a:spLocks noEditPoints="1"/>
            </p:cNvSpPr>
            <p:nvPr/>
          </p:nvSpPr>
          <p:spPr bwMode="auto">
            <a:xfrm>
              <a:off x="4161237" y="3915431"/>
              <a:ext cx="1480130" cy="1301212"/>
            </a:xfrm>
            <a:custGeom>
              <a:avLst/>
              <a:gdLst>
                <a:gd name="T0" fmla="*/ 310 w 364"/>
                <a:gd name="T1" fmla="*/ 104 h 320"/>
                <a:gd name="T2" fmla="*/ 314 w 364"/>
                <a:gd name="T3" fmla="*/ 242 h 320"/>
                <a:gd name="T4" fmla="*/ 304 w 364"/>
                <a:gd name="T5" fmla="*/ 252 h 320"/>
                <a:gd name="T6" fmla="*/ 276 w 364"/>
                <a:gd name="T7" fmla="*/ 248 h 320"/>
                <a:gd name="T8" fmla="*/ 274 w 364"/>
                <a:gd name="T9" fmla="*/ 110 h 320"/>
                <a:gd name="T10" fmla="*/ 284 w 364"/>
                <a:gd name="T11" fmla="*/ 100 h 320"/>
                <a:gd name="T12" fmla="*/ 26 w 364"/>
                <a:gd name="T13" fmla="*/ 66 h 320"/>
                <a:gd name="T14" fmla="*/ 178 w 364"/>
                <a:gd name="T15" fmla="*/ 0 h 320"/>
                <a:gd name="T16" fmla="*/ 180 w 364"/>
                <a:gd name="T17" fmla="*/ 0 h 320"/>
                <a:gd name="T18" fmla="*/ 184 w 364"/>
                <a:gd name="T19" fmla="*/ 0 h 320"/>
                <a:gd name="T20" fmla="*/ 186 w 364"/>
                <a:gd name="T21" fmla="*/ 0 h 320"/>
                <a:gd name="T22" fmla="*/ 332 w 364"/>
                <a:gd name="T23" fmla="*/ 62 h 320"/>
                <a:gd name="T24" fmla="*/ 338 w 364"/>
                <a:gd name="T25" fmla="*/ 74 h 320"/>
                <a:gd name="T26" fmla="*/ 328 w 364"/>
                <a:gd name="T27" fmla="*/ 82 h 320"/>
                <a:gd name="T28" fmla="*/ 36 w 364"/>
                <a:gd name="T29" fmla="*/ 82 h 320"/>
                <a:gd name="T30" fmla="*/ 26 w 364"/>
                <a:gd name="T31" fmla="*/ 72 h 320"/>
                <a:gd name="T32" fmla="*/ 168 w 364"/>
                <a:gd name="T33" fmla="*/ 56 h 320"/>
                <a:gd name="T34" fmla="*/ 190 w 364"/>
                <a:gd name="T35" fmla="*/ 60 h 320"/>
                <a:gd name="T36" fmla="*/ 200 w 364"/>
                <a:gd name="T37" fmla="*/ 42 h 320"/>
                <a:gd name="T38" fmla="*/ 182 w 364"/>
                <a:gd name="T39" fmla="*/ 24 h 320"/>
                <a:gd name="T40" fmla="*/ 164 w 364"/>
                <a:gd name="T41" fmla="*/ 36 h 320"/>
                <a:gd name="T42" fmla="*/ 230 w 364"/>
                <a:gd name="T43" fmla="*/ 252 h 320"/>
                <a:gd name="T44" fmla="*/ 240 w 364"/>
                <a:gd name="T45" fmla="*/ 242 h 320"/>
                <a:gd name="T46" fmla="*/ 236 w 364"/>
                <a:gd name="T47" fmla="*/ 104 h 320"/>
                <a:gd name="T48" fmla="*/ 134 w 364"/>
                <a:gd name="T49" fmla="*/ 100 h 320"/>
                <a:gd name="T50" fmla="*/ 124 w 364"/>
                <a:gd name="T51" fmla="*/ 110 h 320"/>
                <a:gd name="T52" fmla="*/ 128 w 364"/>
                <a:gd name="T53" fmla="*/ 248 h 320"/>
                <a:gd name="T54" fmla="*/ 162 w 364"/>
                <a:gd name="T55" fmla="*/ 170 h 320"/>
                <a:gd name="T56" fmla="*/ 174 w 364"/>
                <a:gd name="T57" fmla="*/ 152 h 320"/>
                <a:gd name="T58" fmla="*/ 196 w 364"/>
                <a:gd name="T59" fmla="*/ 156 h 320"/>
                <a:gd name="T60" fmla="*/ 230 w 364"/>
                <a:gd name="T61" fmla="*/ 252 h 320"/>
                <a:gd name="T62" fmla="*/ 332 w 364"/>
                <a:gd name="T63" fmla="*/ 286 h 320"/>
                <a:gd name="T64" fmla="*/ 338 w 364"/>
                <a:gd name="T65" fmla="*/ 278 h 320"/>
                <a:gd name="T66" fmla="*/ 328 w 364"/>
                <a:gd name="T67" fmla="*/ 268 h 320"/>
                <a:gd name="T68" fmla="*/ 28 w 364"/>
                <a:gd name="T69" fmla="*/ 270 h 320"/>
                <a:gd name="T70" fmla="*/ 26 w 364"/>
                <a:gd name="T71" fmla="*/ 282 h 320"/>
                <a:gd name="T72" fmla="*/ 36 w 364"/>
                <a:gd name="T73" fmla="*/ 288 h 320"/>
                <a:gd name="T74" fmla="*/ 6 w 364"/>
                <a:gd name="T75" fmla="*/ 302 h 320"/>
                <a:gd name="T76" fmla="*/ 0 w 364"/>
                <a:gd name="T77" fmla="*/ 310 h 320"/>
                <a:gd name="T78" fmla="*/ 10 w 364"/>
                <a:gd name="T79" fmla="*/ 320 h 320"/>
                <a:gd name="T80" fmla="*/ 362 w 364"/>
                <a:gd name="T81" fmla="*/ 318 h 320"/>
                <a:gd name="T82" fmla="*/ 364 w 364"/>
                <a:gd name="T83" fmla="*/ 306 h 320"/>
                <a:gd name="T84" fmla="*/ 354 w 364"/>
                <a:gd name="T85" fmla="*/ 300 h 320"/>
                <a:gd name="T86" fmla="*/ 54 w 364"/>
                <a:gd name="T87" fmla="*/ 104 h 320"/>
                <a:gd name="T88" fmla="*/ 50 w 364"/>
                <a:gd name="T89" fmla="*/ 242 h 320"/>
                <a:gd name="T90" fmla="*/ 60 w 364"/>
                <a:gd name="T91" fmla="*/ 252 h 320"/>
                <a:gd name="T92" fmla="*/ 88 w 364"/>
                <a:gd name="T93" fmla="*/ 248 h 320"/>
                <a:gd name="T94" fmla="*/ 90 w 364"/>
                <a:gd name="T95" fmla="*/ 110 h 320"/>
                <a:gd name="T96" fmla="*/ 80 w 364"/>
                <a:gd name="T97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320">
                  <a:moveTo>
                    <a:pt x="304" y="100"/>
                  </a:moveTo>
                  <a:lnTo>
                    <a:pt x="304" y="100"/>
                  </a:lnTo>
                  <a:lnTo>
                    <a:pt x="308" y="102"/>
                  </a:lnTo>
                  <a:lnTo>
                    <a:pt x="310" y="104"/>
                  </a:lnTo>
                  <a:lnTo>
                    <a:pt x="312" y="106"/>
                  </a:lnTo>
                  <a:lnTo>
                    <a:pt x="314" y="110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2" y="246"/>
                  </a:lnTo>
                  <a:lnTo>
                    <a:pt x="310" y="248"/>
                  </a:lnTo>
                  <a:lnTo>
                    <a:pt x="308" y="250"/>
                  </a:lnTo>
                  <a:lnTo>
                    <a:pt x="304" y="252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0" y="250"/>
                  </a:lnTo>
                  <a:lnTo>
                    <a:pt x="276" y="248"/>
                  </a:lnTo>
                  <a:lnTo>
                    <a:pt x="274" y="246"/>
                  </a:lnTo>
                  <a:lnTo>
                    <a:pt x="274" y="24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76" y="104"/>
                  </a:lnTo>
                  <a:lnTo>
                    <a:pt x="280" y="102"/>
                  </a:lnTo>
                  <a:lnTo>
                    <a:pt x="284" y="100"/>
                  </a:lnTo>
                  <a:lnTo>
                    <a:pt x="304" y="100"/>
                  </a:lnTo>
                  <a:close/>
                  <a:moveTo>
                    <a:pt x="26" y="72"/>
                  </a:moveTo>
                  <a:lnTo>
                    <a:pt x="26" y="72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6" y="78"/>
                  </a:lnTo>
                  <a:lnTo>
                    <a:pt x="332" y="80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0" y="78"/>
                  </a:lnTo>
                  <a:lnTo>
                    <a:pt x="26" y="72"/>
                  </a:lnTo>
                  <a:lnTo>
                    <a:pt x="26" y="72"/>
                  </a:lnTo>
                  <a:close/>
                  <a:moveTo>
                    <a:pt x="164" y="42"/>
                  </a:moveTo>
                  <a:lnTo>
                    <a:pt x="164" y="42"/>
                  </a:lnTo>
                  <a:lnTo>
                    <a:pt x="164" y="50"/>
                  </a:lnTo>
                  <a:lnTo>
                    <a:pt x="168" y="56"/>
                  </a:lnTo>
                  <a:lnTo>
                    <a:pt x="174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90" y="60"/>
                  </a:lnTo>
                  <a:lnTo>
                    <a:pt x="196" y="56"/>
                  </a:lnTo>
                  <a:lnTo>
                    <a:pt x="200" y="50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196" y="30"/>
                  </a:lnTo>
                  <a:lnTo>
                    <a:pt x="190" y="26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4" y="26"/>
                  </a:lnTo>
                  <a:lnTo>
                    <a:pt x="168" y="30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4" y="42"/>
                  </a:lnTo>
                  <a:close/>
                  <a:moveTo>
                    <a:pt x="230" y="252"/>
                  </a:moveTo>
                  <a:lnTo>
                    <a:pt x="230" y="252"/>
                  </a:lnTo>
                  <a:lnTo>
                    <a:pt x="234" y="250"/>
                  </a:lnTo>
                  <a:lnTo>
                    <a:pt x="236" y="248"/>
                  </a:lnTo>
                  <a:lnTo>
                    <a:pt x="238" y="246"/>
                  </a:lnTo>
                  <a:lnTo>
                    <a:pt x="240" y="242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8" y="106"/>
                  </a:lnTo>
                  <a:lnTo>
                    <a:pt x="236" y="104"/>
                  </a:lnTo>
                  <a:lnTo>
                    <a:pt x="234" y="102"/>
                  </a:lnTo>
                  <a:lnTo>
                    <a:pt x="230" y="10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0" y="102"/>
                  </a:lnTo>
                  <a:lnTo>
                    <a:pt x="128" y="104"/>
                  </a:lnTo>
                  <a:lnTo>
                    <a:pt x="126" y="106"/>
                  </a:lnTo>
                  <a:lnTo>
                    <a:pt x="124" y="110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26" y="246"/>
                  </a:lnTo>
                  <a:lnTo>
                    <a:pt x="128" y="248"/>
                  </a:lnTo>
                  <a:lnTo>
                    <a:pt x="130" y="250"/>
                  </a:lnTo>
                  <a:lnTo>
                    <a:pt x="134" y="252"/>
                  </a:lnTo>
                  <a:lnTo>
                    <a:pt x="162" y="252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4" y="162"/>
                  </a:lnTo>
                  <a:lnTo>
                    <a:pt x="168" y="156"/>
                  </a:lnTo>
                  <a:lnTo>
                    <a:pt x="174" y="152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90" y="152"/>
                  </a:lnTo>
                  <a:lnTo>
                    <a:pt x="196" y="156"/>
                  </a:lnTo>
                  <a:lnTo>
                    <a:pt x="200" y="162"/>
                  </a:lnTo>
                  <a:lnTo>
                    <a:pt x="202" y="170"/>
                  </a:lnTo>
                  <a:lnTo>
                    <a:pt x="202" y="252"/>
                  </a:lnTo>
                  <a:lnTo>
                    <a:pt x="230" y="252"/>
                  </a:lnTo>
                  <a:close/>
                  <a:moveTo>
                    <a:pt x="36" y="288"/>
                  </a:moveTo>
                  <a:lnTo>
                    <a:pt x="328" y="288"/>
                  </a:lnTo>
                  <a:lnTo>
                    <a:pt x="328" y="288"/>
                  </a:lnTo>
                  <a:lnTo>
                    <a:pt x="332" y="286"/>
                  </a:lnTo>
                  <a:lnTo>
                    <a:pt x="336" y="284"/>
                  </a:lnTo>
                  <a:lnTo>
                    <a:pt x="338" y="282"/>
                  </a:lnTo>
                  <a:lnTo>
                    <a:pt x="338" y="278"/>
                  </a:lnTo>
                  <a:lnTo>
                    <a:pt x="338" y="278"/>
                  </a:lnTo>
                  <a:lnTo>
                    <a:pt x="338" y="274"/>
                  </a:lnTo>
                  <a:lnTo>
                    <a:pt x="336" y="270"/>
                  </a:lnTo>
                  <a:lnTo>
                    <a:pt x="332" y="268"/>
                  </a:lnTo>
                  <a:lnTo>
                    <a:pt x="328" y="268"/>
                  </a:lnTo>
                  <a:lnTo>
                    <a:pt x="36" y="268"/>
                  </a:lnTo>
                  <a:lnTo>
                    <a:pt x="36" y="268"/>
                  </a:lnTo>
                  <a:lnTo>
                    <a:pt x="32" y="268"/>
                  </a:lnTo>
                  <a:lnTo>
                    <a:pt x="28" y="270"/>
                  </a:lnTo>
                  <a:lnTo>
                    <a:pt x="26" y="274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6" y="282"/>
                  </a:lnTo>
                  <a:lnTo>
                    <a:pt x="28" y="284"/>
                  </a:lnTo>
                  <a:lnTo>
                    <a:pt x="32" y="286"/>
                  </a:lnTo>
                  <a:lnTo>
                    <a:pt x="36" y="288"/>
                  </a:lnTo>
                  <a:lnTo>
                    <a:pt x="36" y="288"/>
                  </a:lnTo>
                  <a:close/>
                  <a:moveTo>
                    <a:pt x="354" y="300"/>
                  </a:moveTo>
                  <a:lnTo>
                    <a:pt x="10" y="300"/>
                  </a:lnTo>
                  <a:lnTo>
                    <a:pt x="10" y="300"/>
                  </a:lnTo>
                  <a:lnTo>
                    <a:pt x="6" y="302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4"/>
                  </a:lnTo>
                  <a:lnTo>
                    <a:pt x="2" y="318"/>
                  </a:lnTo>
                  <a:lnTo>
                    <a:pt x="6" y="320"/>
                  </a:lnTo>
                  <a:lnTo>
                    <a:pt x="10" y="320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8" y="320"/>
                  </a:lnTo>
                  <a:lnTo>
                    <a:pt x="362" y="318"/>
                  </a:lnTo>
                  <a:lnTo>
                    <a:pt x="364" y="314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64" y="306"/>
                  </a:lnTo>
                  <a:lnTo>
                    <a:pt x="362" y="304"/>
                  </a:lnTo>
                  <a:lnTo>
                    <a:pt x="358" y="302"/>
                  </a:lnTo>
                  <a:lnTo>
                    <a:pt x="354" y="300"/>
                  </a:lnTo>
                  <a:lnTo>
                    <a:pt x="354" y="300"/>
                  </a:lnTo>
                  <a:close/>
                  <a:moveTo>
                    <a:pt x="60" y="100"/>
                  </a:moveTo>
                  <a:lnTo>
                    <a:pt x="60" y="100"/>
                  </a:lnTo>
                  <a:lnTo>
                    <a:pt x="56" y="102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10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6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6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80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3740555" y="5225298"/>
              <a:ext cx="2326162" cy="4126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2"/>
                  </a:solidFill>
                </a:rPr>
                <a:t>Juzgado</a:t>
              </a: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3319409" y="4567447"/>
            <a:ext cx="1022803" cy="527135"/>
            <a:chOff x="3115376" y="3208635"/>
            <a:chExt cx="2071415" cy="1150274"/>
          </a:xfrm>
        </p:grpSpPr>
        <p:sp>
          <p:nvSpPr>
            <p:cNvPr id="69" name="Flecha izquierda y derecha 68"/>
            <p:cNvSpPr/>
            <p:nvPr/>
          </p:nvSpPr>
          <p:spPr>
            <a:xfrm>
              <a:off x="3115376" y="3208635"/>
              <a:ext cx="2007985" cy="1150274"/>
            </a:xfrm>
            <a:prstGeom prst="leftRightArrow">
              <a:avLst/>
            </a:prstGeom>
            <a:solidFill>
              <a:srgbClr val="FFF0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3207585" y="3474594"/>
              <a:ext cx="1979206" cy="67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4">
                      <a:lumMod val="75000"/>
                    </a:schemeClr>
                  </a:solidFill>
                </a:rPr>
                <a:t>LEXNET</a:t>
              </a: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5630367" y="4580702"/>
            <a:ext cx="1022803" cy="527135"/>
            <a:chOff x="3115376" y="3208635"/>
            <a:chExt cx="2071415" cy="1150274"/>
          </a:xfrm>
        </p:grpSpPr>
        <p:sp>
          <p:nvSpPr>
            <p:cNvPr id="72" name="Flecha izquierda y derecha 71"/>
            <p:cNvSpPr/>
            <p:nvPr/>
          </p:nvSpPr>
          <p:spPr>
            <a:xfrm>
              <a:off x="3115376" y="3208635"/>
              <a:ext cx="2007985" cy="1150274"/>
            </a:xfrm>
            <a:prstGeom prst="leftRightArrow">
              <a:avLst/>
            </a:prstGeom>
            <a:solidFill>
              <a:srgbClr val="FFF0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/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3207585" y="3474594"/>
              <a:ext cx="1979206" cy="67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4">
                      <a:lumMod val="75000"/>
                    </a:schemeClr>
                  </a:solidFill>
                </a:rPr>
                <a:t>LEXNET</a:t>
              </a:r>
            </a:p>
          </p:txBody>
        </p:sp>
      </p:grpSp>
      <p:sp>
        <p:nvSpPr>
          <p:cNvPr id="74" name="CuadroTexto 73"/>
          <p:cNvSpPr txBox="1"/>
          <p:nvPr/>
        </p:nvSpPr>
        <p:spPr>
          <a:xfrm>
            <a:off x="319307" y="2309645"/>
            <a:ext cx="44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/>
              <a:t>Aplicaciones independientes que </a:t>
            </a:r>
            <a:r>
              <a:rPr lang="es-ES" sz="1200" i="1" dirty="0"/>
              <a:t>requieren accesos individuales para realizar la tramitación electrónica.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5051980" y="2319520"/>
            <a:ext cx="465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/>
              <a:t>Solución integral con aplicaciones interconectadas </a:t>
            </a:r>
            <a:r>
              <a:rPr lang="es-ES" sz="1200" i="1" dirty="0"/>
              <a:t>y un único acceso que permite realizar la tramitación de manera más ágil y eficiente.</a:t>
            </a:r>
          </a:p>
        </p:txBody>
      </p:sp>
      <p:sp>
        <p:nvSpPr>
          <p:cNvPr id="2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94128" y="64482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15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793" y="2943503"/>
            <a:ext cx="2957286" cy="28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7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BENEFICIOS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0" name="26 CuadroTexto"/>
          <p:cNvSpPr txBox="1"/>
          <p:nvPr/>
        </p:nvSpPr>
        <p:spPr>
          <a:xfrm rot="16200000">
            <a:off x="-1458691" y="3551286"/>
            <a:ext cx="413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beneficios</a:t>
            </a:r>
            <a:endParaRPr lang="es-ES" sz="3600" cap="all" dirty="0">
              <a:solidFill>
                <a:schemeClr val="bg1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Paralelogramo 12"/>
          <p:cNvSpPr/>
          <p:nvPr/>
        </p:nvSpPr>
        <p:spPr>
          <a:xfrm>
            <a:off x="474649" y="1729274"/>
            <a:ext cx="9210600" cy="4472896"/>
          </a:xfrm>
          <a:prstGeom prst="parallelogram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059841" y="1865522"/>
            <a:ext cx="2519913" cy="492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sp>
        <p:nvSpPr>
          <p:cNvPr id="36" name="23 CuadroTexto"/>
          <p:cNvSpPr txBox="1"/>
          <p:nvPr/>
        </p:nvSpPr>
        <p:spPr>
          <a:xfrm>
            <a:off x="119336" y="818895"/>
            <a:ext cx="9444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500" i="1" dirty="0">
                <a:latin typeface="+mj-lt"/>
              </a:rPr>
              <a:t>La </a:t>
            </a:r>
            <a:r>
              <a:rPr lang="es-ES" sz="1500" b="1" i="1" dirty="0">
                <a:latin typeface="+mj-lt"/>
              </a:rPr>
              <a:t>gestión del Expediente Judicial Electrónico ya es posible gracias a Fiscalía Digital. </a:t>
            </a:r>
            <a:r>
              <a:rPr lang="es-ES" sz="1500" i="1" dirty="0">
                <a:latin typeface="+mj-lt"/>
              </a:rPr>
              <a:t>Su implantación permite dar un paso más hacia la transformación digital proporcionando numerosas ventajas a los profesionales de las Fiscalías:</a:t>
            </a:r>
            <a:endParaRPr lang="es-ES" sz="1500" i="1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10754B6-A4C3-4931-8BEF-3B7596F980BB}"/>
              </a:ext>
            </a:extLst>
          </p:cNvPr>
          <p:cNvSpPr/>
          <p:nvPr/>
        </p:nvSpPr>
        <p:spPr>
          <a:xfrm>
            <a:off x="1059841" y="2486657"/>
            <a:ext cx="2519913" cy="492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F67D5DA-2545-4175-8105-8D45D4DFD8CE}"/>
              </a:ext>
            </a:extLst>
          </p:cNvPr>
          <p:cNvSpPr/>
          <p:nvPr/>
        </p:nvSpPr>
        <p:spPr>
          <a:xfrm>
            <a:off x="1059841" y="3107793"/>
            <a:ext cx="2519913" cy="492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55F9B7F-587C-4D80-90FC-B6B090B708F5}"/>
              </a:ext>
            </a:extLst>
          </p:cNvPr>
          <p:cNvSpPr/>
          <p:nvPr/>
        </p:nvSpPr>
        <p:spPr>
          <a:xfrm>
            <a:off x="1059841" y="3728928"/>
            <a:ext cx="2519913" cy="492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063A834-DB10-43DC-AAE0-DFB6A6C1423C}"/>
              </a:ext>
            </a:extLst>
          </p:cNvPr>
          <p:cNvSpPr/>
          <p:nvPr/>
        </p:nvSpPr>
        <p:spPr>
          <a:xfrm>
            <a:off x="1059841" y="4350063"/>
            <a:ext cx="2519913" cy="492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7544F25-17F6-4B80-9980-8D96727E5335}"/>
              </a:ext>
            </a:extLst>
          </p:cNvPr>
          <p:cNvSpPr/>
          <p:nvPr/>
        </p:nvSpPr>
        <p:spPr>
          <a:xfrm>
            <a:off x="1059841" y="4971198"/>
            <a:ext cx="2519913" cy="492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84E0195-FB56-4380-9237-CCAEB5A418D7}"/>
              </a:ext>
            </a:extLst>
          </p:cNvPr>
          <p:cNvSpPr/>
          <p:nvPr/>
        </p:nvSpPr>
        <p:spPr>
          <a:xfrm>
            <a:off x="1059841" y="5592335"/>
            <a:ext cx="2519913" cy="492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B7950DDE-279A-40A9-A8A0-8FEE356C92D9}"/>
              </a:ext>
            </a:extLst>
          </p:cNvPr>
          <p:cNvCxnSpPr>
            <a:cxnSpLocks/>
          </p:cNvCxnSpPr>
          <p:nvPr/>
        </p:nvCxnSpPr>
        <p:spPr>
          <a:xfrm>
            <a:off x="1040507" y="2413094"/>
            <a:ext cx="7910225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9AF6CA12-1EB9-44B2-BE0E-F137B12AE8D8}"/>
              </a:ext>
            </a:extLst>
          </p:cNvPr>
          <p:cNvCxnSpPr>
            <a:cxnSpLocks/>
          </p:cNvCxnSpPr>
          <p:nvPr/>
        </p:nvCxnSpPr>
        <p:spPr>
          <a:xfrm>
            <a:off x="1040507" y="3034229"/>
            <a:ext cx="7910225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32F1F8A-0199-44E7-8FC1-7090E2ACB0F5}"/>
              </a:ext>
            </a:extLst>
          </p:cNvPr>
          <p:cNvCxnSpPr>
            <a:cxnSpLocks/>
          </p:cNvCxnSpPr>
          <p:nvPr/>
        </p:nvCxnSpPr>
        <p:spPr>
          <a:xfrm>
            <a:off x="1040507" y="3673602"/>
            <a:ext cx="7910225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8295B011-E8E4-4382-BE99-56A397C89994}"/>
              </a:ext>
            </a:extLst>
          </p:cNvPr>
          <p:cNvCxnSpPr>
            <a:cxnSpLocks/>
          </p:cNvCxnSpPr>
          <p:nvPr/>
        </p:nvCxnSpPr>
        <p:spPr>
          <a:xfrm>
            <a:off x="1040507" y="4281554"/>
            <a:ext cx="7910225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72FC8112-1302-49AC-85C6-87A957DC8297}"/>
              </a:ext>
            </a:extLst>
          </p:cNvPr>
          <p:cNvCxnSpPr>
            <a:cxnSpLocks/>
          </p:cNvCxnSpPr>
          <p:nvPr/>
        </p:nvCxnSpPr>
        <p:spPr>
          <a:xfrm>
            <a:off x="1040507" y="4888061"/>
            <a:ext cx="7910225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2C75F67A-5E96-4703-9822-EFD639D187D6}"/>
              </a:ext>
            </a:extLst>
          </p:cNvPr>
          <p:cNvCxnSpPr>
            <a:cxnSpLocks/>
          </p:cNvCxnSpPr>
          <p:nvPr/>
        </p:nvCxnSpPr>
        <p:spPr>
          <a:xfrm>
            <a:off x="1040507" y="5532717"/>
            <a:ext cx="7910225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E54C101-F4D1-42A0-8882-3B6EFC3E6294}"/>
              </a:ext>
            </a:extLst>
          </p:cNvPr>
          <p:cNvSpPr txBox="1"/>
          <p:nvPr/>
        </p:nvSpPr>
        <p:spPr>
          <a:xfrm>
            <a:off x="3890850" y="1844824"/>
            <a:ext cx="49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+mj-lt"/>
              </a:rPr>
              <a:t>Gracias a la gestión electrónica del Expediente Judicial Electrónico.</a:t>
            </a:r>
            <a:endParaRPr lang="es-ES" sz="1400" b="1" i="1" dirty="0">
              <a:latin typeface="+mj-lt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8ACDDE27-849D-4990-B8BC-6A54D9C20841}"/>
              </a:ext>
            </a:extLst>
          </p:cNvPr>
          <p:cNvSpPr txBox="1"/>
          <p:nvPr/>
        </p:nvSpPr>
        <p:spPr>
          <a:xfrm>
            <a:off x="1136290" y="1946862"/>
            <a:ext cx="2327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Aumenta la seguridad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61" name="Oval 303">
            <a:extLst>
              <a:ext uri="{FF2B5EF4-FFF2-40B4-BE49-F238E27FC236}">
                <a16:creationId xmlns:a16="http://schemas.microsoft.com/office/drawing/2014/main" id="{A61EEFD1-8425-4290-AD32-DE17D5615CF4}"/>
              </a:ext>
            </a:extLst>
          </p:cNvPr>
          <p:cNvSpPr/>
          <p:nvPr/>
        </p:nvSpPr>
        <p:spPr bwMode="ltGray">
          <a:xfrm>
            <a:off x="3355757" y="1888729"/>
            <a:ext cx="446281" cy="43748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63" name="Group 113">
            <a:extLst>
              <a:ext uri="{FF2B5EF4-FFF2-40B4-BE49-F238E27FC236}">
                <a16:creationId xmlns:a16="http://schemas.microsoft.com/office/drawing/2014/main" id="{FBC65285-0337-4919-9180-78CD5D0008F0}"/>
              </a:ext>
            </a:extLst>
          </p:cNvPr>
          <p:cNvGrpSpPr/>
          <p:nvPr/>
        </p:nvGrpSpPr>
        <p:grpSpPr>
          <a:xfrm>
            <a:off x="3355757" y="2497655"/>
            <a:ext cx="446281" cy="437487"/>
            <a:chOff x="6715801" y="3474401"/>
            <a:chExt cx="612000" cy="612000"/>
          </a:xfrm>
        </p:grpSpPr>
        <p:sp>
          <p:nvSpPr>
            <p:cNvPr id="64" name="Oval 303">
              <a:extLst>
                <a:ext uri="{FF2B5EF4-FFF2-40B4-BE49-F238E27FC236}">
                  <a16:creationId xmlns:a16="http://schemas.microsoft.com/office/drawing/2014/main" id="{70A49DD1-4FB7-48ED-94BE-82DB1D0C9A12}"/>
                </a:ext>
              </a:extLst>
            </p:cNvPr>
            <p:cNvSpPr/>
            <p:nvPr/>
          </p:nvSpPr>
          <p:spPr bwMode="ltGray">
            <a:xfrm>
              <a:off x="6715801" y="3474401"/>
              <a:ext cx="612000" cy="612000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65" name="Freeform 4971">
              <a:extLst>
                <a:ext uri="{FF2B5EF4-FFF2-40B4-BE49-F238E27FC236}">
                  <a16:creationId xmlns:a16="http://schemas.microsoft.com/office/drawing/2014/main" id="{891F55B7-6560-4044-B1E4-98CD2FD5F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1523" y="3538971"/>
              <a:ext cx="462549" cy="433640"/>
            </a:xfrm>
            <a:custGeom>
              <a:avLst/>
              <a:gdLst>
                <a:gd name="T0" fmla="*/ 378 w 384"/>
                <a:gd name="T1" fmla="*/ 138 h 360"/>
                <a:gd name="T2" fmla="*/ 384 w 384"/>
                <a:gd name="T3" fmla="*/ 188 h 360"/>
                <a:gd name="T4" fmla="*/ 360 w 384"/>
                <a:gd name="T5" fmla="*/ 286 h 360"/>
                <a:gd name="T6" fmla="*/ 294 w 384"/>
                <a:gd name="T7" fmla="*/ 360 h 360"/>
                <a:gd name="T8" fmla="*/ 298 w 384"/>
                <a:gd name="T9" fmla="*/ 126 h 360"/>
                <a:gd name="T10" fmla="*/ 274 w 384"/>
                <a:gd name="T11" fmla="*/ 318 h 360"/>
                <a:gd name="T12" fmla="*/ 238 w 384"/>
                <a:gd name="T13" fmla="*/ 142 h 360"/>
                <a:gd name="T14" fmla="*/ 184 w 384"/>
                <a:gd name="T15" fmla="*/ 86 h 360"/>
                <a:gd name="T16" fmla="*/ 170 w 384"/>
                <a:gd name="T17" fmla="*/ 28 h 360"/>
                <a:gd name="T18" fmla="*/ 150 w 384"/>
                <a:gd name="T19" fmla="*/ 2 h 360"/>
                <a:gd name="T20" fmla="*/ 132 w 384"/>
                <a:gd name="T21" fmla="*/ 0 h 360"/>
                <a:gd name="T22" fmla="*/ 110 w 384"/>
                <a:gd name="T23" fmla="*/ 24 h 360"/>
                <a:gd name="T24" fmla="*/ 118 w 384"/>
                <a:gd name="T25" fmla="*/ 76 h 360"/>
                <a:gd name="T26" fmla="*/ 120 w 384"/>
                <a:gd name="T27" fmla="*/ 122 h 360"/>
                <a:gd name="T28" fmla="*/ 36 w 384"/>
                <a:gd name="T29" fmla="*/ 130 h 360"/>
                <a:gd name="T30" fmla="*/ 20 w 384"/>
                <a:gd name="T31" fmla="*/ 156 h 360"/>
                <a:gd name="T32" fmla="*/ 46 w 384"/>
                <a:gd name="T33" fmla="*/ 182 h 360"/>
                <a:gd name="T34" fmla="*/ 8 w 384"/>
                <a:gd name="T35" fmla="*/ 190 h 360"/>
                <a:gd name="T36" fmla="*/ 2 w 384"/>
                <a:gd name="T37" fmla="*/ 220 h 360"/>
                <a:gd name="T38" fmla="*/ 32 w 384"/>
                <a:gd name="T39" fmla="*/ 236 h 360"/>
                <a:gd name="T40" fmla="*/ 8 w 384"/>
                <a:gd name="T41" fmla="*/ 252 h 360"/>
                <a:gd name="T42" fmla="*/ 14 w 384"/>
                <a:gd name="T43" fmla="*/ 282 h 360"/>
                <a:gd name="T44" fmla="*/ 50 w 384"/>
                <a:gd name="T45" fmla="*/ 290 h 360"/>
                <a:gd name="T46" fmla="*/ 36 w 384"/>
                <a:gd name="T47" fmla="*/ 296 h 360"/>
                <a:gd name="T48" fmla="*/ 32 w 384"/>
                <a:gd name="T49" fmla="*/ 320 h 360"/>
                <a:gd name="T50" fmla="*/ 76 w 384"/>
                <a:gd name="T51" fmla="*/ 334 h 360"/>
                <a:gd name="T52" fmla="*/ 106 w 384"/>
                <a:gd name="T53" fmla="*/ 334 h 360"/>
                <a:gd name="T54" fmla="*/ 124 w 384"/>
                <a:gd name="T55" fmla="*/ 322 h 360"/>
                <a:gd name="T56" fmla="*/ 122 w 384"/>
                <a:gd name="T57" fmla="*/ 310 h 360"/>
                <a:gd name="T58" fmla="*/ 130 w 384"/>
                <a:gd name="T59" fmla="*/ 300 h 360"/>
                <a:gd name="T60" fmla="*/ 150 w 384"/>
                <a:gd name="T61" fmla="*/ 286 h 360"/>
                <a:gd name="T62" fmla="*/ 154 w 384"/>
                <a:gd name="T63" fmla="*/ 268 h 360"/>
                <a:gd name="T64" fmla="*/ 144 w 384"/>
                <a:gd name="T65" fmla="*/ 248 h 360"/>
                <a:gd name="T66" fmla="*/ 152 w 384"/>
                <a:gd name="T67" fmla="*/ 232 h 360"/>
                <a:gd name="T68" fmla="*/ 164 w 384"/>
                <a:gd name="T69" fmla="*/ 216 h 360"/>
                <a:gd name="T70" fmla="*/ 154 w 384"/>
                <a:gd name="T71" fmla="*/ 196 h 360"/>
                <a:gd name="T72" fmla="*/ 152 w 384"/>
                <a:gd name="T73" fmla="*/ 194 h 360"/>
                <a:gd name="T74" fmla="*/ 148 w 384"/>
                <a:gd name="T75" fmla="*/ 184 h 360"/>
                <a:gd name="T76" fmla="*/ 156 w 384"/>
                <a:gd name="T77" fmla="*/ 170 h 360"/>
                <a:gd name="T78" fmla="*/ 154 w 384"/>
                <a:gd name="T79" fmla="*/ 154 h 360"/>
                <a:gd name="T80" fmla="*/ 162 w 384"/>
                <a:gd name="T81" fmla="*/ 144 h 360"/>
                <a:gd name="T82" fmla="*/ 174 w 384"/>
                <a:gd name="T83" fmla="*/ 152 h 360"/>
                <a:gd name="T84" fmla="*/ 172 w 384"/>
                <a:gd name="T85" fmla="*/ 180 h 360"/>
                <a:gd name="T86" fmla="*/ 186 w 384"/>
                <a:gd name="T87" fmla="*/ 204 h 360"/>
                <a:gd name="T88" fmla="*/ 176 w 384"/>
                <a:gd name="T89" fmla="*/ 244 h 360"/>
                <a:gd name="T90" fmla="*/ 172 w 384"/>
                <a:gd name="T91" fmla="*/ 258 h 360"/>
                <a:gd name="T92" fmla="*/ 172 w 384"/>
                <a:gd name="T93" fmla="*/ 282 h 360"/>
                <a:gd name="T94" fmla="*/ 174 w 384"/>
                <a:gd name="T95" fmla="*/ 300 h 360"/>
                <a:gd name="T96" fmla="*/ 158 w 384"/>
                <a:gd name="T97" fmla="*/ 310 h 360"/>
                <a:gd name="T98" fmla="*/ 138 w 384"/>
                <a:gd name="T99" fmla="*/ 328 h 360"/>
                <a:gd name="T100" fmla="*/ 132 w 384"/>
                <a:gd name="T101" fmla="*/ 338 h 360"/>
                <a:gd name="T102" fmla="*/ 136 w 384"/>
                <a:gd name="T103" fmla="*/ 354 h 360"/>
                <a:gd name="T104" fmla="*/ 182 w 384"/>
                <a:gd name="T105" fmla="*/ 352 h 360"/>
                <a:gd name="T106" fmla="*/ 242 w 384"/>
                <a:gd name="T107" fmla="*/ 31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4" h="360">
                  <a:moveTo>
                    <a:pt x="310" y="120"/>
                  </a:moveTo>
                  <a:lnTo>
                    <a:pt x="374" y="120"/>
                  </a:lnTo>
                  <a:lnTo>
                    <a:pt x="374" y="120"/>
                  </a:lnTo>
                  <a:lnTo>
                    <a:pt x="378" y="138"/>
                  </a:lnTo>
                  <a:lnTo>
                    <a:pt x="382" y="154"/>
                  </a:lnTo>
                  <a:lnTo>
                    <a:pt x="384" y="170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214"/>
                  </a:lnTo>
                  <a:lnTo>
                    <a:pt x="378" y="240"/>
                  </a:lnTo>
                  <a:lnTo>
                    <a:pt x="370" y="264"/>
                  </a:lnTo>
                  <a:lnTo>
                    <a:pt x="360" y="286"/>
                  </a:lnTo>
                  <a:lnTo>
                    <a:pt x="346" y="308"/>
                  </a:lnTo>
                  <a:lnTo>
                    <a:pt x="332" y="328"/>
                  </a:lnTo>
                  <a:lnTo>
                    <a:pt x="314" y="344"/>
                  </a:lnTo>
                  <a:lnTo>
                    <a:pt x="294" y="360"/>
                  </a:lnTo>
                  <a:lnTo>
                    <a:pt x="294" y="136"/>
                  </a:lnTo>
                  <a:lnTo>
                    <a:pt x="294" y="136"/>
                  </a:lnTo>
                  <a:lnTo>
                    <a:pt x="294" y="130"/>
                  </a:lnTo>
                  <a:lnTo>
                    <a:pt x="298" y="126"/>
                  </a:lnTo>
                  <a:lnTo>
                    <a:pt x="304" y="122"/>
                  </a:ln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74" y="318"/>
                  </a:moveTo>
                  <a:lnTo>
                    <a:pt x="274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38" y="142"/>
                  </a:lnTo>
                  <a:lnTo>
                    <a:pt x="222" y="132"/>
                  </a:lnTo>
                  <a:lnTo>
                    <a:pt x="208" y="118"/>
                  </a:lnTo>
                  <a:lnTo>
                    <a:pt x="194" y="102"/>
                  </a:lnTo>
                  <a:lnTo>
                    <a:pt x="184" y="86"/>
                  </a:lnTo>
                  <a:lnTo>
                    <a:pt x="178" y="68"/>
                  </a:lnTo>
                  <a:lnTo>
                    <a:pt x="172" y="4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8" y="22"/>
                  </a:lnTo>
                  <a:lnTo>
                    <a:pt x="166" y="16"/>
                  </a:lnTo>
                  <a:lnTo>
                    <a:pt x="160" y="8"/>
                  </a:lnTo>
                  <a:lnTo>
                    <a:pt x="150" y="2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18" y="10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2" y="54"/>
                  </a:lnTo>
                  <a:lnTo>
                    <a:pt x="118" y="76"/>
                  </a:lnTo>
                  <a:lnTo>
                    <a:pt x="124" y="9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20" y="122"/>
                  </a:lnTo>
                  <a:lnTo>
                    <a:pt x="10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36" y="130"/>
                  </a:lnTo>
                  <a:lnTo>
                    <a:pt x="28" y="136"/>
                  </a:lnTo>
                  <a:lnTo>
                    <a:pt x="22" y="14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66"/>
                  </a:lnTo>
                  <a:lnTo>
                    <a:pt x="28" y="174"/>
                  </a:lnTo>
                  <a:lnTo>
                    <a:pt x="36" y="180"/>
                  </a:lnTo>
                  <a:lnTo>
                    <a:pt x="4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6" y="184"/>
                  </a:lnTo>
                  <a:lnTo>
                    <a:pt x="8" y="190"/>
                  </a:lnTo>
                  <a:lnTo>
                    <a:pt x="2" y="19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220"/>
                  </a:lnTo>
                  <a:lnTo>
                    <a:pt x="8" y="228"/>
                  </a:lnTo>
                  <a:lnTo>
                    <a:pt x="16" y="234"/>
                  </a:lnTo>
                  <a:lnTo>
                    <a:pt x="26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2" y="238"/>
                  </a:lnTo>
                  <a:lnTo>
                    <a:pt x="14" y="244"/>
                  </a:lnTo>
                  <a:lnTo>
                    <a:pt x="8" y="25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10" y="272"/>
                  </a:lnTo>
                  <a:lnTo>
                    <a:pt x="14" y="282"/>
                  </a:lnTo>
                  <a:lnTo>
                    <a:pt x="24" y="288"/>
                  </a:lnTo>
                  <a:lnTo>
                    <a:pt x="34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42" y="292"/>
                  </a:lnTo>
                  <a:lnTo>
                    <a:pt x="36" y="296"/>
                  </a:lnTo>
                  <a:lnTo>
                    <a:pt x="32" y="304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38" y="328"/>
                  </a:lnTo>
                  <a:lnTo>
                    <a:pt x="44" y="332"/>
                  </a:lnTo>
                  <a:lnTo>
                    <a:pt x="54" y="334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106" y="334"/>
                  </a:lnTo>
                  <a:lnTo>
                    <a:pt x="106" y="334"/>
                  </a:lnTo>
                  <a:lnTo>
                    <a:pt x="114" y="332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4" y="322"/>
                  </a:lnTo>
                  <a:lnTo>
                    <a:pt x="124" y="314"/>
                  </a:lnTo>
                  <a:lnTo>
                    <a:pt x="124" y="314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22" y="306"/>
                  </a:lnTo>
                  <a:lnTo>
                    <a:pt x="124" y="304"/>
                  </a:lnTo>
                  <a:lnTo>
                    <a:pt x="126" y="300"/>
                  </a:lnTo>
                  <a:lnTo>
                    <a:pt x="130" y="300"/>
                  </a:lnTo>
                  <a:lnTo>
                    <a:pt x="130" y="300"/>
                  </a:lnTo>
                  <a:lnTo>
                    <a:pt x="138" y="296"/>
                  </a:lnTo>
                  <a:lnTo>
                    <a:pt x="144" y="292"/>
                  </a:lnTo>
                  <a:lnTo>
                    <a:pt x="150" y="286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4" y="274"/>
                  </a:lnTo>
                  <a:lnTo>
                    <a:pt x="154" y="268"/>
                  </a:lnTo>
                  <a:lnTo>
                    <a:pt x="152" y="260"/>
                  </a:lnTo>
                  <a:lnTo>
                    <a:pt x="146" y="252"/>
                  </a:lnTo>
                  <a:lnTo>
                    <a:pt x="146" y="252"/>
                  </a:lnTo>
                  <a:lnTo>
                    <a:pt x="144" y="248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6" y="236"/>
                  </a:lnTo>
                  <a:lnTo>
                    <a:pt x="152" y="232"/>
                  </a:lnTo>
                  <a:lnTo>
                    <a:pt x="152" y="232"/>
                  </a:lnTo>
                  <a:lnTo>
                    <a:pt x="158" y="228"/>
                  </a:lnTo>
                  <a:lnTo>
                    <a:pt x="162" y="222"/>
                  </a:lnTo>
                  <a:lnTo>
                    <a:pt x="164" y="216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0" y="202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0" y="190"/>
                  </a:lnTo>
                  <a:lnTo>
                    <a:pt x="148" y="188"/>
                  </a:lnTo>
                  <a:lnTo>
                    <a:pt x="148" y="184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74"/>
                  </a:lnTo>
                  <a:lnTo>
                    <a:pt x="156" y="170"/>
                  </a:lnTo>
                  <a:lnTo>
                    <a:pt x="156" y="164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4" y="154"/>
                  </a:lnTo>
                  <a:lnTo>
                    <a:pt x="156" y="150"/>
                  </a:lnTo>
                  <a:lnTo>
                    <a:pt x="158" y="146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6" y="144"/>
                  </a:lnTo>
                  <a:lnTo>
                    <a:pt x="170" y="146"/>
                  </a:lnTo>
                  <a:lnTo>
                    <a:pt x="172" y="148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6" y="158"/>
                  </a:lnTo>
                  <a:lnTo>
                    <a:pt x="176" y="166"/>
                  </a:lnTo>
                  <a:lnTo>
                    <a:pt x="172" y="180"/>
                  </a:lnTo>
                  <a:lnTo>
                    <a:pt x="172" y="180"/>
                  </a:lnTo>
                  <a:lnTo>
                    <a:pt x="182" y="190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8" y="214"/>
                  </a:lnTo>
                  <a:lnTo>
                    <a:pt x="186" y="226"/>
                  </a:lnTo>
                  <a:lnTo>
                    <a:pt x="182" y="236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2" y="282"/>
                  </a:lnTo>
                  <a:lnTo>
                    <a:pt x="172" y="282"/>
                  </a:lnTo>
                  <a:lnTo>
                    <a:pt x="174" y="292"/>
                  </a:lnTo>
                  <a:lnTo>
                    <a:pt x="174" y="300"/>
                  </a:lnTo>
                  <a:lnTo>
                    <a:pt x="174" y="300"/>
                  </a:lnTo>
                  <a:lnTo>
                    <a:pt x="170" y="306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8" y="310"/>
                  </a:lnTo>
                  <a:lnTo>
                    <a:pt x="150" y="314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26" y="344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36" y="354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70" y="354"/>
                  </a:lnTo>
                  <a:lnTo>
                    <a:pt x="182" y="352"/>
                  </a:lnTo>
                  <a:lnTo>
                    <a:pt x="192" y="348"/>
                  </a:lnTo>
                  <a:lnTo>
                    <a:pt x="204" y="344"/>
                  </a:lnTo>
                  <a:lnTo>
                    <a:pt x="224" y="334"/>
                  </a:lnTo>
                  <a:lnTo>
                    <a:pt x="242" y="318"/>
                  </a:lnTo>
                  <a:lnTo>
                    <a:pt x="274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7" name="Oval 303">
            <a:extLst>
              <a:ext uri="{FF2B5EF4-FFF2-40B4-BE49-F238E27FC236}">
                <a16:creationId xmlns:a16="http://schemas.microsoft.com/office/drawing/2014/main" id="{F6E5284A-F580-4607-8274-AC9D6D2AB219}"/>
              </a:ext>
            </a:extLst>
          </p:cNvPr>
          <p:cNvSpPr/>
          <p:nvPr/>
        </p:nvSpPr>
        <p:spPr bwMode="ltGray">
          <a:xfrm>
            <a:off x="3355757" y="3176265"/>
            <a:ext cx="446281" cy="43748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0" name="Oval 303">
            <a:extLst>
              <a:ext uri="{FF2B5EF4-FFF2-40B4-BE49-F238E27FC236}">
                <a16:creationId xmlns:a16="http://schemas.microsoft.com/office/drawing/2014/main" id="{D8B5EA76-B8AC-4C68-923F-324988483017}"/>
              </a:ext>
            </a:extLst>
          </p:cNvPr>
          <p:cNvSpPr/>
          <p:nvPr/>
        </p:nvSpPr>
        <p:spPr bwMode="ltGray">
          <a:xfrm>
            <a:off x="3355757" y="3732046"/>
            <a:ext cx="446281" cy="43748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3" name="Oval 303">
            <a:extLst>
              <a:ext uri="{FF2B5EF4-FFF2-40B4-BE49-F238E27FC236}">
                <a16:creationId xmlns:a16="http://schemas.microsoft.com/office/drawing/2014/main" id="{4C7CB9E3-A555-4316-81B9-BD21C6827649}"/>
              </a:ext>
            </a:extLst>
          </p:cNvPr>
          <p:cNvSpPr/>
          <p:nvPr/>
        </p:nvSpPr>
        <p:spPr bwMode="ltGray">
          <a:xfrm>
            <a:off x="3355757" y="4395151"/>
            <a:ext cx="446281" cy="43748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6" name="Oval 303">
            <a:extLst>
              <a:ext uri="{FF2B5EF4-FFF2-40B4-BE49-F238E27FC236}">
                <a16:creationId xmlns:a16="http://schemas.microsoft.com/office/drawing/2014/main" id="{CD743F64-BAF1-41FB-8A23-4FE004E7947E}"/>
              </a:ext>
            </a:extLst>
          </p:cNvPr>
          <p:cNvSpPr/>
          <p:nvPr/>
        </p:nvSpPr>
        <p:spPr bwMode="ltGray">
          <a:xfrm>
            <a:off x="3355757" y="5003681"/>
            <a:ext cx="446281" cy="43748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9" name="Oval 303">
            <a:extLst>
              <a:ext uri="{FF2B5EF4-FFF2-40B4-BE49-F238E27FC236}">
                <a16:creationId xmlns:a16="http://schemas.microsoft.com/office/drawing/2014/main" id="{1D10728E-B229-4F49-A918-B8AF3B4A0E8A}"/>
              </a:ext>
            </a:extLst>
          </p:cNvPr>
          <p:cNvSpPr/>
          <p:nvPr/>
        </p:nvSpPr>
        <p:spPr bwMode="ltGray">
          <a:xfrm>
            <a:off x="3355757" y="5620124"/>
            <a:ext cx="446281" cy="43748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5110680-5CBE-49A7-9CE2-33536C8986F3}"/>
              </a:ext>
            </a:extLst>
          </p:cNvPr>
          <p:cNvSpPr txBox="1"/>
          <p:nvPr/>
        </p:nvSpPr>
        <p:spPr>
          <a:xfrm>
            <a:off x="3890850" y="2485817"/>
            <a:ext cx="438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+mj-lt"/>
              </a:rPr>
              <a:t>Con la </a:t>
            </a:r>
            <a:r>
              <a:rPr lang="es-ES" sz="1400" b="1" i="1" dirty="0">
                <a:latin typeface="+mj-lt"/>
              </a:rPr>
              <a:t>digitalización de tareas </a:t>
            </a:r>
            <a:r>
              <a:rPr lang="es-ES" sz="1400" i="1" dirty="0">
                <a:latin typeface="+mj-lt"/>
              </a:rPr>
              <a:t>que actualmente son gestionadas manualmente y en papel.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F57F14BF-0F38-48EE-A929-65FEB3877605}"/>
              </a:ext>
            </a:extLst>
          </p:cNvPr>
          <p:cNvSpPr txBox="1"/>
          <p:nvPr/>
        </p:nvSpPr>
        <p:spPr>
          <a:xfrm>
            <a:off x="1116668" y="2556208"/>
            <a:ext cx="1935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Mejora la eficiencia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3D51F783-D5C0-411A-B49E-FACBD58E98C5}"/>
              </a:ext>
            </a:extLst>
          </p:cNvPr>
          <p:cNvSpPr txBox="1"/>
          <p:nvPr/>
        </p:nvSpPr>
        <p:spPr>
          <a:xfrm>
            <a:off x="1131062" y="3179527"/>
            <a:ext cx="2222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Ahorra papel y tiempo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A92A7088-3770-4757-BF5C-D6B5DA5A7AF3}"/>
              </a:ext>
            </a:extLst>
          </p:cNvPr>
          <p:cNvSpPr txBox="1"/>
          <p:nvPr/>
        </p:nvSpPr>
        <p:spPr>
          <a:xfrm>
            <a:off x="3890850" y="3123738"/>
            <a:ext cx="438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s-ES" sz="1400" i="1" dirty="0">
                <a:latin typeface="+mj-lt"/>
              </a:rPr>
              <a:t>Permitiendo la </a:t>
            </a:r>
            <a:r>
              <a:rPr lang="es-ES" sz="1400" b="1" i="1" dirty="0">
                <a:latin typeface="+mj-lt"/>
              </a:rPr>
              <a:t>tramitación electrónica desde una misma solución tecnológica.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1BAB312-34E2-4305-AE33-6AD0D8D7935B}"/>
              </a:ext>
            </a:extLst>
          </p:cNvPr>
          <p:cNvSpPr txBox="1"/>
          <p:nvPr/>
        </p:nvSpPr>
        <p:spPr>
          <a:xfrm>
            <a:off x="3890850" y="3730624"/>
            <a:ext cx="49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latin typeface="+mj-lt"/>
              </a:rPr>
              <a:t>Reduciendo errores derivados de la gestión manual </a:t>
            </a:r>
            <a:r>
              <a:rPr lang="es-ES" sz="1400" i="1" dirty="0">
                <a:latin typeface="+mj-lt"/>
              </a:rPr>
              <a:t>(pérdida de documentos, errores del archivo…).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ABAA5B98-01D6-4327-9237-94BCF546D9FD}"/>
              </a:ext>
            </a:extLst>
          </p:cNvPr>
          <p:cNvSpPr txBox="1"/>
          <p:nvPr/>
        </p:nvSpPr>
        <p:spPr>
          <a:xfrm>
            <a:off x="1131062" y="3804140"/>
            <a:ext cx="2222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Aumenta la fiabilidad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641BA88-60B5-4385-9B35-1F0B1F2F4E10}"/>
              </a:ext>
            </a:extLst>
          </p:cNvPr>
          <p:cNvSpPr txBox="1"/>
          <p:nvPr/>
        </p:nvSpPr>
        <p:spPr>
          <a:xfrm>
            <a:off x="1131062" y="4316841"/>
            <a:ext cx="2222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Mejora la integridad del Expediente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4C94427-0737-4BF2-BFF8-D54A85A90E13}"/>
              </a:ext>
            </a:extLst>
          </p:cNvPr>
          <p:cNvSpPr txBox="1"/>
          <p:nvPr/>
        </p:nvSpPr>
        <p:spPr>
          <a:xfrm>
            <a:off x="3890850" y="4328416"/>
            <a:ext cx="423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latin typeface="+mj-lt"/>
              </a:rPr>
              <a:t>Garantizando la fiabilidad de la información </a:t>
            </a:r>
            <a:r>
              <a:rPr lang="es-ES" sz="1400" i="1" dirty="0">
                <a:latin typeface="+mj-lt"/>
              </a:rPr>
              <a:t>y la no manipulación de datos.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9C82D242-A678-496A-803C-2ABDC471A101}"/>
              </a:ext>
            </a:extLst>
          </p:cNvPr>
          <p:cNvSpPr txBox="1"/>
          <p:nvPr/>
        </p:nvSpPr>
        <p:spPr>
          <a:xfrm>
            <a:off x="1123760" y="4939924"/>
            <a:ext cx="219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Asegura los accesos a la información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32811365-5263-4DE6-8043-8577162C895F}"/>
              </a:ext>
            </a:extLst>
          </p:cNvPr>
          <p:cNvSpPr txBox="1"/>
          <p:nvPr/>
        </p:nvSpPr>
        <p:spPr>
          <a:xfrm>
            <a:off x="3890850" y="4951500"/>
            <a:ext cx="364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+mj-lt"/>
              </a:rPr>
              <a:t>Con la </a:t>
            </a:r>
            <a:r>
              <a:rPr lang="es-ES" sz="1400" b="1" i="1" dirty="0">
                <a:latin typeface="+mj-lt"/>
              </a:rPr>
              <a:t>administración de permisos y roles </a:t>
            </a:r>
            <a:r>
              <a:rPr lang="es-ES" sz="1400" i="1" dirty="0">
                <a:latin typeface="+mj-lt"/>
              </a:rPr>
              <a:t>en los sistemas.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D7A5F361-ED7E-469E-8FC9-8B09561D5FF1}"/>
              </a:ext>
            </a:extLst>
          </p:cNvPr>
          <p:cNvSpPr txBox="1"/>
          <p:nvPr/>
        </p:nvSpPr>
        <p:spPr>
          <a:xfrm>
            <a:off x="1123759" y="5674800"/>
            <a:ext cx="2374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Permite el teletrabajo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25CC853A-5BA1-4723-B98A-097E453AA004}"/>
              </a:ext>
            </a:extLst>
          </p:cNvPr>
          <p:cNvSpPr txBox="1"/>
          <p:nvPr/>
        </p:nvSpPr>
        <p:spPr>
          <a:xfrm>
            <a:off x="3890850" y="5590715"/>
            <a:ext cx="466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+mj-lt"/>
              </a:rPr>
              <a:t>Pudiendo realizar la consulta del expediente en </a:t>
            </a:r>
            <a:r>
              <a:rPr lang="es-ES" sz="1400" b="1" i="1" dirty="0">
                <a:latin typeface="+mj-lt"/>
              </a:rPr>
              <a:t>cualquier momento y en cualquier lugar</a:t>
            </a:r>
            <a:endParaRPr lang="es-ES" sz="1400" i="1" dirty="0">
              <a:latin typeface="+mj-lt"/>
            </a:endParaRPr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67A30F93-A79E-4480-A892-D8DAAE6CFF50}"/>
              </a:ext>
            </a:extLst>
          </p:cNvPr>
          <p:cNvSpPr>
            <a:spLocks noEditPoints="1"/>
          </p:cNvSpPr>
          <p:nvPr/>
        </p:nvSpPr>
        <p:spPr bwMode="auto">
          <a:xfrm>
            <a:off x="3466835" y="1947280"/>
            <a:ext cx="220557" cy="297839"/>
          </a:xfrm>
          <a:custGeom>
            <a:avLst/>
            <a:gdLst>
              <a:gd name="T0" fmla="*/ 138 w 1030"/>
              <a:gd name="T1" fmla="*/ 263 h 1529"/>
              <a:gd name="T2" fmla="*/ 246 w 1030"/>
              <a:gd name="T3" fmla="*/ 104 h 1529"/>
              <a:gd name="T4" fmla="*/ 414 w 1030"/>
              <a:gd name="T5" fmla="*/ 13 h 1529"/>
              <a:gd name="T6" fmla="*/ 594 w 1030"/>
              <a:gd name="T7" fmla="*/ 8 h 1529"/>
              <a:gd name="T8" fmla="*/ 768 w 1030"/>
              <a:gd name="T9" fmla="*/ 91 h 1529"/>
              <a:gd name="T10" fmla="*/ 882 w 1030"/>
              <a:gd name="T11" fmla="*/ 245 h 1529"/>
              <a:gd name="T12" fmla="*/ 913 w 1030"/>
              <a:gd name="T13" fmla="*/ 625 h 1529"/>
              <a:gd name="T14" fmla="*/ 770 w 1030"/>
              <a:gd name="T15" fmla="*/ 400 h 1529"/>
              <a:gd name="T16" fmla="*/ 657 w 1030"/>
              <a:gd name="T17" fmla="*/ 187 h 1529"/>
              <a:gd name="T18" fmla="*/ 437 w 1030"/>
              <a:gd name="T19" fmla="*/ 155 h 1529"/>
              <a:gd name="T20" fmla="*/ 269 w 1030"/>
              <a:gd name="T21" fmla="*/ 324 h 1529"/>
              <a:gd name="T22" fmla="*/ 163 w 1030"/>
              <a:gd name="T23" fmla="*/ 580 h 1529"/>
              <a:gd name="T24" fmla="*/ 1019 w 1030"/>
              <a:gd name="T25" fmla="*/ 1118 h 1529"/>
              <a:gd name="T26" fmla="*/ 912 w 1030"/>
              <a:gd name="T27" fmla="*/ 1341 h 1529"/>
              <a:gd name="T28" fmla="*/ 715 w 1030"/>
              <a:gd name="T29" fmla="*/ 1489 h 1529"/>
              <a:gd name="T30" fmla="*/ 488 w 1030"/>
              <a:gd name="T31" fmla="*/ 1528 h 1529"/>
              <a:gd name="T32" fmla="*/ 248 w 1030"/>
              <a:gd name="T33" fmla="*/ 1454 h 1529"/>
              <a:gd name="T34" fmla="*/ 74 w 1030"/>
              <a:gd name="T35" fmla="*/ 1281 h 1529"/>
              <a:gd name="T36" fmla="*/ 0 w 1030"/>
              <a:gd name="T37" fmla="*/ 1040 h 1529"/>
              <a:gd name="T38" fmla="*/ 40 w 1030"/>
              <a:gd name="T39" fmla="*/ 813 h 1529"/>
              <a:gd name="T40" fmla="*/ 187 w 1030"/>
              <a:gd name="T41" fmla="*/ 617 h 1529"/>
              <a:gd name="T42" fmla="*/ 412 w 1030"/>
              <a:gd name="T43" fmla="*/ 509 h 1529"/>
              <a:gd name="T44" fmla="*/ 643 w 1030"/>
              <a:gd name="T45" fmla="*/ 515 h 1529"/>
              <a:gd name="T46" fmla="*/ 861 w 1030"/>
              <a:gd name="T47" fmla="*/ 633 h 1529"/>
              <a:gd name="T48" fmla="*/ 998 w 1030"/>
              <a:gd name="T49" fmla="*/ 837 h 1529"/>
              <a:gd name="T50" fmla="*/ 899 w 1030"/>
              <a:gd name="T51" fmla="*/ 1016 h 1529"/>
              <a:gd name="T52" fmla="*/ 853 w 1030"/>
              <a:gd name="T53" fmla="*/ 833 h 1529"/>
              <a:gd name="T54" fmla="*/ 730 w 1030"/>
              <a:gd name="T55" fmla="*/ 697 h 1529"/>
              <a:gd name="T56" fmla="*/ 555 w 1030"/>
              <a:gd name="T57" fmla="*/ 633 h 1529"/>
              <a:gd name="T58" fmla="*/ 383 w 1030"/>
              <a:gd name="T59" fmla="*/ 655 h 1529"/>
              <a:gd name="T60" fmla="*/ 231 w 1030"/>
              <a:gd name="T61" fmla="*/ 758 h 1529"/>
              <a:gd name="T62" fmla="*/ 142 w 1030"/>
              <a:gd name="T63" fmla="*/ 920 h 1529"/>
              <a:gd name="T64" fmla="*/ 138 w 1030"/>
              <a:gd name="T65" fmla="*/ 1093 h 1529"/>
              <a:gd name="T66" fmla="*/ 218 w 1030"/>
              <a:gd name="T67" fmla="*/ 1261 h 1529"/>
              <a:gd name="T68" fmla="*/ 365 w 1030"/>
              <a:gd name="T69" fmla="*/ 1371 h 1529"/>
              <a:gd name="T70" fmla="*/ 535 w 1030"/>
              <a:gd name="T71" fmla="*/ 1400 h 1529"/>
              <a:gd name="T72" fmla="*/ 714 w 1030"/>
              <a:gd name="T73" fmla="*/ 1345 h 1529"/>
              <a:gd name="T74" fmla="*/ 844 w 1030"/>
              <a:gd name="T75" fmla="*/ 1216 h 1529"/>
              <a:gd name="T76" fmla="*/ 899 w 1030"/>
              <a:gd name="T77" fmla="*/ 1036 h 1529"/>
              <a:gd name="T78" fmla="*/ 822 w 1030"/>
              <a:gd name="T79" fmla="*/ 1112 h 1529"/>
              <a:gd name="T80" fmla="*/ 742 w 1030"/>
              <a:gd name="T81" fmla="*/ 1244 h 1529"/>
              <a:gd name="T82" fmla="*/ 610 w 1030"/>
              <a:gd name="T83" fmla="*/ 1324 h 1529"/>
              <a:gd name="T84" fmla="*/ 466 w 1030"/>
              <a:gd name="T85" fmla="*/ 1334 h 1529"/>
              <a:gd name="T86" fmla="*/ 322 w 1030"/>
              <a:gd name="T87" fmla="*/ 1274 h 1529"/>
              <a:gd name="T88" fmla="*/ 225 w 1030"/>
              <a:gd name="T89" fmla="*/ 1156 h 1529"/>
              <a:gd name="T90" fmla="*/ 192 w 1030"/>
              <a:gd name="T91" fmla="*/ 1016 h 1529"/>
              <a:gd name="T92" fmla="*/ 232 w 1030"/>
              <a:gd name="T93" fmla="*/ 863 h 1529"/>
              <a:gd name="T94" fmla="*/ 334 w 1030"/>
              <a:gd name="T95" fmla="*/ 749 h 1529"/>
              <a:gd name="T96" fmla="*/ 482 w 1030"/>
              <a:gd name="T97" fmla="*/ 696 h 1529"/>
              <a:gd name="T98" fmla="*/ 625 w 1030"/>
              <a:gd name="T99" fmla="*/ 714 h 1529"/>
              <a:gd name="T100" fmla="*/ 753 w 1030"/>
              <a:gd name="T101" fmla="*/ 799 h 1529"/>
              <a:gd name="T102" fmla="*/ 827 w 1030"/>
              <a:gd name="T103" fmla="*/ 935 h 1529"/>
              <a:gd name="T104" fmla="*/ 599 w 1030"/>
              <a:gd name="T105" fmla="*/ 916 h 1529"/>
              <a:gd name="T106" fmla="*/ 548 w 1030"/>
              <a:gd name="T107" fmla="*/ 852 h 1529"/>
              <a:gd name="T108" fmla="*/ 471 w 1030"/>
              <a:gd name="T109" fmla="*/ 856 h 1529"/>
              <a:gd name="T110" fmla="*/ 427 w 1030"/>
              <a:gd name="T111" fmla="*/ 924 h 1529"/>
              <a:gd name="T112" fmla="*/ 462 w 1030"/>
              <a:gd name="T113" fmla="*/ 1002 h 1529"/>
              <a:gd name="T114" fmla="*/ 476 w 1030"/>
              <a:gd name="T115" fmla="*/ 1225 h 1529"/>
              <a:gd name="T116" fmla="*/ 558 w 1030"/>
              <a:gd name="T117" fmla="*/ 1015 h 1529"/>
              <a:gd name="T118" fmla="*/ 599 w 1030"/>
              <a:gd name="T119" fmla="*/ 948 h 1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0" h="1529">
                <a:moveTo>
                  <a:pt x="114" y="628"/>
                </a:moveTo>
                <a:lnTo>
                  <a:pt x="114" y="400"/>
                </a:lnTo>
                <a:lnTo>
                  <a:pt x="114" y="400"/>
                </a:lnTo>
                <a:lnTo>
                  <a:pt x="114" y="380"/>
                </a:lnTo>
                <a:lnTo>
                  <a:pt x="116" y="359"/>
                </a:lnTo>
                <a:lnTo>
                  <a:pt x="119" y="339"/>
                </a:lnTo>
                <a:lnTo>
                  <a:pt x="122" y="320"/>
                </a:lnTo>
                <a:lnTo>
                  <a:pt x="127" y="300"/>
                </a:lnTo>
                <a:lnTo>
                  <a:pt x="133" y="282"/>
                </a:lnTo>
                <a:lnTo>
                  <a:pt x="138" y="263"/>
                </a:lnTo>
                <a:lnTo>
                  <a:pt x="145" y="245"/>
                </a:lnTo>
                <a:lnTo>
                  <a:pt x="153" y="228"/>
                </a:lnTo>
                <a:lnTo>
                  <a:pt x="163" y="210"/>
                </a:lnTo>
                <a:lnTo>
                  <a:pt x="172" y="193"/>
                </a:lnTo>
                <a:lnTo>
                  <a:pt x="182" y="177"/>
                </a:lnTo>
                <a:lnTo>
                  <a:pt x="194" y="162"/>
                </a:lnTo>
                <a:lnTo>
                  <a:pt x="205" y="146"/>
                </a:lnTo>
                <a:lnTo>
                  <a:pt x="218" y="132"/>
                </a:lnTo>
                <a:lnTo>
                  <a:pt x="232" y="118"/>
                </a:lnTo>
                <a:lnTo>
                  <a:pt x="246" y="104"/>
                </a:lnTo>
                <a:lnTo>
                  <a:pt x="259" y="91"/>
                </a:lnTo>
                <a:lnTo>
                  <a:pt x="274" y="80"/>
                </a:lnTo>
                <a:lnTo>
                  <a:pt x="290" y="68"/>
                </a:lnTo>
                <a:lnTo>
                  <a:pt x="307" y="58"/>
                </a:lnTo>
                <a:lnTo>
                  <a:pt x="324" y="49"/>
                </a:lnTo>
                <a:lnTo>
                  <a:pt x="341" y="40"/>
                </a:lnTo>
                <a:lnTo>
                  <a:pt x="359" y="32"/>
                </a:lnTo>
                <a:lnTo>
                  <a:pt x="377" y="25"/>
                </a:lnTo>
                <a:lnTo>
                  <a:pt x="395" y="19"/>
                </a:lnTo>
                <a:lnTo>
                  <a:pt x="414" y="13"/>
                </a:lnTo>
                <a:lnTo>
                  <a:pt x="433" y="8"/>
                </a:lnTo>
                <a:lnTo>
                  <a:pt x="453" y="5"/>
                </a:lnTo>
                <a:lnTo>
                  <a:pt x="473" y="3"/>
                </a:lnTo>
                <a:lnTo>
                  <a:pt x="493" y="2"/>
                </a:lnTo>
                <a:lnTo>
                  <a:pt x="514" y="0"/>
                </a:lnTo>
                <a:lnTo>
                  <a:pt x="514" y="0"/>
                </a:lnTo>
                <a:lnTo>
                  <a:pt x="534" y="2"/>
                </a:lnTo>
                <a:lnTo>
                  <a:pt x="555" y="3"/>
                </a:lnTo>
                <a:lnTo>
                  <a:pt x="574" y="5"/>
                </a:lnTo>
                <a:lnTo>
                  <a:pt x="594" y="8"/>
                </a:lnTo>
                <a:lnTo>
                  <a:pt x="613" y="13"/>
                </a:lnTo>
                <a:lnTo>
                  <a:pt x="633" y="19"/>
                </a:lnTo>
                <a:lnTo>
                  <a:pt x="651" y="25"/>
                </a:lnTo>
                <a:lnTo>
                  <a:pt x="669" y="32"/>
                </a:lnTo>
                <a:lnTo>
                  <a:pt x="687" y="40"/>
                </a:lnTo>
                <a:lnTo>
                  <a:pt x="704" y="49"/>
                </a:lnTo>
                <a:lnTo>
                  <a:pt x="721" y="58"/>
                </a:lnTo>
                <a:lnTo>
                  <a:pt x="737" y="68"/>
                </a:lnTo>
                <a:lnTo>
                  <a:pt x="753" y="80"/>
                </a:lnTo>
                <a:lnTo>
                  <a:pt x="768" y="91"/>
                </a:lnTo>
                <a:lnTo>
                  <a:pt x="782" y="104"/>
                </a:lnTo>
                <a:lnTo>
                  <a:pt x="797" y="118"/>
                </a:lnTo>
                <a:lnTo>
                  <a:pt x="809" y="132"/>
                </a:lnTo>
                <a:lnTo>
                  <a:pt x="822" y="146"/>
                </a:lnTo>
                <a:lnTo>
                  <a:pt x="834" y="162"/>
                </a:lnTo>
                <a:lnTo>
                  <a:pt x="845" y="177"/>
                </a:lnTo>
                <a:lnTo>
                  <a:pt x="855" y="193"/>
                </a:lnTo>
                <a:lnTo>
                  <a:pt x="865" y="210"/>
                </a:lnTo>
                <a:lnTo>
                  <a:pt x="874" y="228"/>
                </a:lnTo>
                <a:lnTo>
                  <a:pt x="882" y="245"/>
                </a:lnTo>
                <a:lnTo>
                  <a:pt x="889" y="263"/>
                </a:lnTo>
                <a:lnTo>
                  <a:pt x="896" y="282"/>
                </a:lnTo>
                <a:lnTo>
                  <a:pt x="900" y="300"/>
                </a:lnTo>
                <a:lnTo>
                  <a:pt x="905" y="320"/>
                </a:lnTo>
                <a:lnTo>
                  <a:pt x="908" y="339"/>
                </a:lnTo>
                <a:lnTo>
                  <a:pt x="911" y="359"/>
                </a:lnTo>
                <a:lnTo>
                  <a:pt x="913" y="380"/>
                </a:lnTo>
                <a:lnTo>
                  <a:pt x="913" y="400"/>
                </a:lnTo>
                <a:lnTo>
                  <a:pt x="913" y="625"/>
                </a:lnTo>
                <a:lnTo>
                  <a:pt x="913" y="625"/>
                </a:lnTo>
                <a:lnTo>
                  <a:pt x="898" y="609"/>
                </a:lnTo>
                <a:lnTo>
                  <a:pt x="881" y="593"/>
                </a:lnTo>
                <a:lnTo>
                  <a:pt x="865" y="578"/>
                </a:lnTo>
                <a:lnTo>
                  <a:pt x="846" y="564"/>
                </a:lnTo>
                <a:lnTo>
                  <a:pt x="829" y="550"/>
                </a:lnTo>
                <a:lnTo>
                  <a:pt x="809" y="538"/>
                </a:lnTo>
                <a:lnTo>
                  <a:pt x="791" y="525"/>
                </a:lnTo>
                <a:lnTo>
                  <a:pt x="770" y="513"/>
                </a:lnTo>
                <a:lnTo>
                  <a:pt x="770" y="400"/>
                </a:lnTo>
                <a:lnTo>
                  <a:pt x="770" y="400"/>
                </a:lnTo>
                <a:lnTo>
                  <a:pt x="769" y="374"/>
                </a:lnTo>
                <a:lnTo>
                  <a:pt x="765" y="349"/>
                </a:lnTo>
                <a:lnTo>
                  <a:pt x="759" y="324"/>
                </a:lnTo>
                <a:lnTo>
                  <a:pt x="751" y="300"/>
                </a:lnTo>
                <a:lnTo>
                  <a:pt x="739" y="278"/>
                </a:lnTo>
                <a:lnTo>
                  <a:pt x="726" y="256"/>
                </a:lnTo>
                <a:lnTo>
                  <a:pt x="711" y="237"/>
                </a:lnTo>
                <a:lnTo>
                  <a:pt x="695" y="218"/>
                </a:lnTo>
                <a:lnTo>
                  <a:pt x="677" y="202"/>
                </a:lnTo>
                <a:lnTo>
                  <a:pt x="657" y="187"/>
                </a:lnTo>
                <a:lnTo>
                  <a:pt x="636" y="174"/>
                </a:lnTo>
                <a:lnTo>
                  <a:pt x="613" y="164"/>
                </a:lnTo>
                <a:lnTo>
                  <a:pt x="590" y="155"/>
                </a:lnTo>
                <a:lnTo>
                  <a:pt x="565" y="149"/>
                </a:lnTo>
                <a:lnTo>
                  <a:pt x="540" y="145"/>
                </a:lnTo>
                <a:lnTo>
                  <a:pt x="514" y="143"/>
                </a:lnTo>
                <a:lnTo>
                  <a:pt x="514" y="143"/>
                </a:lnTo>
                <a:lnTo>
                  <a:pt x="488" y="145"/>
                </a:lnTo>
                <a:lnTo>
                  <a:pt x="462" y="149"/>
                </a:lnTo>
                <a:lnTo>
                  <a:pt x="437" y="155"/>
                </a:lnTo>
                <a:lnTo>
                  <a:pt x="414" y="164"/>
                </a:lnTo>
                <a:lnTo>
                  <a:pt x="392" y="174"/>
                </a:lnTo>
                <a:lnTo>
                  <a:pt x="370" y="187"/>
                </a:lnTo>
                <a:lnTo>
                  <a:pt x="350" y="202"/>
                </a:lnTo>
                <a:lnTo>
                  <a:pt x="332" y="218"/>
                </a:lnTo>
                <a:lnTo>
                  <a:pt x="316" y="237"/>
                </a:lnTo>
                <a:lnTo>
                  <a:pt x="301" y="256"/>
                </a:lnTo>
                <a:lnTo>
                  <a:pt x="288" y="278"/>
                </a:lnTo>
                <a:lnTo>
                  <a:pt x="277" y="300"/>
                </a:lnTo>
                <a:lnTo>
                  <a:pt x="269" y="324"/>
                </a:lnTo>
                <a:lnTo>
                  <a:pt x="262" y="349"/>
                </a:lnTo>
                <a:lnTo>
                  <a:pt x="258" y="374"/>
                </a:lnTo>
                <a:lnTo>
                  <a:pt x="257" y="400"/>
                </a:lnTo>
                <a:lnTo>
                  <a:pt x="257" y="515"/>
                </a:lnTo>
                <a:lnTo>
                  <a:pt x="257" y="515"/>
                </a:lnTo>
                <a:lnTo>
                  <a:pt x="237" y="526"/>
                </a:lnTo>
                <a:lnTo>
                  <a:pt x="218" y="539"/>
                </a:lnTo>
                <a:lnTo>
                  <a:pt x="199" y="551"/>
                </a:lnTo>
                <a:lnTo>
                  <a:pt x="181" y="565"/>
                </a:lnTo>
                <a:lnTo>
                  <a:pt x="163" y="580"/>
                </a:lnTo>
                <a:lnTo>
                  <a:pt x="146" y="595"/>
                </a:lnTo>
                <a:lnTo>
                  <a:pt x="130" y="611"/>
                </a:lnTo>
                <a:lnTo>
                  <a:pt x="114" y="628"/>
                </a:lnTo>
                <a:lnTo>
                  <a:pt x="114" y="628"/>
                </a:lnTo>
                <a:close/>
                <a:moveTo>
                  <a:pt x="1030" y="1014"/>
                </a:moveTo>
                <a:lnTo>
                  <a:pt x="1030" y="1014"/>
                </a:lnTo>
                <a:lnTo>
                  <a:pt x="1030" y="1040"/>
                </a:lnTo>
                <a:lnTo>
                  <a:pt x="1027" y="1067"/>
                </a:lnTo>
                <a:lnTo>
                  <a:pt x="1024" y="1092"/>
                </a:lnTo>
                <a:lnTo>
                  <a:pt x="1019" y="1118"/>
                </a:lnTo>
                <a:lnTo>
                  <a:pt x="1013" y="1143"/>
                </a:lnTo>
                <a:lnTo>
                  <a:pt x="1006" y="1167"/>
                </a:lnTo>
                <a:lnTo>
                  <a:pt x="998" y="1191"/>
                </a:lnTo>
                <a:lnTo>
                  <a:pt x="989" y="1214"/>
                </a:lnTo>
                <a:lnTo>
                  <a:pt x="979" y="1237"/>
                </a:lnTo>
                <a:lnTo>
                  <a:pt x="967" y="1259"/>
                </a:lnTo>
                <a:lnTo>
                  <a:pt x="955" y="1281"/>
                </a:lnTo>
                <a:lnTo>
                  <a:pt x="942" y="1302"/>
                </a:lnTo>
                <a:lnTo>
                  <a:pt x="927" y="1322"/>
                </a:lnTo>
                <a:lnTo>
                  <a:pt x="912" y="1341"/>
                </a:lnTo>
                <a:lnTo>
                  <a:pt x="896" y="1361"/>
                </a:lnTo>
                <a:lnTo>
                  <a:pt x="878" y="1378"/>
                </a:lnTo>
                <a:lnTo>
                  <a:pt x="861" y="1395"/>
                </a:lnTo>
                <a:lnTo>
                  <a:pt x="842" y="1412"/>
                </a:lnTo>
                <a:lnTo>
                  <a:pt x="823" y="1427"/>
                </a:lnTo>
                <a:lnTo>
                  <a:pt x="802" y="1442"/>
                </a:lnTo>
                <a:lnTo>
                  <a:pt x="782" y="1454"/>
                </a:lnTo>
                <a:lnTo>
                  <a:pt x="760" y="1467"/>
                </a:lnTo>
                <a:lnTo>
                  <a:pt x="738" y="1478"/>
                </a:lnTo>
                <a:lnTo>
                  <a:pt x="715" y="1489"/>
                </a:lnTo>
                <a:lnTo>
                  <a:pt x="692" y="1498"/>
                </a:lnTo>
                <a:lnTo>
                  <a:pt x="667" y="1506"/>
                </a:lnTo>
                <a:lnTo>
                  <a:pt x="643" y="1513"/>
                </a:lnTo>
                <a:lnTo>
                  <a:pt x="618" y="1519"/>
                </a:lnTo>
                <a:lnTo>
                  <a:pt x="593" y="1523"/>
                </a:lnTo>
                <a:lnTo>
                  <a:pt x="567" y="1527"/>
                </a:lnTo>
                <a:lnTo>
                  <a:pt x="541" y="1528"/>
                </a:lnTo>
                <a:lnTo>
                  <a:pt x="514" y="1529"/>
                </a:lnTo>
                <a:lnTo>
                  <a:pt x="514" y="1529"/>
                </a:lnTo>
                <a:lnTo>
                  <a:pt x="488" y="1528"/>
                </a:lnTo>
                <a:lnTo>
                  <a:pt x="462" y="1527"/>
                </a:lnTo>
                <a:lnTo>
                  <a:pt x="436" y="1523"/>
                </a:lnTo>
                <a:lnTo>
                  <a:pt x="412" y="1519"/>
                </a:lnTo>
                <a:lnTo>
                  <a:pt x="386" y="1513"/>
                </a:lnTo>
                <a:lnTo>
                  <a:pt x="362" y="1506"/>
                </a:lnTo>
                <a:lnTo>
                  <a:pt x="338" y="1498"/>
                </a:lnTo>
                <a:lnTo>
                  <a:pt x="315" y="1489"/>
                </a:lnTo>
                <a:lnTo>
                  <a:pt x="292" y="1478"/>
                </a:lnTo>
                <a:lnTo>
                  <a:pt x="270" y="1467"/>
                </a:lnTo>
                <a:lnTo>
                  <a:pt x="248" y="1454"/>
                </a:lnTo>
                <a:lnTo>
                  <a:pt x="227" y="1442"/>
                </a:lnTo>
                <a:lnTo>
                  <a:pt x="206" y="1427"/>
                </a:lnTo>
                <a:lnTo>
                  <a:pt x="187" y="1412"/>
                </a:lnTo>
                <a:lnTo>
                  <a:pt x="168" y="1395"/>
                </a:lnTo>
                <a:lnTo>
                  <a:pt x="151" y="1378"/>
                </a:lnTo>
                <a:lnTo>
                  <a:pt x="134" y="1361"/>
                </a:lnTo>
                <a:lnTo>
                  <a:pt x="118" y="1341"/>
                </a:lnTo>
                <a:lnTo>
                  <a:pt x="101" y="1322"/>
                </a:lnTo>
                <a:lnTo>
                  <a:pt x="88" y="1302"/>
                </a:lnTo>
                <a:lnTo>
                  <a:pt x="74" y="1281"/>
                </a:lnTo>
                <a:lnTo>
                  <a:pt x="62" y="1259"/>
                </a:lnTo>
                <a:lnTo>
                  <a:pt x="51" y="1237"/>
                </a:lnTo>
                <a:lnTo>
                  <a:pt x="40" y="1214"/>
                </a:lnTo>
                <a:lnTo>
                  <a:pt x="31" y="1191"/>
                </a:lnTo>
                <a:lnTo>
                  <a:pt x="23" y="1167"/>
                </a:lnTo>
                <a:lnTo>
                  <a:pt x="16" y="1143"/>
                </a:lnTo>
                <a:lnTo>
                  <a:pt x="10" y="1118"/>
                </a:lnTo>
                <a:lnTo>
                  <a:pt x="6" y="1092"/>
                </a:lnTo>
                <a:lnTo>
                  <a:pt x="2" y="1067"/>
                </a:lnTo>
                <a:lnTo>
                  <a:pt x="0" y="1040"/>
                </a:lnTo>
                <a:lnTo>
                  <a:pt x="0" y="1014"/>
                </a:lnTo>
                <a:lnTo>
                  <a:pt x="0" y="1014"/>
                </a:lnTo>
                <a:lnTo>
                  <a:pt x="0" y="987"/>
                </a:lnTo>
                <a:lnTo>
                  <a:pt x="2" y="962"/>
                </a:lnTo>
                <a:lnTo>
                  <a:pt x="6" y="935"/>
                </a:lnTo>
                <a:lnTo>
                  <a:pt x="10" y="910"/>
                </a:lnTo>
                <a:lnTo>
                  <a:pt x="16" y="886"/>
                </a:lnTo>
                <a:lnTo>
                  <a:pt x="23" y="860"/>
                </a:lnTo>
                <a:lnTo>
                  <a:pt x="31" y="837"/>
                </a:lnTo>
                <a:lnTo>
                  <a:pt x="40" y="813"/>
                </a:lnTo>
                <a:lnTo>
                  <a:pt x="51" y="791"/>
                </a:lnTo>
                <a:lnTo>
                  <a:pt x="62" y="768"/>
                </a:lnTo>
                <a:lnTo>
                  <a:pt x="74" y="747"/>
                </a:lnTo>
                <a:lnTo>
                  <a:pt x="88" y="727"/>
                </a:lnTo>
                <a:lnTo>
                  <a:pt x="101" y="706"/>
                </a:lnTo>
                <a:lnTo>
                  <a:pt x="118" y="686"/>
                </a:lnTo>
                <a:lnTo>
                  <a:pt x="134" y="668"/>
                </a:lnTo>
                <a:lnTo>
                  <a:pt x="151" y="649"/>
                </a:lnTo>
                <a:lnTo>
                  <a:pt x="168" y="633"/>
                </a:lnTo>
                <a:lnTo>
                  <a:pt x="187" y="617"/>
                </a:lnTo>
                <a:lnTo>
                  <a:pt x="206" y="601"/>
                </a:lnTo>
                <a:lnTo>
                  <a:pt x="227" y="587"/>
                </a:lnTo>
                <a:lnTo>
                  <a:pt x="248" y="573"/>
                </a:lnTo>
                <a:lnTo>
                  <a:pt x="270" y="561"/>
                </a:lnTo>
                <a:lnTo>
                  <a:pt x="292" y="550"/>
                </a:lnTo>
                <a:lnTo>
                  <a:pt x="315" y="540"/>
                </a:lnTo>
                <a:lnTo>
                  <a:pt x="338" y="531"/>
                </a:lnTo>
                <a:lnTo>
                  <a:pt x="362" y="523"/>
                </a:lnTo>
                <a:lnTo>
                  <a:pt x="386" y="515"/>
                </a:lnTo>
                <a:lnTo>
                  <a:pt x="412" y="509"/>
                </a:lnTo>
                <a:lnTo>
                  <a:pt x="436" y="505"/>
                </a:lnTo>
                <a:lnTo>
                  <a:pt x="462" y="502"/>
                </a:lnTo>
                <a:lnTo>
                  <a:pt x="488" y="500"/>
                </a:lnTo>
                <a:lnTo>
                  <a:pt x="514" y="498"/>
                </a:lnTo>
                <a:lnTo>
                  <a:pt x="514" y="498"/>
                </a:lnTo>
                <a:lnTo>
                  <a:pt x="541" y="500"/>
                </a:lnTo>
                <a:lnTo>
                  <a:pt x="567" y="502"/>
                </a:lnTo>
                <a:lnTo>
                  <a:pt x="593" y="505"/>
                </a:lnTo>
                <a:lnTo>
                  <a:pt x="618" y="509"/>
                </a:lnTo>
                <a:lnTo>
                  <a:pt x="643" y="515"/>
                </a:lnTo>
                <a:lnTo>
                  <a:pt x="667" y="523"/>
                </a:lnTo>
                <a:lnTo>
                  <a:pt x="692" y="531"/>
                </a:lnTo>
                <a:lnTo>
                  <a:pt x="715" y="540"/>
                </a:lnTo>
                <a:lnTo>
                  <a:pt x="738" y="550"/>
                </a:lnTo>
                <a:lnTo>
                  <a:pt x="760" y="561"/>
                </a:lnTo>
                <a:lnTo>
                  <a:pt x="782" y="573"/>
                </a:lnTo>
                <a:lnTo>
                  <a:pt x="802" y="587"/>
                </a:lnTo>
                <a:lnTo>
                  <a:pt x="823" y="601"/>
                </a:lnTo>
                <a:lnTo>
                  <a:pt x="842" y="617"/>
                </a:lnTo>
                <a:lnTo>
                  <a:pt x="861" y="633"/>
                </a:lnTo>
                <a:lnTo>
                  <a:pt x="878" y="649"/>
                </a:lnTo>
                <a:lnTo>
                  <a:pt x="896" y="668"/>
                </a:lnTo>
                <a:lnTo>
                  <a:pt x="912" y="686"/>
                </a:lnTo>
                <a:lnTo>
                  <a:pt x="927" y="706"/>
                </a:lnTo>
                <a:lnTo>
                  <a:pt x="942" y="727"/>
                </a:lnTo>
                <a:lnTo>
                  <a:pt x="955" y="747"/>
                </a:lnTo>
                <a:lnTo>
                  <a:pt x="967" y="768"/>
                </a:lnTo>
                <a:lnTo>
                  <a:pt x="979" y="791"/>
                </a:lnTo>
                <a:lnTo>
                  <a:pt x="989" y="813"/>
                </a:lnTo>
                <a:lnTo>
                  <a:pt x="998" y="837"/>
                </a:lnTo>
                <a:lnTo>
                  <a:pt x="1006" y="860"/>
                </a:lnTo>
                <a:lnTo>
                  <a:pt x="1013" y="886"/>
                </a:lnTo>
                <a:lnTo>
                  <a:pt x="1019" y="910"/>
                </a:lnTo>
                <a:lnTo>
                  <a:pt x="1024" y="935"/>
                </a:lnTo>
                <a:lnTo>
                  <a:pt x="1027" y="962"/>
                </a:lnTo>
                <a:lnTo>
                  <a:pt x="1030" y="987"/>
                </a:lnTo>
                <a:lnTo>
                  <a:pt x="1030" y="1014"/>
                </a:lnTo>
                <a:lnTo>
                  <a:pt x="1030" y="1014"/>
                </a:lnTo>
                <a:close/>
                <a:moveTo>
                  <a:pt x="899" y="1016"/>
                </a:moveTo>
                <a:lnTo>
                  <a:pt x="899" y="1016"/>
                </a:lnTo>
                <a:lnTo>
                  <a:pt x="899" y="997"/>
                </a:lnTo>
                <a:lnTo>
                  <a:pt x="897" y="977"/>
                </a:lnTo>
                <a:lnTo>
                  <a:pt x="895" y="957"/>
                </a:lnTo>
                <a:lnTo>
                  <a:pt x="891" y="939"/>
                </a:lnTo>
                <a:lnTo>
                  <a:pt x="888" y="920"/>
                </a:lnTo>
                <a:lnTo>
                  <a:pt x="882" y="902"/>
                </a:lnTo>
                <a:lnTo>
                  <a:pt x="876" y="884"/>
                </a:lnTo>
                <a:lnTo>
                  <a:pt x="869" y="866"/>
                </a:lnTo>
                <a:lnTo>
                  <a:pt x="861" y="850"/>
                </a:lnTo>
                <a:lnTo>
                  <a:pt x="853" y="833"/>
                </a:lnTo>
                <a:lnTo>
                  <a:pt x="844" y="817"/>
                </a:lnTo>
                <a:lnTo>
                  <a:pt x="834" y="802"/>
                </a:lnTo>
                <a:lnTo>
                  <a:pt x="823" y="787"/>
                </a:lnTo>
                <a:lnTo>
                  <a:pt x="812" y="772"/>
                </a:lnTo>
                <a:lnTo>
                  <a:pt x="799" y="758"/>
                </a:lnTo>
                <a:lnTo>
                  <a:pt x="786" y="744"/>
                </a:lnTo>
                <a:lnTo>
                  <a:pt x="774" y="731"/>
                </a:lnTo>
                <a:lnTo>
                  <a:pt x="760" y="720"/>
                </a:lnTo>
                <a:lnTo>
                  <a:pt x="745" y="708"/>
                </a:lnTo>
                <a:lnTo>
                  <a:pt x="730" y="697"/>
                </a:lnTo>
                <a:lnTo>
                  <a:pt x="714" y="688"/>
                </a:lnTo>
                <a:lnTo>
                  <a:pt x="697" y="678"/>
                </a:lnTo>
                <a:lnTo>
                  <a:pt x="681" y="669"/>
                </a:lnTo>
                <a:lnTo>
                  <a:pt x="664" y="662"/>
                </a:lnTo>
                <a:lnTo>
                  <a:pt x="647" y="655"/>
                </a:lnTo>
                <a:lnTo>
                  <a:pt x="629" y="648"/>
                </a:lnTo>
                <a:lnTo>
                  <a:pt x="611" y="644"/>
                </a:lnTo>
                <a:lnTo>
                  <a:pt x="593" y="639"/>
                </a:lnTo>
                <a:lnTo>
                  <a:pt x="573" y="636"/>
                </a:lnTo>
                <a:lnTo>
                  <a:pt x="555" y="633"/>
                </a:lnTo>
                <a:lnTo>
                  <a:pt x="535" y="632"/>
                </a:lnTo>
                <a:lnTo>
                  <a:pt x="514" y="631"/>
                </a:lnTo>
                <a:lnTo>
                  <a:pt x="514" y="631"/>
                </a:lnTo>
                <a:lnTo>
                  <a:pt x="495" y="632"/>
                </a:lnTo>
                <a:lnTo>
                  <a:pt x="475" y="633"/>
                </a:lnTo>
                <a:lnTo>
                  <a:pt x="457" y="636"/>
                </a:lnTo>
                <a:lnTo>
                  <a:pt x="437" y="639"/>
                </a:lnTo>
                <a:lnTo>
                  <a:pt x="418" y="644"/>
                </a:lnTo>
                <a:lnTo>
                  <a:pt x="400" y="648"/>
                </a:lnTo>
                <a:lnTo>
                  <a:pt x="383" y="655"/>
                </a:lnTo>
                <a:lnTo>
                  <a:pt x="365" y="662"/>
                </a:lnTo>
                <a:lnTo>
                  <a:pt x="348" y="669"/>
                </a:lnTo>
                <a:lnTo>
                  <a:pt x="332" y="678"/>
                </a:lnTo>
                <a:lnTo>
                  <a:pt x="316" y="688"/>
                </a:lnTo>
                <a:lnTo>
                  <a:pt x="300" y="697"/>
                </a:lnTo>
                <a:lnTo>
                  <a:pt x="285" y="708"/>
                </a:lnTo>
                <a:lnTo>
                  <a:pt x="270" y="720"/>
                </a:lnTo>
                <a:lnTo>
                  <a:pt x="256" y="731"/>
                </a:lnTo>
                <a:lnTo>
                  <a:pt x="243" y="744"/>
                </a:lnTo>
                <a:lnTo>
                  <a:pt x="231" y="758"/>
                </a:lnTo>
                <a:lnTo>
                  <a:pt x="218" y="772"/>
                </a:lnTo>
                <a:lnTo>
                  <a:pt x="206" y="787"/>
                </a:lnTo>
                <a:lnTo>
                  <a:pt x="196" y="802"/>
                </a:lnTo>
                <a:lnTo>
                  <a:pt x="186" y="817"/>
                </a:lnTo>
                <a:lnTo>
                  <a:pt x="176" y="833"/>
                </a:lnTo>
                <a:lnTo>
                  <a:pt x="168" y="850"/>
                </a:lnTo>
                <a:lnTo>
                  <a:pt x="160" y="866"/>
                </a:lnTo>
                <a:lnTo>
                  <a:pt x="153" y="884"/>
                </a:lnTo>
                <a:lnTo>
                  <a:pt x="148" y="902"/>
                </a:lnTo>
                <a:lnTo>
                  <a:pt x="142" y="920"/>
                </a:lnTo>
                <a:lnTo>
                  <a:pt x="138" y="939"/>
                </a:lnTo>
                <a:lnTo>
                  <a:pt x="135" y="957"/>
                </a:lnTo>
                <a:lnTo>
                  <a:pt x="131" y="977"/>
                </a:lnTo>
                <a:lnTo>
                  <a:pt x="130" y="997"/>
                </a:lnTo>
                <a:lnTo>
                  <a:pt x="130" y="1016"/>
                </a:lnTo>
                <a:lnTo>
                  <a:pt x="130" y="1016"/>
                </a:lnTo>
                <a:lnTo>
                  <a:pt x="130" y="1036"/>
                </a:lnTo>
                <a:lnTo>
                  <a:pt x="131" y="1055"/>
                </a:lnTo>
                <a:lnTo>
                  <a:pt x="135" y="1075"/>
                </a:lnTo>
                <a:lnTo>
                  <a:pt x="138" y="1093"/>
                </a:lnTo>
                <a:lnTo>
                  <a:pt x="142" y="1112"/>
                </a:lnTo>
                <a:lnTo>
                  <a:pt x="148" y="1130"/>
                </a:lnTo>
                <a:lnTo>
                  <a:pt x="153" y="1149"/>
                </a:lnTo>
                <a:lnTo>
                  <a:pt x="160" y="1166"/>
                </a:lnTo>
                <a:lnTo>
                  <a:pt x="168" y="1183"/>
                </a:lnTo>
                <a:lnTo>
                  <a:pt x="176" y="1199"/>
                </a:lnTo>
                <a:lnTo>
                  <a:pt x="186" y="1216"/>
                </a:lnTo>
                <a:lnTo>
                  <a:pt x="196" y="1232"/>
                </a:lnTo>
                <a:lnTo>
                  <a:pt x="206" y="1247"/>
                </a:lnTo>
                <a:lnTo>
                  <a:pt x="218" y="1261"/>
                </a:lnTo>
                <a:lnTo>
                  <a:pt x="231" y="1274"/>
                </a:lnTo>
                <a:lnTo>
                  <a:pt x="243" y="1288"/>
                </a:lnTo>
                <a:lnTo>
                  <a:pt x="256" y="1301"/>
                </a:lnTo>
                <a:lnTo>
                  <a:pt x="270" y="1312"/>
                </a:lnTo>
                <a:lnTo>
                  <a:pt x="285" y="1324"/>
                </a:lnTo>
                <a:lnTo>
                  <a:pt x="300" y="1335"/>
                </a:lnTo>
                <a:lnTo>
                  <a:pt x="316" y="1345"/>
                </a:lnTo>
                <a:lnTo>
                  <a:pt x="332" y="1354"/>
                </a:lnTo>
                <a:lnTo>
                  <a:pt x="348" y="1363"/>
                </a:lnTo>
                <a:lnTo>
                  <a:pt x="365" y="1371"/>
                </a:lnTo>
                <a:lnTo>
                  <a:pt x="383" y="1377"/>
                </a:lnTo>
                <a:lnTo>
                  <a:pt x="400" y="1384"/>
                </a:lnTo>
                <a:lnTo>
                  <a:pt x="418" y="1389"/>
                </a:lnTo>
                <a:lnTo>
                  <a:pt x="437" y="1393"/>
                </a:lnTo>
                <a:lnTo>
                  <a:pt x="457" y="1397"/>
                </a:lnTo>
                <a:lnTo>
                  <a:pt x="475" y="1399"/>
                </a:lnTo>
                <a:lnTo>
                  <a:pt x="495" y="1400"/>
                </a:lnTo>
                <a:lnTo>
                  <a:pt x="514" y="1401"/>
                </a:lnTo>
                <a:lnTo>
                  <a:pt x="514" y="1401"/>
                </a:lnTo>
                <a:lnTo>
                  <a:pt x="535" y="1400"/>
                </a:lnTo>
                <a:lnTo>
                  <a:pt x="555" y="1399"/>
                </a:lnTo>
                <a:lnTo>
                  <a:pt x="573" y="1397"/>
                </a:lnTo>
                <a:lnTo>
                  <a:pt x="593" y="1393"/>
                </a:lnTo>
                <a:lnTo>
                  <a:pt x="611" y="1389"/>
                </a:lnTo>
                <a:lnTo>
                  <a:pt x="629" y="1384"/>
                </a:lnTo>
                <a:lnTo>
                  <a:pt x="647" y="1377"/>
                </a:lnTo>
                <a:lnTo>
                  <a:pt x="664" y="1371"/>
                </a:lnTo>
                <a:lnTo>
                  <a:pt x="681" y="1363"/>
                </a:lnTo>
                <a:lnTo>
                  <a:pt x="697" y="1354"/>
                </a:lnTo>
                <a:lnTo>
                  <a:pt x="714" y="1345"/>
                </a:lnTo>
                <a:lnTo>
                  <a:pt x="730" y="1335"/>
                </a:lnTo>
                <a:lnTo>
                  <a:pt x="745" y="1324"/>
                </a:lnTo>
                <a:lnTo>
                  <a:pt x="760" y="1312"/>
                </a:lnTo>
                <a:lnTo>
                  <a:pt x="774" y="1301"/>
                </a:lnTo>
                <a:lnTo>
                  <a:pt x="786" y="1288"/>
                </a:lnTo>
                <a:lnTo>
                  <a:pt x="799" y="1274"/>
                </a:lnTo>
                <a:lnTo>
                  <a:pt x="812" y="1261"/>
                </a:lnTo>
                <a:lnTo>
                  <a:pt x="823" y="1247"/>
                </a:lnTo>
                <a:lnTo>
                  <a:pt x="834" y="1232"/>
                </a:lnTo>
                <a:lnTo>
                  <a:pt x="844" y="1216"/>
                </a:lnTo>
                <a:lnTo>
                  <a:pt x="853" y="1199"/>
                </a:lnTo>
                <a:lnTo>
                  <a:pt x="861" y="1183"/>
                </a:lnTo>
                <a:lnTo>
                  <a:pt x="869" y="1166"/>
                </a:lnTo>
                <a:lnTo>
                  <a:pt x="876" y="1149"/>
                </a:lnTo>
                <a:lnTo>
                  <a:pt x="882" y="1130"/>
                </a:lnTo>
                <a:lnTo>
                  <a:pt x="888" y="1112"/>
                </a:lnTo>
                <a:lnTo>
                  <a:pt x="891" y="1093"/>
                </a:lnTo>
                <a:lnTo>
                  <a:pt x="895" y="1075"/>
                </a:lnTo>
                <a:lnTo>
                  <a:pt x="897" y="1055"/>
                </a:lnTo>
                <a:lnTo>
                  <a:pt x="899" y="1036"/>
                </a:lnTo>
                <a:lnTo>
                  <a:pt x="899" y="1016"/>
                </a:lnTo>
                <a:lnTo>
                  <a:pt x="899" y="1016"/>
                </a:lnTo>
                <a:close/>
                <a:moveTo>
                  <a:pt x="837" y="1016"/>
                </a:moveTo>
                <a:lnTo>
                  <a:pt x="837" y="1016"/>
                </a:lnTo>
                <a:lnTo>
                  <a:pt x="837" y="1032"/>
                </a:lnTo>
                <a:lnTo>
                  <a:pt x="836" y="1050"/>
                </a:lnTo>
                <a:lnTo>
                  <a:pt x="834" y="1066"/>
                </a:lnTo>
                <a:lnTo>
                  <a:pt x="830" y="1081"/>
                </a:lnTo>
                <a:lnTo>
                  <a:pt x="827" y="1097"/>
                </a:lnTo>
                <a:lnTo>
                  <a:pt x="822" y="1112"/>
                </a:lnTo>
                <a:lnTo>
                  <a:pt x="817" y="1127"/>
                </a:lnTo>
                <a:lnTo>
                  <a:pt x="812" y="1142"/>
                </a:lnTo>
                <a:lnTo>
                  <a:pt x="805" y="1156"/>
                </a:lnTo>
                <a:lnTo>
                  <a:pt x="798" y="1169"/>
                </a:lnTo>
                <a:lnTo>
                  <a:pt x="790" y="1183"/>
                </a:lnTo>
                <a:lnTo>
                  <a:pt x="782" y="1196"/>
                </a:lnTo>
                <a:lnTo>
                  <a:pt x="772" y="1209"/>
                </a:lnTo>
                <a:lnTo>
                  <a:pt x="763" y="1221"/>
                </a:lnTo>
                <a:lnTo>
                  <a:pt x="753" y="1233"/>
                </a:lnTo>
                <a:lnTo>
                  <a:pt x="742" y="1244"/>
                </a:lnTo>
                <a:lnTo>
                  <a:pt x="731" y="1255"/>
                </a:lnTo>
                <a:lnTo>
                  <a:pt x="719" y="1265"/>
                </a:lnTo>
                <a:lnTo>
                  <a:pt x="708" y="1274"/>
                </a:lnTo>
                <a:lnTo>
                  <a:pt x="695" y="1284"/>
                </a:lnTo>
                <a:lnTo>
                  <a:pt x="681" y="1292"/>
                </a:lnTo>
                <a:lnTo>
                  <a:pt x="669" y="1300"/>
                </a:lnTo>
                <a:lnTo>
                  <a:pt x="655" y="1307"/>
                </a:lnTo>
                <a:lnTo>
                  <a:pt x="640" y="1314"/>
                </a:lnTo>
                <a:lnTo>
                  <a:pt x="625" y="1319"/>
                </a:lnTo>
                <a:lnTo>
                  <a:pt x="610" y="1324"/>
                </a:lnTo>
                <a:lnTo>
                  <a:pt x="595" y="1329"/>
                </a:lnTo>
                <a:lnTo>
                  <a:pt x="580" y="1332"/>
                </a:lnTo>
                <a:lnTo>
                  <a:pt x="564" y="1334"/>
                </a:lnTo>
                <a:lnTo>
                  <a:pt x="548" y="1337"/>
                </a:lnTo>
                <a:lnTo>
                  <a:pt x="531" y="1338"/>
                </a:lnTo>
                <a:lnTo>
                  <a:pt x="514" y="1339"/>
                </a:lnTo>
                <a:lnTo>
                  <a:pt x="514" y="1339"/>
                </a:lnTo>
                <a:lnTo>
                  <a:pt x="498" y="1338"/>
                </a:lnTo>
                <a:lnTo>
                  <a:pt x="482" y="1337"/>
                </a:lnTo>
                <a:lnTo>
                  <a:pt x="466" y="1334"/>
                </a:lnTo>
                <a:lnTo>
                  <a:pt x="450" y="1332"/>
                </a:lnTo>
                <a:lnTo>
                  <a:pt x="435" y="1329"/>
                </a:lnTo>
                <a:lnTo>
                  <a:pt x="418" y="1324"/>
                </a:lnTo>
                <a:lnTo>
                  <a:pt x="403" y="1319"/>
                </a:lnTo>
                <a:lnTo>
                  <a:pt x="390" y="1314"/>
                </a:lnTo>
                <a:lnTo>
                  <a:pt x="375" y="1307"/>
                </a:lnTo>
                <a:lnTo>
                  <a:pt x="361" y="1300"/>
                </a:lnTo>
                <a:lnTo>
                  <a:pt x="348" y="1292"/>
                </a:lnTo>
                <a:lnTo>
                  <a:pt x="334" y="1284"/>
                </a:lnTo>
                <a:lnTo>
                  <a:pt x="322" y="1274"/>
                </a:lnTo>
                <a:lnTo>
                  <a:pt x="310" y="1265"/>
                </a:lnTo>
                <a:lnTo>
                  <a:pt x="299" y="1255"/>
                </a:lnTo>
                <a:lnTo>
                  <a:pt x="287" y="1244"/>
                </a:lnTo>
                <a:lnTo>
                  <a:pt x="277" y="1233"/>
                </a:lnTo>
                <a:lnTo>
                  <a:pt x="266" y="1221"/>
                </a:lnTo>
                <a:lnTo>
                  <a:pt x="257" y="1209"/>
                </a:lnTo>
                <a:lnTo>
                  <a:pt x="248" y="1196"/>
                </a:lnTo>
                <a:lnTo>
                  <a:pt x="239" y="1183"/>
                </a:lnTo>
                <a:lnTo>
                  <a:pt x="232" y="1169"/>
                </a:lnTo>
                <a:lnTo>
                  <a:pt x="225" y="1156"/>
                </a:lnTo>
                <a:lnTo>
                  <a:pt x="218" y="1142"/>
                </a:lnTo>
                <a:lnTo>
                  <a:pt x="212" y="1127"/>
                </a:lnTo>
                <a:lnTo>
                  <a:pt x="206" y="1112"/>
                </a:lnTo>
                <a:lnTo>
                  <a:pt x="203" y="1097"/>
                </a:lnTo>
                <a:lnTo>
                  <a:pt x="199" y="1081"/>
                </a:lnTo>
                <a:lnTo>
                  <a:pt x="196" y="1066"/>
                </a:lnTo>
                <a:lnTo>
                  <a:pt x="194" y="1050"/>
                </a:lnTo>
                <a:lnTo>
                  <a:pt x="192" y="1032"/>
                </a:lnTo>
                <a:lnTo>
                  <a:pt x="192" y="1016"/>
                </a:lnTo>
                <a:lnTo>
                  <a:pt x="192" y="1016"/>
                </a:lnTo>
                <a:lnTo>
                  <a:pt x="192" y="1000"/>
                </a:lnTo>
                <a:lnTo>
                  <a:pt x="194" y="984"/>
                </a:lnTo>
                <a:lnTo>
                  <a:pt x="196" y="968"/>
                </a:lnTo>
                <a:lnTo>
                  <a:pt x="199" y="952"/>
                </a:lnTo>
                <a:lnTo>
                  <a:pt x="203" y="935"/>
                </a:lnTo>
                <a:lnTo>
                  <a:pt x="206" y="920"/>
                </a:lnTo>
                <a:lnTo>
                  <a:pt x="212" y="905"/>
                </a:lnTo>
                <a:lnTo>
                  <a:pt x="218" y="890"/>
                </a:lnTo>
                <a:lnTo>
                  <a:pt x="225" y="877"/>
                </a:lnTo>
                <a:lnTo>
                  <a:pt x="232" y="863"/>
                </a:lnTo>
                <a:lnTo>
                  <a:pt x="239" y="849"/>
                </a:lnTo>
                <a:lnTo>
                  <a:pt x="248" y="836"/>
                </a:lnTo>
                <a:lnTo>
                  <a:pt x="257" y="824"/>
                </a:lnTo>
                <a:lnTo>
                  <a:pt x="266" y="811"/>
                </a:lnTo>
                <a:lnTo>
                  <a:pt x="277" y="799"/>
                </a:lnTo>
                <a:lnTo>
                  <a:pt x="287" y="789"/>
                </a:lnTo>
                <a:lnTo>
                  <a:pt x="299" y="777"/>
                </a:lnTo>
                <a:lnTo>
                  <a:pt x="310" y="767"/>
                </a:lnTo>
                <a:lnTo>
                  <a:pt x="322" y="758"/>
                </a:lnTo>
                <a:lnTo>
                  <a:pt x="334" y="749"/>
                </a:lnTo>
                <a:lnTo>
                  <a:pt x="348" y="741"/>
                </a:lnTo>
                <a:lnTo>
                  <a:pt x="361" y="732"/>
                </a:lnTo>
                <a:lnTo>
                  <a:pt x="375" y="726"/>
                </a:lnTo>
                <a:lnTo>
                  <a:pt x="390" y="720"/>
                </a:lnTo>
                <a:lnTo>
                  <a:pt x="403" y="714"/>
                </a:lnTo>
                <a:lnTo>
                  <a:pt x="418" y="708"/>
                </a:lnTo>
                <a:lnTo>
                  <a:pt x="435" y="704"/>
                </a:lnTo>
                <a:lnTo>
                  <a:pt x="450" y="700"/>
                </a:lnTo>
                <a:lnTo>
                  <a:pt x="466" y="698"/>
                </a:lnTo>
                <a:lnTo>
                  <a:pt x="482" y="696"/>
                </a:lnTo>
                <a:lnTo>
                  <a:pt x="498" y="694"/>
                </a:lnTo>
                <a:lnTo>
                  <a:pt x="514" y="694"/>
                </a:lnTo>
                <a:lnTo>
                  <a:pt x="514" y="694"/>
                </a:lnTo>
                <a:lnTo>
                  <a:pt x="531" y="694"/>
                </a:lnTo>
                <a:lnTo>
                  <a:pt x="548" y="696"/>
                </a:lnTo>
                <a:lnTo>
                  <a:pt x="564" y="698"/>
                </a:lnTo>
                <a:lnTo>
                  <a:pt x="580" y="700"/>
                </a:lnTo>
                <a:lnTo>
                  <a:pt x="595" y="704"/>
                </a:lnTo>
                <a:lnTo>
                  <a:pt x="610" y="708"/>
                </a:lnTo>
                <a:lnTo>
                  <a:pt x="625" y="714"/>
                </a:lnTo>
                <a:lnTo>
                  <a:pt x="640" y="720"/>
                </a:lnTo>
                <a:lnTo>
                  <a:pt x="655" y="726"/>
                </a:lnTo>
                <a:lnTo>
                  <a:pt x="669" y="732"/>
                </a:lnTo>
                <a:lnTo>
                  <a:pt x="681" y="741"/>
                </a:lnTo>
                <a:lnTo>
                  <a:pt x="695" y="749"/>
                </a:lnTo>
                <a:lnTo>
                  <a:pt x="708" y="758"/>
                </a:lnTo>
                <a:lnTo>
                  <a:pt x="719" y="767"/>
                </a:lnTo>
                <a:lnTo>
                  <a:pt x="731" y="777"/>
                </a:lnTo>
                <a:lnTo>
                  <a:pt x="742" y="789"/>
                </a:lnTo>
                <a:lnTo>
                  <a:pt x="753" y="799"/>
                </a:lnTo>
                <a:lnTo>
                  <a:pt x="763" y="811"/>
                </a:lnTo>
                <a:lnTo>
                  <a:pt x="772" y="824"/>
                </a:lnTo>
                <a:lnTo>
                  <a:pt x="782" y="836"/>
                </a:lnTo>
                <a:lnTo>
                  <a:pt x="790" y="849"/>
                </a:lnTo>
                <a:lnTo>
                  <a:pt x="798" y="863"/>
                </a:lnTo>
                <a:lnTo>
                  <a:pt x="805" y="877"/>
                </a:lnTo>
                <a:lnTo>
                  <a:pt x="812" y="890"/>
                </a:lnTo>
                <a:lnTo>
                  <a:pt x="817" y="905"/>
                </a:lnTo>
                <a:lnTo>
                  <a:pt x="822" y="920"/>
                </a:lnTo>
                <a:lnTo>
                  <a:pt x="827" y="935"/>
                </a:lnTo>
                <a:lnTo>
                  <a:pt x="830" y="952"/>
                </a:lnTo>
                <a:lnTo>
                  <a:pt x="834" y="968"/>
                </a:lnTo>
                <a:lnTo>
                  <a:pt x="836" y="984"/>
                </a:lnTo>
                <a:lnTo>
                  <a:pt x="837" y="1000"/>
                </a:lnTo>
                <a:lnTo>
                  <a:pt x="837" y="1016"/>
                </a:lnTo>
                <a:lnTo>
                  <a:pt x="837" y="1016"/>
                </a:lnTo>
                <a:close/>
                <a:moveTo>
                  <a:pt x="602" y="933"/>
                </a:moveTo>
                <a:lnTo>
                  <a:pt x="602" y="933"/>
                </a:lnTo>
                <a:lnTo>
                  <a:pt x="601" y="924"/>
                </a:lnTo>
                <a:lnTo>
                  <a:pt x="599" y="916"/>
                </a:lnTo>
                <a:lnTo>
                  <a:pt x="597" y="908"/>
                </a:lnTo>
                <a:lnTo>
                  <a:pt x="595" y="900"/>
                </a:lnTo>
                <a:lnTo>
                  <a:pt x="590" y="892"/>
                </a:lnTo>
                <a:lnTo>
                  <a:pt x="587" y="885"/>
                </a:lnTo>
                <a:lnTo>
                  <a:pt x="581" y="878"/>
                </a:lnTo>
                <a:lnTo>
                  <a:pt x="575" y="871"/>
                </a:lnTo>
                <a:lnTo>
                  <a:pt x="569" y="865"/>
                </a:lnTo>
                <a:lnTo>
                  <a:pt x="563" y="860"/>
                </a:lnTo>
                <a:lnTo>
                  <a:pt x="556" y="856"/>
                </a:lnTo>
                <a:lnTo>
                  <a:pt x="548" y="852"/>
                </a:lnTo>
                <a:lnTo>
                  <a:pt x="540" y="850"/>
                </a:lnTo>
                <a:lnTo>
                  <a:pt x="531" y="848"/>
                </a:lnTo>
                <a:lnTo>
                  <a:pt x="522" y="845"/>
                </a:lnTo>
                <a:lnTo>
                  <a:pt x="513" y="845"/>
                </a:lnTo>
                <a:lnTo>
                  <a:pt x="513" y="845"/>
                </a:lnTo>
                <a:lnTo>
                  <a:pt x="505" y="845"/>
                </a:lnTo>
                <a:lnTo>
                  <a:pt x="496" y="848"/>
                </a:lnTo>
                <a:lnTo>
                  <a:pt x="488" y="850"/>
                </a:lnTo>
                <a:lnTo>
                  <a:pt x="480" y="852"/>
                </a:lnTo>
                <a:lnTo>
                  <a:pt x="471" y="856"/>
                </a:lnTo>
                <a:lnTo>
                  <a:pt x="465" y="860"/>
                </a:lnTo>
                <a:lnTo>
                  <a:pt x="458" y="865"/>
                </a:lnTo>
                <a:lnTo>
                  <a:pt x="451" y="871"/>
                </a:lnTo>
                <a:lnTo>
                  <a:pt x="446" y="878"/>
                </a:lnTo>
                <a:lnTo>
                  <a:pt x="440" y="885"/>
                </a:lnTo>
                <a:lnTo>
                  <a:pt x="436" y="892"/>
                </a:lnTo>
                <a:lnTo>
                  <a:pt x="432" y="900"/>
                </a:lnTo>
                <a:lnTo>
                  <a:pt x="430" y="908"/>
                </a:lnTo>
                <a:lnTo>
                  <a:pt x="428" y="916"/>
                </a:lnTo>
                <a:lnTo>
                  <a:pt x="427" y="924"/>
                </a:lnTo>
                <a:lnTo>
                  <a:pt x="425" y="933"/>
                </a:lnTo>
                <a:lnTo>
                  <a:pt x="425" y="933"/>
                </a:lnTo>
                <a:lnTo>
                  <a:pt x="425" y="941"/>
                </a:lnTo>
                <a:lnTo>
                  <a:pt x="428" y="948"/>
                </a:lnTo>
                <a:lnTo>
                  <a:pt x="431" y="962"/>
                </a:lnTo>
                <a:lnTo>
                  <a:pt x="437" y="973"/>
                </a:lnTo>
                <a:lnTo>
                  <a:pt x="444" y="984"/>
                </a:lnTo>
                <a:lnTo>
                  <a:pt x="451" y="992"/>
                </a:lnTo>
                <a:lnTo>
                  <a:pt x="457" y="998"/>
                </a:lnTo>
                <a:lnTo>
                  <a:pt x="462" y="1002"/>
                </a:lnTo>
                <a:lnTo>
                  <a:pt x="462" y="1002"/>
                </a:lnTo>
                <a:lnTo>
                  <a:pt x="466" y="1006"/>
                </a:lnTo>
                <a:lnTo>
                  <a:pt x="468" y="1010"/>
                </a:lnTo>
                <a:lnTo>
                  <a:pt x="469" y="1015"/>
                </a:lnTo>
                <a:lnTo>
                  <a:pt x="469" y="1020"/>
                </a:lnTo>
                <a:lnTo>
                  <a:pt x="469" y="1216"/>
                </a:lnTo>
                <a:lnTo>
                  <a:pt x="469" y="1216"/>
                </a:lnTo>
                <a:lnTo>
                  <a:pt x="470" y="1219"/>
                </a:lnTo>
                <a:lnTo>
                  <a:pt x="473" y="1222"/>
                </a:lnTo>
                <a:lnTo>
                  <a:pt x="476" y="1225"/>
                </a:lnTo>
                <a:lnTo>
                  <a:pt x="480" y="1226"/>
                </a:lnTo>
                <a:lnTo>
                  <a:pt x="546" y="1226"/>
                </a:lnTo>
                <a:lnTo>
                  <a:pt x="546" y="1226"/>
                </a:lnTo>
                <a:lnTo>
                  <a:pt x="551" y="1225"/>
                </a:lnTo>
                <a:lnTo>
                  <a:pt x="555" y="1222"/>
                </a:lnTo>
                <a:lnTo>
                  <a:pt x="556" y="1219"/>
                </a:lnTo>
                <a:lnTo>
                  <a:pt x="557" y="1216"/>
                </a:lnTo>
                <a:lnTo>
                  <a:pt x="557" y="1020"/>
                </a:lnTo>
                <a:lnTo>
                  <a:pt x="557" y="1020"/>
                </a:lnTo>
                <a:lnTo>
                  <a:pt x="558" y="1015"/>
                </a:lnTo>
                <a:lnTo>
                  <a:pt x="559" y="1010"/>
                </a:lnTo>
                <a:lnTo>
                  <a:pt x="561" y="1006"/>
                </a:lnTo>
                <a:lnTo>
                  <a:pt x="565" y="1002"/>
                </a:lnTo>
                <a:lnTo>
                  <a:pt x="565" y="1002"/>
                </a:lnTo>
                <a:lnTo>
                  <a:pt x="571" y="998"/>
                </a:lnTo>
                <a:lnTo>
                  <a:pt x="576" y="991"/>
                </a:lnTo>
                <a:lnTo>
                  <a:pt x="583" y="983"/>
                </a:lnTo>
                <a:lnTo>
                  <a:pt x="589" y="972"/>
                </a:lnTo>
                <a:lnTo>
                  <a:pt x="596" y="961"/>
                </a:lnTo>
                <a:lnTo>
                  <a:pt x="599" y="948"/>
                </a:lnTo>
                <a:lnTo>
                  <a:pt x="601" y="941"/>
                </a:lnTo>
                <a:lnTo>
                  <a:pt x="602" y="933"/>
                </a:lnTo>
                <a:lnTo>
                  <a:pt x="602" y="9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4" name="Freeform 795">
            <a:extLst>
              <a:ext uri="{FF2B5EF4-FFF2-40B4-BE49-F238E27FC236}">
                <a16:creationId xmlns:a16="http://schemas.microsoft.com/office/drawing/2014/main" id="{0EAA61DA-D47D-42FA-B2B9-CA6118C081EC}"/>
              </a:ext>
            </a:extLst>
          </p:cNvPr>
          <p:cNvSpPr>
            <a:spLocks noEditPoints="1"/>
          </p:cNvSpPr>
          <p:nvPr/>
        </p:nvSpPr>
        <p:spPr bwMode="auto">
          <a:xfrm>
            <a:off x="3416545" y="3240819"/>
            <a:ext cx="324180" cy="315298"/>
          </a:xfrm>
          <a:custGeom>
            <a:avLst/>
            <a:gdLst>
              <a:gd name="T0" fmla="*/ 94 w 438"/>
              <a:gd name="T1" fmla="*/ 182 h 426"/>
              <a:gd name="T2" fmla="*/ 100 w 438"/>
              <a:gd name="T3" fmla="*/ 176 h 426"/>
              <a:gd name="T4" fmla="*/ 192 w 438"/>
              <a:gd name="T5" fmla="*/ 238 h 426"/>
              <a:gd name="T6" fmla="*/ 180 w 438"/>
              <a:gd name="T7" fmla="*/ 188 h 426"/>
              <a:gd name="T8" fmla="*/ 152 w 438"/>
              <a:gd name="T9" fmla="*/ 144 h 426"/>
              <a:gd name="T10" fmla="*/ 122 w 438"/>
              <a:gd name="T11" fmla="*/ 118 h 426"/>
              <a:gd name="T12" fmla="*/ 72 w 438"/>
              <a:gd name="T13" fmla="*/ 94 h 426"/>
              <a:gd name="T14" fmla="*/ 18 w 438"/>
              <a:gd name="T15" fmla="*/ 88 h 426"/>
              <a:gd name="T16" fmla="*/ 0 w 438"/>
              <a:gd name="T17" fmla="*/ 108 h 426"/>
              <a:gd name="T18" fmla="*/ 10 w 438"/>
              <a:gd name="T19" fmla="*/ 162 h 426"/>
              <a:gd name="T20" fmla="*/ 40 w 438"/>
              <a:gd name="T21" fmla="*/ 210 h 426"/>
              <a:gd name="T22" fmla="*/ 68 w 438"/>
              <a:gd name="T23" fmla="*/ 236 h 426"/>
              <a:gd name="T24" fmla="*/ 114 w 438"/>
              <a:gd name="T25" fmla="*/ 260 h 426"/>
              <a:gd name="T26" fmla="*/ 166 w 438"/>
              <a:gd name="T27" fmla="*/ 266 h 426"/>
              <a:gd name="T28" fmla="*/ 316 w 438"/>
              <a:gd name="T29" fmla="*/ 144 h 426"/>
              <a:gd name="T30" fmla="*/ 328 w 438"/>
              <a:gd name="T31" fmla="*/ 108 h 426"/>
              <a:gd name="T32" fmla="*/ 330 w 438"/>
              <a:gd name="T33" fmla="*/ 52 h 426"/>
              <a:gd name="T34" fmla="*/ 316 w 438"/>
              <a:gd name="T35" fmla="*/ 0 h 426"/>
              <a:gd name="T36" fmla="*/ 280 w 438"/>
              <a:gd name="T37" fmla="*/ 10 h 426"/>
              <a:gd name="T38" fmla="*/ 234 w 438"/>
              <a:gd name="T39" fmla="*/ 42 h 426"/>
              <a:gd name="T40" fmla="*/ 202 w 438"/>
              <a:gd name="T41" fmla="*/ 88 h 426"/>
              <a:gd name="T42" fmla="*/ 190 w 438"/>
              <a:gd name="T43" fmla="*/ 122 h 426"/>
              <a:gd name="T44" fmla="*/ 186 w 438"/>
              <a:gd name="T45" fmla="*/ 174 h 426"/>
              <a:gd name="T46" fmla="*/ 198 w 438"/>
              <a:gd name="T47" fmla="*/ 224 h 426"/>
              <a:gd name="T48" fmla="*/ 302 w 438"/>
              <a:gd name="T49" fmla="*/ 26 h 426"/>
              <a:gd name="T50" fmla="*/ 230 w 438"/>
              <a:gd name="T51" fmla="*/ 190 h 426"/>
              <a:gd name="T52" fmla="*/ 176 w 438"/>
              <a:gd name="T53" fmla="*/ 330 h 426"/>
              <a:gd name="T54" fmla="*/ 152 w 438"/>
              <a:gd name="T55" fmla="*/ 384 h 426"/>
              <a:gd name="T56" fmla="*/ 126 w 438"/>
              <a:gd name="T57" fmla="*/ 410 h 426"/>
              <a:gd name="T58" fmla="*/ 118 w 438"/>
              <a:gd name="T59" fmla="*/ 420 h 426"/>
              <a:gd name="T60" fmla="*/ 140 w 438"/>
              <a:gd name="T61" fmla="*/ 426 h 426"/>
              <a:gd name="T62" fmla="*/ 168 w 438"/>
              <a:gd name="T63" fmla="*/ 400 h 426"/>
              <a:gd name="T64" fmla="*/ 190 w 438"/>
              <a:gd name="T65" fmla="*/ 350 h 426"/>
              <a:gd name="T66" fmla="*/ 206 w 438"/>
              <a:gd name="T67" fmla="*/ 274 h 426"/>
              <a:gd name="T68" fmla="*/ 216 w 438"/>
              <a:gd name="T69" fmla="*/ 228 h 426"/>
              <a:gd name="T70" fmla="*/ 260 w 438"/>
              <a:gd name="T71" fmla="*/ 208 h 426"/>
              <a:gd name="T72" fmla="*/ 298 w 438"/>
              <a:gd name="T73" fmla="*/ 172 h 426"/>
              <a:gd name="T74" fmla="*/ 316 w 438"/>
              <a:gd name="T75" fmla="*/ 144 h 426"/>
              <a:gd name="T76" fmla="*/ 278 w 438"/>
              <a:gd name="T77" fmla="*/ 214 h 426"/>
              <a:gd name="T78" fmla="*/ 240 w 438"/>
              <a:gd name="T79" fmla="*/ 252 h 426"/>
              <a:gd name="T80" fmla="*/ 218 w 438"/>
              <a:gd name="T81" fmla="*/ 298 h 426"/>
              <a:gd name="T82" fmla="*/ 320 w 438"/>
              <a:gd name="T83" fmla="*/ 258 h 426"/>
              <a:gd name="T84" fmla="*/ 324 w 438"/>
              <a:gd name="T85" fmla="*/ 264 h 426"/>
              <a:gd name="T86" fmla="*/ 236 w 438"/>
              <a:gd name="T87" fmla="*/ 332 h 426"/>
              <a:gd name="T88" fmla="*/ 288 w 438"/>
              <a:gd name="T89" fmla="*/ 336 h 426"/>
              <a:gd name="T90" fmla="*/ 338 w 438"/>
              <a:gd name="T91" fmla="*/ 324 h 426"/>
              <a:gd name="T92" fmla="*/ 372 w 438"/>
              <a:gd name="T93" fmla="*/ 304 h 426"/>
              <a:gd name="T94" fmla="*/ 410 w 438"/>
              <a:gd name="T95" fmla="*/ 264 h 426"/>
              <a:gd name="T96" fmla="*/ 434 w 438"/>
              <a:gd name="T97" fmla="*/ 214 h 426"/>
              <a:gd name="T98" fmla="*/ 420 w 438"/>
              <a:gd name="T99" fmla="*/ 190 h 426"/>
              <a:gd name="T100" fmla="*/ 366 w 438"/>
              <a:gd name="T101" fmla="*/ 184 h 426"/>
              <a:gd name="T102" fmla="*/ 312 w 438"/>
              <a:gd name="T103" fmla="*/ 19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38" h="426">
                <a:moveTo>
                  <a:pt x="182" y="266"/>
                </a:moveTo>
                <a:lnTo>
                  <a:pt x="182" y="266"/>
                </a:lnTo>
                <a:lnTo>
                  <a:pt x="94" y="182"/>
                </a:lnTo>
                <a:lnTo>
                  <a:pt x="22" y="110"/>
                </a:lnTo>
                <a:lnTo>
                  <a:pt x="22" y="110"/>
                </a:lnTo>
                <a:lnTo>
                  <a:pt x="100" y="176"/>
                </a:lnTo>
                <a:lnTo>
                  <a:pt x="192" y="256"/>
                </a:lnTo>
                <a:lnTo>
                  <a:pt x="192" y="256"/>
                </a:lnTo>
                <a:lnTo>
                  <a:pt x="192" y="238"/>
                </a:lnTo>
                <a:lnTo>
                  <a:pt x="190" y="222"/>
                </a:lnTo>
                <a:lnTo>
                  <a:pt x="186" y="204"/>
                </a:lnTo>
                <a:lnTo>
                  <a:pt x="180" y="188"/>
                </a:lnTo>
                <a:lnTo>
                  <a:pt x="172" y="172"/>
                </a:lnTo>
                <a:lnTo>
                  <a:pt x="162" y="158"/>
                </a:lnTo>
                <a:lnTo>
                  <a:pt x="152" y="144"/>
                </a:lnTo>
                <a:lnTo>
                  <a:pt x="138" y="130"/>
                </a:lnTo>
                <a:lnTo>
                  <a:pt x="138" y="130"/>
                </a:lnTo>
                <a:lnTo>
                  <a:pt x="122" y="118"/>
                </a:lnTo>
                <a:lnTo>
                  <a:pt x="106" y="108"/>
                </a:lnTo>
                <a:lnTo>
                  <a:pt x="90" y="100"/>
                </a:lnTo>
                <a:lnTo>
                  <a:pt x="72" y="94"/>
                </a:lnTo>
                <a:lnTo>
                  <a:pt x="54" y="90"/>
                </a:lnTo>
                <a:lnTo>
                  <a:pt x="36" y="88"/>
                </a:lnTo>
                <a:lnTo>
                  <a:pt x="18" y="88"/>
                </a:lnTo>
                <a:lnTo>
                  <a:pt x="0" y="90"/>
                </a:lnTo>
                <a:lnTo>
                  <a:pt x="0" y="90"/>
                </a:lnTo>
                <a:lnTo>
                  <a:pt x="0" y="108"/>
                </a:lnTo>
                <a:lnTo>
                  <a:pt x="0" y="126"/>
                </a:lnTo>
                <a:lnTo>
                  <a:pt x="4" y="144"/>
                </a:lnTo>
                <a:lnTo>
                  <a:pt x="10" y="162"/>
                </a:lnTo>
                <a:lnTo>
                  <a:pt x="18" y="178"/>
                </a:lnTo>
                <a:lnTo>
                  <a:pt x="28" y="194"/>
                </a:lnTo>
                <a:lnTo>
                  <a:pt x="40" y="210"/>
                </a:lnTo>
                <a:lnTo>
                  <a:pt x="52" y="224"/>
                </a:lnTo>
                <a:lnTo>
                  <a:pt x="52" y="224"/>
                </a:lnTo>
                <a:lnTo>
                  <a:pt x="68" y="236"/>
                </a:lnTo>
                <a:lnTo>
                  <a:pt x="82" y="246"/>
                </a:lnTo>
                <a:lnTo>
                  <a:pt x="98" y="254"/>
                </a:lnTo>
                <a:lnTo>
                  <a:pt x="114" y="260"/>
                </a:lnTo>
                <a:lnTo>
                  <a:pt x="132" y="264"/>
                </a:lnTo>
                <a:lnTo>
                  <a:pt x="148" y="266"/>
                </a:lnTo>
                <a:lnTo>
                  <a:pt x="166" y="266"/>
                </a:lnTo>
                <a:lnTo>
                  <a:pt x="182" y="266"/>
                </a:lnTo>
                <a:lnTo>
                  <a:pt x="182" y="266"/>
                </a:lnTo>
                <a:close/>
                <a:moveTo>
                  <a:pt x="316" y="144"/>
                </a:moveTo>
                <a:lnTo>
                  <a:pt x="316" y="144"/>
                </a:lnTo>
                <a:lnTo>
                  <a:pt x="324" y="126"/>
                </a:lnTo>
                <a:lnTo>
                  <a:pt x="328" y="108"/>
                </a:lnTo>
                <a:lnTo>
                  <a:pt x="332" y="88"/>
                </a:lnTo>
                <a:lnTo>
                  <a:pt x="332" y="70"/>
                </a:lnTo>
                <a:lnTo>
                  <a:pt x="330" y="52"/>
                </a:lnTo>
                <a:lnTo>
                  <a:pt x="328" y="34"/>
                </a:lnTo>
                <a:lnTo>
                  <a:pt x="322" y="16"/>
                </a:lnTo>
                <a:lnTo>
                  <a:pt x="316" y="0"/>
                </a:lnTo>
                <a:lnTo>
                  <a:pt x="316" y="0"/>
                </a:lnTo>
                <a:lnTo>
                  <a:pt x="298" y="4"/>
                </a:lnTo>
                <a:lnTo>
                  <a:pt x="280" y="10"/>
                </a:lnTo>
                <a:lnTo>
                  <a:pt x="264" y="20"/>
                </a:lnTo>
                <a:lnTo>
                  <a:pt x="250" y="30"/>
                </a:lnTo>
                <a:lnTo>
                  <a:pt x="234" y="42"/>
                </a:lnTo>
                <a:lnTo>
                  <a:pt x="222" y="56"/>
                </a:lnTo>
                <a:lnTo>
                  <a:pt x="212" y="72"/>
                </a:lnTo>
                <a:lnTo>
                  <a:pt x="202" y="88"/>
                </a:lnTo>
                <a:lnTo>
                  <a:pt x="202" y="88"/>
                </a:lnTo>
                <a:lnTo>
                  <a:pt x="194" y="106"/>
                </a:lnTo>
                <a:lnTo>
                  <a:pt x="190" y="122"/>
                </a:lnTo>
                <a:lnTo>
                  <a:pt x="186" y="140"/>
                </a:lnTo>
                <a:lnTo>
                  <a:pt x="186" y="158"/>
                </a:lnTo>
                <a:lnTo>
                  <a:pt x="186" y="174"/>
                </a:lnTo>
                <a:lnTo>
                  <a:pt x="188" y="192"/>
                </a:lnTo>
                <a:lnTo>
                  <a:pt x="192" y="208"/>
                </a:lnTo>
                <a:lnTo>
                  <a:pt x="198" y="224"/>
                </a:lnTo>
                <a:lnTo>
                  <a:pt x="198" y="224"/>
                </a:lnTo>
                <a:lnTo>
                  <a:pt x="254" y="116"/>
                </a:lnTo>
                <a:lnTo>
                  <a:pt x="302" y="26"/>
                </a:lnTo>
                <a:lnTo>
                  <a:pt x="302" y="26"/>
                </a:lnTo>
                <a:lnTo>
                  <a:pt x="230" y="190"/>
                </a:lnTo>
                <a:lnTo>
                  <a:pt x="230" y="190"/>
                </a:lnTo>
                <a:lnTo>
                  <a:pt x="212" y="226"/>
                </a:lnTo>
                <a:lnTo>
                  <a:pt x="198" y="264"/>
                </a:lnTo>
                <a:lnTo>
                  <a:pt x="176" y="330"/>
                </a:lnTo>
                <a:lnTo>
                  <a:pt x="164" y="360"/>
                </a:lnTo>
                <a:lnTo>
                  <a:pt x="158" y="372"/>
                </a:lnTo>
                <a:lnTo>
                  <a:pt x="152" y="384"/>
                </a:lnTo>
                <a:lnTo>
                  <a:pt x="144" y="394"/>
                </a:lnTo>
                <a:lnTo>
                  <a:pt x="136" y="404"/>
                </a:lnTo>
                <a:lnTo>
                  <a:pt x="126" y="410"/>
                </a:lnTo>
                <a:lnTo>
                  <a:pt x="114" y="416"/>
                </a:lnTo>
                <a:lnTo>
                  <a:pt x="114" y="416"/>
                </a:lnTo>
                <a:lnTo>
                  <a:pt x="118" y="420"/>
                </a:lnTo>
                <a:lnTo>
                  <a:pt x="124" y="424"/>
                </a:lnTo>
                <a:lnTo>
                  <a:pt x="132" y="426"/>
                </a:lnTo>
                <a:lnTo>
                  <a:pt x="140" y="426"/>
                </a:lnTo>
                <a:lnTo>
                  <a:pt x="148" y="424"/>
                </a:lnTo>
                <a:lnTo>
                  <a:pt x="158" y="416"/>
                </a:lnTo>
                <a:lnTo>
                  <a:pt x="168" y="400"/>
                </a:lnTo>
                <a:lnTo>
                  <a:pt x="168" y="400"/>
                </a:lnTo>
                <a:lnTo>
                  <a:pt x="180" y="374"/>
                </a:lnTo>
                <a:lnTo>
                  <a:pt x="190" y="350"/>
                </a:lnTo>
                <a:lnTo>
                  <a:pt x="196" y="330"/>
                </a:lnTo>
                <a:lnTo>
                  <a:pt x="200" y="312"/>
                </a:lnTo>
                <a:lnTo>
                  <a:pt x="206" y="274"/>
                </a:lnTo>
                <a:lnTo>
                  <a:pt x="210" y="254"/>
                </a:lnTo>
                <a:lnTo>
                  <a:pt x="216" y="228"/>
                </a:lnTo>
                <a:lnTo>
                  <a:pt x="216" y="228"/>
                </a:lnTo>
                <a:lnTo>
                  <a:pt x="232" y="224"/>
                </a:lnTo>
                <a:lnTo>
                  <a:pt x="246" y="216"/>
                </a:lnTo>
                <a:lnTo>
                  <a:pt x="260" y="208"/>
                </a:lnTo>
                <a:lnTo>
                  <a:pt x="274" y="198"/>
                </a:lnTo>
                <a:lnTo>
                  <a:pt x="286" y="186"/>
                </a:lnTo>
                <a:lnTo>
                  <a:pt x="298" y="172"/>
                </a:lnTo>
                <a:lnTo>
                  <a:pt x="308" y="158"/>
                </a:lnTo>
                <a:lnTo>
                  <a:pt x="316" y="144"/>
                </a:lnTo>
                <a:lnTo>
                  <a:pt x="316" y="144"/>
                </a:lnTo>
                <a:close/>
                <a:moveTo>
                  <a:pt x="294" y="204"/>
                </a:moveTo>
                <a:lnTo>
                  <a:pt x="294" y="204"/>
                </a:lnTo>
                <a:lnTo>
                  <a:pt x="278" y="214"/>
                </a:lnTo>
                <a:lnTo>
                  <a:pt x="264" y="226"/>
                </a:lnTo>
                <a:lnTo>
                  <a:pt x="252" y="238"/>
                </a:lnTo>
                <a:lnTo>
                  <a:pt x="240" y="252"/>
                </a:lnTo>
                <a:lnTo>
                  <a:pt x="230" y="266"/>
                </a:lnTo>
                <a:lnTo>
                  <a:pt x="224" y="282"/>
                </a:lnTo>
                <a:lnTo>
                  <a:pt x="218" y="298"/>
                </a:lnTo>
                <a:lnTo>
                  <a:pt x="212" y="314"/>
                </a:lnTo>
                <a:lnTo>
                  <a:pt x="212" y="314"/>
                </a:lnTo>
                <a:lnTo>
                  <a:pt x="320" y="258"/>
                </a:lnTo>
                <a:lnTo>
                  <a:pt x="410" y="212"/>
                </a:lnTo>
                <a:lnTo>
                  <a:pt x="410" y="212"/>
                </a:lnTo>
                <a:lnTo>
                  <a:pt x="324" y="264"/>
                </a:lnTo>
                <a:lnTo>
                  <a:pt x="220" y="326"/>
                </a:lnTo>
                <a:lnTo>
                  <a:pt x="220" y="326"/>
                </a:lnTo>
                <a:lnTo>
                  <a:pt x="236" y="332"/>
                </a:lnTo>
                <a:lnTo>
                  <a:pt x="252" y="334"/>
                </a:lnTo>
                <a:lnTo>
                  <a:pt x="270" y="336"/>
                </a:lnTo>
                <a:lnTo>
                  <a:pt x="288" y="336"/>
                </a:lnTo>
                <a:lnTo>
                  <a:pt x="304" y="334"/>
                </a:lnTo>
                <a:lnTo>
                  <a:pt x="322" y="330"/>
                </a:lnTo>
                <a:lnTo>
                  <a:pt x="338" y="324"/>
                </a:lnTo>
                <a:lnTo>
                  <a:pt x="356" y="316"/>
                </a:lnTo>
                <a:lnTo>
                  <a:pt x="356" y="316"/>
                </a:lnTo>
                <a:lnTo>
                  <a:pt x="372" y="304"/>
                </a:lnTo>
                <a:lnTo>
                  <a:pt x="386" y="292"/>
                </a:lnTo>
                <a:lnTo>
                  <a:pt x="400" y="280"/>
                </a:lnTo>
                <a:lnTo>
                  <a:pt x="410" y="264"/>
                </a:lnTo>
                <a:lnTo>
                  <a:pt x="420" y="248"/>
                </a:lnTo>
                <a:lnTo>
                  <a:pt x="428" y="232"/>
                </a:lnTo>
                <a:lnTo>
                  <a:pt x="434" y="214"/>
                </a:lnTo>
                <a:lnTo>
                  <a:pt x="438" y="196"/>
                </a:lnTo>
                <a:lnTo>
                  <a:pt x="438" y="196"/>
                </a:lnTo>
                <a:lnTo>
                  <a:pt x="420" y="190"/>
                </a:lnTo>
                <a:lnTo>
                  <a:pt x="402" y="186"/>
                </a:lnTo>
                <a:lnTo>
                  <a:pt x="384" y="184"/>
                </a:lnTo>
                <a:lnTo>
                  <a:pt x="366" y="184"/>
                </a:lnTo>
                <a:lnTo>
                  <a:pt x="348" y="186"/>
                </a:lnTo>
                <a:lnTo>
                  <a:pt x="330" y="190"/>
                </a:lnTo>
                <a:lnTo>
                  <a:pt x="312" y="196"/>
                </a:lnTo>
                <a:lnTo>
                  <a:pt x="294" y="204"/>
                </a:lnTo>
                <a:lnTo>
                  <a:pt x="294" y="2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7" name="Group 175">
            <a:extLst>
              <a:ext uri="{FF2B5EF4-FFF2-40B4-BE49-F238E27FC236}">
                <a16:creationId xmlns:a16="http://schemas.microsoft.com/office/drawing/2014/main" id="{42AA83AA-6A1B-429C-B3CB-B999676EF564}"/>
              </a:ext>
            </a:extLst>
          </p:cNvPr>
          <p:cNvGrpSpPr>
            <a:grpSpLocks/>
          </p:cNvGrpSpPr>
          <p:nvPr/>
        </p:nvGrpSpPr>
        <p:grpSpPr bwMode="auto">
          <a:xfrm>
            <a:off x="3423008" y="4502705"/>
            <a:ext cx="310580" cy="257611"/>
            <a:chOff x="2601" y="4040"/>
            <a:chExt cx="1155" cy="792"/>
          </a:xfrm>
        </p:grpSpPr>
        <p:sp>
          <p:nvSpPr>
            <p:cNvPr id="98" name="Freeform 176">
              <a:extLst>
                <a:ext uri="{FF2B5EF4-FFF2-40B4-BE49-F238E27FC236}">
                  <a16:creationId xmlns:a16="http://schemas.microsoft.com/office/drawing/2014/main" id="{1FF3B99F-7EB5-4B0C-AB83-29C0A8AE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4040"/>
              <a:ext cx="1155" cy="792"/>
            </a:xfrm>
            <a:custGeom>
              <a:avLst/>
              <a:gdLst>
                <a:gd name="T0" fmla="*/ 63 w 16169"/>
                <a:gd name="T1" fmla="*/ 2 h 11090"/>
                <a:gd name="T2" fmla="*/ 78 w 16169"/>
                <a:gd name="T3" fmla="*/ 0 h 11090"/>
                <a:gd name="T4" fmla="*/ 78 w 16169"/>
                <a:gd name="T5" fmla="*/ 0 h 11090"/>
                <a:gd name="T6" fmla="*/ 79 w 16169"/>
                <a:gd name="T7" fmla="*/ 1 h 11090"/>
                <a:gd name="T8" fmla="*/ 79 w 16169"/>
                <a:gd name="T9" fmla="*/ 1 h 11090"/>
                <a:gd name="T10" fmla="*/ 79 w 16169"/>
                <a:gd name="T11" fmla="*/ 2 h 11090"/>
                <a:gd name="T12" fmla="*/ 80 w 16169"/>
                <a:gd name="T13" fmla="*/ 2 h 11090"/>
                <a:gd name="T14" fmla="*/ 80 w 16169"/>
                <a:gd name="T15" fmla="*/ 2 h 11090"/>
                <a:gd name="T16" fmla="*/ 80 w 16169"/>
                <a:gd name="T17" fmla="*/ 2 h 11090"/>
                <a:gd name="T18" fmla="*/ 80 w 16169"/>
                <a:gd name="T19" fmla="*/ 2 h 11090"/>
                <a:gd name="T20" fmla="*/ 80 w 16169"/>
                <a:gd name="T21" fmla="*/ 2 h 11090"/>
                <a:gd name="T22" fmla="*/ 80 w 16169"/>
                <a:gd name="T23" fmla="*/ 3 h 11090"/>
                <a:gd name="T24" fmla="*/ 80 w 16169"/>
                <a:gd name="T25" fmla="*/ 3 h 11090"/>
                <a:gd name="T26" fmla="*/ 81 w 16169"/>
                <a:gd name="T27" fmla="*/ 3 h 11090"/>
                <a:gd name="T28" fmla="*/ 81 w 16169"/>
                <a:gd name="T29" fmla="*/ 3 h 11090"/>
                <a:gd name="T30" fmla="*/ 81 w 16169"/>
                <a:gd name="T31" fmla="*/ 3 h 11090"/>
                <a:gd name="T32" fmla="*/ 81 w 16169"/>
                <a:gd name="T33" fmla="*/ 3 h 11090"/>
                <a:gd name="T34" fmla="*/ 82 w 16169"/>
                <a:gd name="T35" fmla="*/ 3 h 11090"/>
                <a:gd name="T36" fmla="*/ 82 w 16169"/>
                <a:gd name="T37" fmla="*/ 3 h 11090"/>
                <a:gd name="T38" fmla="*/ 82 w 16169"/>
                <a:gd name="T39" fmla="*/ 3 h 11090"/>
                <a:gd name="T40" fmla="*/ 82 w 16169"/>
                <a:gd name="T41" fmla="*/ 3 h 11090"/>
                <a:gd name="T42" fmla="*/ 80 w 16169"/>
                <a:gd name="T43" fmla="*/ 45 h 11090"/>
                <a:gd name="T44" fmla="*/ 0 w 16169"/>
                <a:gd name="T45" fmla="*/ 9 h 11090"/>
                <a:gd name="T46" fmla="*/ 0 w 16169"/>
                <a:gd name="T47" fmla="*/ 9 h 11090"/>
                <a:gd name="T48" fmla="*/ 1 w 16169"/>
                <a:gd name="T49" fmla="*/ 9 h 11090"/>
                <a:gd name="T50" fmla="*/ 1 w 16169"/>
                <a:gd name="T51" fmla="*/ 9 h 11090"/>
                <a:gd name="T52" fmla="*/ 2 w 16169"/>
                <a:gd name="T53" fmla="*/ 9 h 11090"/>
                <a:gd name="T54" fmla="*/ 2 w 16169"/>
                <a:gd name="T55" fmla="*/ 9 h 11090"/>
                <a:gd name="T56" fmla="*/ 2 w 16169"/>
                <a:gd name="T57" fmla="*/ 9 h 11090"/>
                <a:gd name="T58" fmla="*/ 2 w 16169"/>
                <a:gd name="T59" fmla="*/ 9 h 11090"/>
                <a:gd name="T60" fmla="*/ 3 w 16169"/>
                <a:gd name="T61" fmla="*/ 8 h 11090"/>
                <a:gd name="T62" fmla="*/ 3 w 16169"/>
                <a:gd name="T63" fmla="*/ 8 h 11090"/>
                <a:gd name="T64" fmla="*/ 3 w 16169"/>
                <a:gd name="T65" fmla="*/ 8 h 11090"/>
                <a:gd name="T66" fmla="*/ 3 w 16169"/>
                <a:gd name="T67" fmla="*/ 8 h 11090"/>
                <a:gd name="T68" fmla="*/ 3 w 16169"/>
                <a:gd name="T69" fmla="*/ 7 h 11090"/>
                <a:gd name="T70" fmla="*/ 3 w 16169"/>
                <a:gd name="T71" fmla="*/ 7 h 11090"/>
                <a:gd name="T72" fmla="*/ 3 w 16169"/>
                <a:gd name="T73" fmla="*/ 7 h 11090"/>
                <a:gd name="T74" fmla="*/ 3 w 16169"/>
                <a:gd name="T75" fmla="*/ 6 h 11090"/>
                <a:gd name="T76" fmla="*/ 3 w 16169"/>
                <a:gd name="T77" fmla="*/ 6 h 11090"/>
                <a:gd name="T78" fmla="*/ 19 w 16169"/>
                <a:gd name="T79" fmla="*/ 3 h 11090"/>
                <a:gd name="T80" fmla="*/ 62 w 16169"/>
                <a:gd name="T81" fmla="*/ 1 h 110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169"/>
                <a:gd name="T124" fmla="*/ 0 h 11090"/>
                <a:gd name="T125" fmla="*/ 16169 w 16169"/>
                <a:gd name="T126" fmla="*/ 11090 h 110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169" h="11090">
                  <a:moveTo>
                    <a:pt x="12101" y="186"/>
                  </a:moveTo>
                  <a:lnTo>
                    <a:pt x="12407" y="337"/>
                  </a:lnTo>
                  <a:lnTo>
                    <a:pt x="15304" y="0"/>
                  </a:lnTo>
                  <a:lnTo>
                    <a:pt x="15307" y="5"/>
                  </a:lnTo>
                  <a:lnTo>
                    <a:pt x="15319" y="19"/>
                  </a:lnTo>
                  <a:lnTo>
                    <a:pt x="15339" y="44"/>
                  </a:lnTo>
                  <a:lnTo>
                    <a:pt x="15365" y="77"/>
                  </a:lnTo>
                  <a:lnTo>
                    <a:pt x="15399" y="121"/>
                  </a:lnTo>
                  <a:lnTo>
                    <a:pt x="15442" y="172"/>
                  </a:lnTo>
                  <a:lnTo>
                    <a:pt x="15491" y="235"/>
                  </a:lnTo>
                  <a:lnTo>
                    <a:pt x="15547" y="306"/>
                  </a:lnTo>
                  <a:lnTo>
                    <a:pt x="15555" y="325"/>
                  </a:lnTo>
                  <a:lnTo>
                    <a:pt x="15564" y="343"/>
                  </a:lnTo>
                  <a:lnTo>
                    <a:pt x="15575" y="360"/>
                  </a:lnTo>
                  <a:lnTo>
                    <a:pt x="15586" y="377"/>
                  </a:lnTo>
                  <a:lnTo>
                    <a:pt x="15597" y="394"/>
                  </a:lnTo>
                  <a:lnTo>
                    <a:pt x="15610" y="410"/>
                  </a:lnTo>
                  <a:lnTo>
                    <a:pt x="15623" y="425"/>
                  </a:lnTo>
                  <a:lnTo>
                    <a:pt x="15638" y="439"/>
                  </a:lnTo>
                  <a:lnTo>
                    <a:pt x="15654" y="452"/>
                  </a:lnTo>
                  <a:lnTo>
                    <a:pt x="15670" y="465"/>
                  </a:lnTo>
                  <a:lnTo>
                    <a:pt x="15688" y="479"/>
                  </a:lnTo>
                  <a:lnTo>
                    <a:pt x="15706" y="491"/>
                  </a:lnTo>
                  <a:lnTo>
                    <a:pt x="15725" y="502"/>
                  </a:lnTo>
                  <a:lnTo>
                    <a:pt x="15747" y="513"/>
                  </a:lnTo>
                  <a:lnTo>
                    <a:pt x="15768" y="523"/>
                  </a:lnTo>
                  <a:lnTo>
                    <a:pt x="15791" y="533"/>
                  </a:lnTo>
                  <a:lnTo>
                    <a:pt x="15807" y="548"/>
                  </a:lnTo>
                  <a:lnTo>
                    <a:pt x="15824" y="563"/>
                  </a:lnTo>
                  <a:lnTo>
                    <a:pt x="15842" y="575"/>
                  </a:lnTo>
                  <a:lnTo>
                    <a:pt x="15861" y="587"/>
                  </a:lnTo>
                  <a:lnTo>
                    <a:pt x="15881" y="598"/>
                  </a:lnTo>
                  <a:lnTo>
                    <a:pt x="15902" y="607"/>
                  </a:lnTo>
                  <a:lnTo>
                    <a:pt x="15924" y="616"/>
                  </a:lnTo>
                  <a:lnTo>
                    <a:pt x="15947" y="624"/>
                  </a:lnTo>
                  <a:lnTo>
                    <a:pt x="15971" y="630"/>
                  </a:lnTo>
                  <a:lnTo>
                    <a:pt x="15997" y="636"/>
                  </a:lnTo>
                  <a:lnTo>
                    <a:pt x="16022" y="641"/>
                  </a:lnTo>
                  <a:lnTo>
                    <a:pt x="16049" y="645"/>
                  </a:lnTo>
                  <a:lnTo>
                    <a:pt x="16078" y="648"/>
                  </a:lnTo>
                  <a:lnTo>
                    <a:pt x="16107" y="651"/>
                  </a:lnTo>
                  <a:lnTo>
                    <a:pt x="16137" y="652"/>
                  </a:lnTo>
                  <a:lnTo>
                    <a:pt x="16169" y="653"/>
                  </a:lnTo>
                  <a:lnTo>
                    <a:pt x="15728" y="8755"/>
                  </a:lnTo>
                  <a:lnTo>
                    <a:pt x="3203" y="11090"/>
                  </a:lnTo>
                  <a:lnTo>
                    <a:pt x="0" y="1869"/>
                  </a:lnTo>
                  <a:lnTo>
                    <a:pt x="45" y="1863"/>
                  </a:lnTo>
                  <a:lnTo>
                    <a:pt x="88" y="1856"/>
                  </a:lnTo>
                  <a:lnTo>
                    <a:pt x="129" y="1848"/>
                  </a:lnTo>
                  <a:lnTo>
                    <a:pt x="168" y="1839"/>
                  </a:lnTo>
                  <a:lnTo>
                    <a:pt x="206" y="1830"/>
                  </a:lnTo>
                  <a:lnTo>
                    <a:pt x="241" y="1819"/>
                  </a:lnTo>
                  <a:lnTo>
                    <a:pt x="276" y="1808"/>
                  </a:lnTo>
                  <a:lnTo>
                    <a:pt x="308" y="1795"/>
                  </a:lnTo>
                  <a:lnTo>
                    <a:pt x="338" y="1783"/>
                  </a:lnTo>
                  <a:lnTo>
                    <a:pt x="367" y="1769"/>
                  </a:lnTo>
                  <a:lnTo>
                    <a:pt x="394" y="1755"/>
                  </a:lnTo>
                  <a:lnTo>
                    <a:pt x="419" y="1740"/>
                  </a:lnTo>
                  <a:lnTo>
                    <a:pt x="443" y="1725"/>
                  </a:lnTo>
                  <a:lnTo>
                    <a:pt x="465" y="1707"/>
                  </a:lnTo>
                  <a:lnTo>
                    <a:pt x="484" y="1690"/>
                  </a:lnTo>
                  <a:lnTo>
                    <a:pt x="503" y="1672"/>
                  </a:lnTo>
                  <a:lnTo>
                    <a:pt x="521" y="1647"/>
                  </a:lnTo>
                  <a:lnTo>
                    <a:pt x="538" y="1622"/>
                  </a:lnTo>
                  <a:lnTo>
                    <a:pt x="553" y="1595"/>
                  </a:lnTo>
                  <a:lnTo>
                    <a:pt x="568" y="1568"/>
                  </a:lnTo>
                  <a:lnTo>
                    <a:pt x="581" y="1542"/>
                  </a:lnTo>
                  <a:lnTo>
                    <a:pt x="593" y="1514"/>
                  </a:lnTo>
                  <a:lnTo>
                    <a:pt x="605" y="1486"/>
                  </a:lnTo>
                  <a:lnTo>
                    <a:pt x="615" y="1458"/>
                  </a:lnTo>
                  <a:lnTo>
                    <a:pt x="624" y="1429"/>
                  </a:lnTo>
                  <a:lnTo>
                    <a:pt x="632" y="1401"/>
                  </a:lnTo>
                  <a:lnTo>
                    <a:pt x="638" y="1371"/>
                  </a:lnTo>
                  <a:lnTo>
                    <a:pt x="643" y="1341"/>
                  </a:lnTo>
                  <a:lnTo>
                    <a:pt x="648" y="1311"/>
                  </a:lnTo>
                  <a:lnTo>
                    <a:pt x="651" y="1280"/>
                  </a:lnTo>
                  <a:lnTo>
                    <a:pt x="652" y="1248"/>
                  </a:lnTo>
                  <a:lnTo>
                    <a:pt x="653" y="1217"/>
                  </a:lnTo>
                  <a:lnTo>
                    <a:pt x="653" y="958"/>
                  </a:lnTo>
                  <a:lnTo>
                    <a:pt x="3737" y="533"/>
                  </a:lnTo>
                  <a:lnTo>
                    <a:pt x="4421" y="1051"/>
                  </a:lnTo>
                  <a:lnTo>
                    <a:pt x="12101" y="186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CF517EE5-C867-45FC-B348-519FC46D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4066"/>
              <a:ext cx="832" cy="709"/>
            </a:xfrm>
            <a:custGeom>
              <a:avLst/>
              <a:gdLst>
                <a:gd name="T0" fmla="*/ 59 w 11660"/>
                <a:gd name="T1" fmla="*/ 3 h 9921"/>
                <a:gd name="T2" fmla="*/ 59 w 11660"/>
                <a:gd name="T3" fmla="*/ 3 h 9921"/>
                <a:gd name="T4" fmla="*/ 59 w 11660"/>
                <a:gd name="T5" fmla="*/ 3 h 9921"/>
                <a:gd name="T6" fmla="*/ 58 w 11660"/>
                <a:gd name="T7" fmla="*/ 3 h 9921"/>
                <a:gd name="T8" fmla="*/ 58 w 11660"/>
                <a:gd name="T9" fmla="*/ 2 h 9921"/>
                <a:gd name="T10" fmla="*/ 58 w 11660"/>
                <a:gd name="T11" fmla="*/ 2 h 9921"/>
                <a:gd name="T12" fmla="*/ 58 w 11660"/>
                <a:gd name="T13" fmla="*/ 2 h 9921"/>
                <a:gd name="T14" fmla="*/ 57 w 11660"/>
                <a:gd name="T15" fmla="*/ 2 h 9921"/>
                <a:gd name="T16" fmla="*/ 57 w 11660"/>
                <a:gd name="T17" fmla="*/ 2 h 9921"/>
                <a:gd name="T18" fmla="*/ 57 w 11660"/>
                <a:gd name="T19" fmla="*/ 2 h 9921"/>
                <a:gd name="T20" fmla="*/ 57 w 11660"/>
                <a:gd name="T21" fmla="*/ 1 h 9921"/>
                <a:gd name="T22" fmla="*/ 57 w 11660"/>
                <a:gd name="T23" fmla="*/ 1 h 9921"/>
                <a:gd name="T24" fmla="*/ 56 w 11660"/>
                <a:gd name="T25" fmla="*/ 1 h 9921"/>
                <a:gd name="T26" fmla="*/ 56 w 11660"/>
                <a:gd name="T27" fmla="*/ 1 h 9921"/>
                <a:gd name="T28" fmla="*/ 56 w 11660"/>
                <a:gd name="T29" fmla="*/ 0 h 9921"/>
                <a:gd name="T30" fmla="*/ 56 w 11660"/>
                <a:gd name="T31" fmla="*/ 0 h 9921"/>
                <a:gd name="T32" fmla="*/ 26 w 11660"/>
                <a:gd name="T33" fmla="*/ 4 h 9921"/>
                <a:gd name="T34" fmla="*/ 26 w 11660"/>
                <a:gd name="T35" fmla="*/ 4 h 9921"/>
                <a:gd name="T36" fmla="*/ 26 w 11660"/>
                <a:gd name="T37" fmla="*/ 4 h 9921"/>
                <a:gd name="T38" fmla="*/ 25 w 11660"/>
                <a:gd name="T39" fmla="*/ 4 h 9921"/>
                <a:gd name="T40" fmla="*/ 25 w 11660"/>
                <a:gd name="T41" fmla="*/ 5 h 9921"/>
                <a:gd name="T42" fmla="*/ 25 w 11660"/>
                <a:gd name="T43" fmla="*/ 5 h 9921"/>
                <a:gd name="T44" fmla="*/ 25 w 11660"/>
                <a:gd name="T45" fmla="*/ 5 h 9921"/>
                <a:gd name="T46" fmla="*/ 25 w 11660"/>
                <a:gd name="T47" fmla="*/ 5 h 9921"/>
                <a:gd name="T48" fmla="*/ 25 w 11660"/>
                <a:gd name="T49" fmla="*/ 6 h 9921"/>
                <a:gd name="T50" fmla="*/ 24 w 11660"/>
                <a:gd name="T51" fmla="*/ 7 h 9921"/>
                <a:gd name="T52" fmla="*/ 24 w 11660"/>
                <a:gd name="T53" fmla="*/ 7 h 9921"/>
                <a:gd name="T54" fmla="*/ 24 w 11660"/>
                <a:gd name="T55" fmla="*/ 7 h 9921"/>
                <a:gd name="T56" fmla="*/ 24 w 11660"/>
                <a:gd name="T57" fmla="*/ 8 h 9921"/>
                <a:gd name="T58" fmla="*/ 24 w 11660"/>
                <a:gd name="T59" fmla="*/ 8 h 9921"/>
                <a:gd name="T60" fmla="*/ 23 w 11660"/>
                <a:gd name="T61" fmla="*/ 8 h 9921"/>
                <a:gd name="T62" fmla="*/ 23 w 11660"/>
                <a:gd name="T63" fmla="*/ 8 h 9921"/>
                <a:gd name="T64" fmla="*/ 23 w 11660"/>
                <a:gd name="T65" fmla="*/ 8 h 9921"/>
                <a:gd name="T66" fmla="*/ 23 w 11660"/>
                <a:gd name="T67" fmla="*/ 9 h 9921"/>
                <a:gd name="T68" fmla="*/ 23 w 11660"/>
                <a:gd name="T69" fmla="*/ 9 h 9921"/>
                <a:gd name="T70" fmla="*/ 23 w 11660"/>
                <a:gd name="T71" fmla="*/ 9 h 9921"/>
                <a:gd name="T72" fmla="*/ 23 w 11660"/>
                <a:gd name="T73" fmla="*/ 9 h 9921"/>
                <a:gd name="T74" fmla="*/ 22 w 11660"/>
                <a:gd name="T75" fmla="*/ 9 h 9921"/>
                <a:gd name="T76" fmla="*/ 22 w 11660"/>
                <a:gd name="T77" fmla="*/ 9 h 9921"/>
                <a:gd name="T78" fmla="*/ 22 w 11660"/>
                <a:gd name="T79" fmla="*/ 9 h 9921"/>
                <a:gd name="T80" fmla="*/ 5 w 11660"/>
                <a:gd name="T81" fmla="*/ 12 h 9921"/>
                <a:gd name="T82" fmla="*/ 4 w 11660"/>
                <a:gd name="T83" fmla="*/ 12 h 9921"/>
                <a:gd name="T84" fmla="*/ 4 w 11660"/>
                <a:gd name="T85" fmla="*/ 13 h 9921"/>
                <a:gd name="T86" fmla="*/ 3 w 11660"/>
                <a:gd name="T87" fmla="*/ 13 h 9921"/>
                <a:gd name="T88" fmla="*/ 3 w 11660"/>
                <a:gd name="T89" fmla="*/ 13 h 9921"/>
                <a:gd name="T90" fmla="*/ 3 w 11660"/>
                <a:gd name="T91" fmla="*/ 13 h 9921"/>
                <a:gd name="T92" fmla="*/ 3 w 11660"/>
                <a:gd name="T93" fmla="*/ 13 h 9921"/>
                <a:gd name="T94" fmla="*/ 3 w 11660"/>
                <a:gd name="T95" fmla="*/ 14 h 9921"/>
                <a:gd name="T96" fmla="*/ 2 w 11660"/>
                <a:gd name="T97" fmla="*/ 14 h 9921"/>
                <a:gd name="T98" fmla="*/ 2 w 11660"/>
                <a:gd name="T99" fmla="*/ 14 h 9921"/>
                <a:gd name="T100" fmla="*/ 2 w 11660"/>
                <a:gd name="T101" fmla="*/ 14 h 9921"/>
                <a:gd name="T102" fmla="*/ 2 w 11660"/>
                <a:gd name="T103" fmla="*/ 14 h 9921"/>
                <a:gd name="T104" fmla="*/ 2 w 11660"/>
                <a:gd name="T105" fmla="*/ 14 h 9921"/>
                <a:gd name="T106" fmla="*/ 2 w 11660"/>
                <a:gd name="T107" fmla="*/ 14 h 9921"/>
                <a:gd name="T108" fmla="*/ 0 w 11660"/>
                <a:gd name="T109" fmla="*/ 51 h 9921"/>
                <a:gd name="T110" fmla="*/ 59 w 11660"/>
                <a:gd name="T111" fmla="*/ 3 h 99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60"/>
                <a:gd name="T169" fmla="*/ 0 h 9921"/>
                <a:gd name="T170" fmla="*/ 11660 w 11660"/>
                <a:gd name="T171" fmla="*/ 9921 h 99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60" h="9921">
                  <a:moveTo>
                    <a:pt x="11660" y="560"/>
                  </a:moveTo>
                  <a:lnTo>
                    <a:pt x="11628" y="554"/>
                  </a:lnTo>
                  <a:lnTo>
                    <a:pt x="11597" y="546"/>
                  </a:lnTo>
                  <a:lnTo>
                    <a:pt x="11566" y="539"/>
                  </a:lnTo>
                  <a:lnTo>
                    <a:pt x="11537" y="530"/>
                  </a:lnTo>
                  <a:lnTo>
                    <a:pt x="11507" y="521"/>
                  </a:lnTo>
                  <a:lnTo>
                    <a:pt x="11479" y="512"/>
                  </a:lnTo>
                  <a:lnTo>
                    <a:pt x="11452" y="501"/>
                  </a:lnTo>
                  <a:lnTo>
                    <a:pt x="11424" y="490"/>
                  </a:lnTo>
                  <a:lnTo>
                    <a:pt x="11398" y="478"/>
                  </a:lnTo>
                  <a:lnTo>
                    <a:pt x="11373" y="466"/>
                  </a:lnTo>
                  <a:lnTo>
                    <a:pt x="11347" y="451"/>
                  </a:lnTo>
                  <a:lnTo>
                    <a:pt x="11323" y="437"/>
                  </a:lnTo>
                  <a:lnTo>
                    <a:pt x="11300" y="422"/>
                  </a:lnTo>
                  <a:lnTo>
                    <a:pt x="11276" y="407"/>
                  </a:lnTo>
                  <a:lnTo>
                    <a:pt x="11254" y="391"/>
                  </a:lnTo>
                  <a:lnTo>
                    <a:pt x="11232" y="374"/>
                  </a:lnTo>
                  <a:lnTo>
                    <a:pt x="11211" y="355"/>
                  </a:lnTo>
                  <a:lnTo>
                    <a:pt x="11190" y="337"/>
                  </a:lnTo>
                  <a:lnTo>
                    <a:pt x="11171" y="318"/>
                  </a:lnTo>
                  <a:lnTo>
                    <a:pt x="11152" y="298"/>
                  </a:lnTo>
                  <a:lnTo>
                    <a:pt x="11134" y="277"/>
                  </a:lnTo>
                  <a:lnTo>
                    <a:pt x="11115" y="255"/>
                  </a:lnTo>
                  <a:lnTo>
                    <a:pt x="11099" y="233"/>
                  </a:lnTo>
                  <a:lnTo>
                    <a:pt x="11082" y="211"/>
                  </a:lnTo>
                  <a:lnTo>
                    <a:pt x="11067" y="186"/>
                  </a:lnTo>
                  <a:lnTo>
                    <a:pt x="11052" y="162"/>
                  </a:lnTo>
                  <a:lnTo>
                    <a:pt x="11037" y="137"/>
                  </a:lnTo>
                  <a:lnTo>
                    <a:pt x="11023" y="112"/>
                  </a:lnTo>
                  <a:lnTo>
                    <a:pt x="11010" y="84"/>
                  </a:lnTo>
                  <a:lnTo>
                    <a:pt x="10998" y="57"/>
                  </a:lnTo>
                  <a:lnTo>
                    <a:pt x="10987" y="30"/>
                  </a:lnTo>
                  <a:lnTo>
                    <a:pt x="10976" y="0"/>
                  </a:lnTo>
                  <a:lnTo>
                    <a:pt x="5135" y="726"/>
                  </a:lnTo>
                  <a:lnTo>
                    <a:pt x="5105" y="745"/>
                  </a:lnTo>
                  <a:lnTo>
                    <a:pt x="5077" y="766"/>
                  </a:lnTo>
                  <a:lnTo>
                    <a:pt x="5050" y="786"/>
                  </a:lnTo>
                  <a:lnTo>
                    <a:pt x="5025" y="808"/>
                  </a:lnTo>
                  <a:lnTo>
                    <a:pt x="5002" y="831"/>
                  </a:lnTo>
                  <a:lnTo>
                    <a:pt x="4980" y="853"/>
                  </a:lnTo>
                  <a:lnTo>
                    <a:pt x="4961" y="876"/>
                  </a:lnTo>
                  <a:lnTo>
                    <a:pt x="4943" y="901"/>
                  </a:lnTo>
                  <a:lnTo>
                    <a:pt x="4927" y="926"/>
                  </a:lnTo>
                  <a:lnTo>
                    <a:pt x="4913" y="951"/>
                  </a:lnTo>
                  <a:lnTo>
                    <a:pt x="4899" y="977"/>
                  </a:lnTo>
                  <a:lnTo>
                    <a:pt x="4888" y="1005"/>
                  </a:lnTo>
                  <a:lnTo>
                    <a:pt x="4879" y="1032"/>
                  </a:lnTo>
                  <a:lnTo>
                    <a:pt x="4871" y="1060"/>
                  </a:lnTo>
                  <a:lnTo>
                    <a:pt x="4865" y="1090"/>
                  </a:lnTo>
                  <a:lnTo>
                    <a:pt x="4860" y="1119"/>
                  </a:lnTo>
                  <a:lnTo>
                    <a:pt x="4818" y="1203"/>
                  </a:lnTo>
                  <a:lnTo>
                    <a:pt x="4779" y="1280"/>
                  </a:lnTo>
                  <a:lnTo>
                    <a:pt x="4759" y="1316"/>
                  </a:lnTo>
                  <a:lnTo>
                    <a:pt x="4741" y="1350"/>
                  </a:lnTo>
                  <a:lnTo>
                    <a:pt x="4721" y="1382"/>
                  </a:lnTo>
                  <a:lnTo>
                    <a:pt x="4704" y="1412"/>
                  </a:lnTo>
                  <a:lnTo>
                    <a:pt x="4686" y="1442"/>
                  </a:lnTo>
                  <a:lnTo>
                    <a:pt x="4669" y="1468"/>
                  </a:lnTo>
                  <a:lnTo>
                    <a:pt x="4651" y="1493"/>
                  </a:lnTo>
                  <a:lnTo>
                    <a:pt x="4634" y="1516"/>
                  </a:lnTo>
                  <a:lnTo>
                    <a:pt x="4618" y="1538"/>
                  </a:lnTo>
                  <a:lnTo>
                    <a:pt x="4602" y="1557"/>
                  </a:lnTo>
                  <a:lnTo>
                    <a:pt x="4586" y="1574"/>
                  </a:lnTo>
                  <a:lnTo>
                    <a:pt x="4570" y="1590"/>
                  </a:lnTo>
                  <a:lnTo>
                    <a:pt x="4558" y="1617"/>
                  </a:lnTo>
                  <a:lnTo>
                    <a:pt x="4546" y="1641"/>
                  </a:lnTo>
                  <a:lnTo>
                    <a:pt x="4533" y="1663"/>
                  </a:lnTo>
                  <a:lnTo>
                    <a:pt x="4521" y="1684"/>
                  </a:lnTo>
                  <a:lnTo>
                    <a:pt x="4507" y="1704"/>
                  </a:lnTo>
                  <a:lnTo>
                    <a:pt x="4493" y="1721"/>
                  </a:lnTo>
                  <a:lnTo>
                    <a:pt x="4478" y="1737"/>
                  </a:lnTo>
                  <a:lnTo>
                    <a:pt x="4464" y="1750"/>
                  </a:lnTo>
                  <a:lnTo>
                    <a:pt x="4449" y="1763"/>
                  </a:lnTo>
                  <a:lnTo>
                    <a:pt x="4433" y="1773"/>
                  </a:lnTo>
                  <a:lnTo>
                    <a:pt x="4417" y="1783"/>
                  </a:lnTo>
                  <a:lnTo>
                    <a:pt x="4399" y="1790"/>
                  </a:lnTo>
                  <a:lnTo>
                    <a:pt x="4382" y="1796"/>
                  </a:lnTo>
                  <a:lnTo>
                    <a:pt x="4364" y="1800"/>
                  </a:lnTo>
                  <a:lnTo>
                    <a:pt x="4346" y="1802"/>
                  </a:lnTo>
                  <a:lnTo>
                    <a:pt x="4326" y="1803"/>
                  </a:lnTo>
                  <a:lnTo>
                    <a:pt x="942" y="2273"/>
                  </a:lnTo>
                  <a:lnTo>
                    <a:pt x="896" y="2327"/>
                  </a:lnTo>
                  <a:lnTo>
                    <a:pt x="849" y="2377"/>
                  </a:lnTo>
                  <a:lnTo>
                    <a:pt x="803" y="2424"/>
                  </a:lnTo>
                  <a:lnTo>
                    <a:pt x="759" y="2467"/>
                  </a:lnTo>
                  <a:lnTo>
                    <a:pt x="737" y="2487"/>
                  </a:lnTo>
                  <a:lnTo>
                    <a:pt x="715" y="2507"/>
                  </a:lnTo>
                  <a:lnTo>
                    <a:pt x="693" y="2525"/>
                  </a:lnTo>
                  <a:lnTo>
                    <a:pt x="672" y="2542"/>
                  </a:lnTo>
                  <a:lnTo>
                    <a:pt x="651" y="2559"/>
                  </a:lnTo>
                  <a:lnTo>
                    <a:pt x="630" y="2575"/>
                  </a:lnTo>
                  <a:lnTo>
                    <a:pt x="609" y="2591"/>
                  </a:lnTo>
                  <a:lnTo>
                    <a:pt x="589" y="2604"/>
                  </a:lnTo>
                  <a:lnTo>
                    <a:pt x="569" y="2618"/>
                  </a:lnTo>
                  <a:lnTo>
                    <a:pt x="548" y="2630"/>
                  </a:lnTo>
                  <a:lnTo>
                    <a:pt x="528" y="2641"/>
                  </a:lnTo>
                  <a:lnTo>
                    <a:pt x="509" y="2652"/>
                  </a:lnTo>
                  <a:lnTo>
                    <a:pt x="490" y="2662"/>
                  </a:lnTo>
                  <a:lnTo>
                    <a:pt x="470" y="2672"/>
                  </a:lnTo>
                  <a:lnTo>
                    <a:pt x="451" y="2680"/>
                  </a:lnTo>
                  <a:lnTo>
                    <a:pt x="432" y="2687"/>
                  </a:lnTo>
                  <a:lnTo>
                    <a:pt x="414" y="2693"/>
                  </a:lnTo>
                  <a:lnTo>
                    <a:pt x="395" y="2699"/>
                  </a:lnTo>
                  <a:lnTo>
                    <a:pt x="377" y="2703"/>
                  </a:lnTo>
                  <a:lnTo>
                    <a:pt x="359" y="2707"/>
                  </a:lnTo>
                  <a:lnTo>
                    <a:pt x="342" y="2710"/>
                  </a:lnTo>
                  <a:lnTo>
                    <a:pt x="324" y="2712"/>
                  </a:lnTo>
                  <a:lnTo>
                    <a:pt x="306" y="2713"/>
                  </a:lnTo>
                  <a:lnTo>
                    <a:pt x="289" y="2714"/>
                  </a:lnTo>
                  <a:lnTo>
                    <a:pt x="0" y="9921"/>
                  </a:lnTo>
                  <a:lnTo>
                    <a:pt x="11266" y="7736"/>
                  </a:lnTo>
                  <a:lnTo>
                    <a:pt x="11660" y="560"/>
                  </a:lnTo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2" name="Group 336">
            <a:extLst>
              <a:ext uri="{FF2B5EF4-FFF2-40B4-BE49-F238E27FC236}">
                <a16:creationId xmlns:a16="http://schemas.microsoft.com/office/drawing/2014/main" id="{CF1D1D8C-75D6-4318-946B-E6331E576E84}"/>
              </a:ext>
            </a:extLst>
          </p:cNvPr>
          <p:cNvGrpSpPr/>
          <p:nvPr/>
        </p:nvGrpSpPr>
        <p:grpSpPr>
          <a:xfrm>
            <a:off x="3457327" y="5036004"/>
            <a:ext cx="233239" cy="349465"/>
            <a:chOff x="6162039" y="3335569"/>
            <a:chExt cx="297449" cy="445672"/>
          </a:xfrm>
        </p:grpSpPr>
        <p:sp>
          <p:nvSpPr>
            <p:cNvPr id="103" name="Freeform 302">
              <a:extLst>
                <a:ext uri="{FF2B5EF4-FFF2-40B4-BE49-F238E27FC236}">
                  <a16:creationId xmlns:a16="http://schemas.microsoft.com/office/drawing/2014/main" id="{F0C43DB9-B3DD-44C6-97D3-596ED0989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577" y="3415689"/>
              <a:ext cx="247874" cy="326994"/>
            </a:xfrm>
            <a:custGeom>
              <a:avLst/>
              <a:gdLst>
                <a:gd name="T0" fmla="*/ 0 w 990"/>
                <a:gd name="T1" fmla="*/ 0 h 1304"/>
                <a:gd name="T2" fmla="*/ 0 w 990"/>
                <a:gd name="T3" fmla="*/ 892 h 1304"/>
                <a:gd name="T4" fmla="*/ 0 w 990"/>
                <a:gd name="T5" fmla="*/ 1304 h 1304"/>
                <a:gd name="T6" fmla="*/ 182 w 990"/>
                <a:gd name="T7" fmla="*/ 1304 h 1304"/>
                <a:gd name="T8" fmla="*/ 609 w 990"/>
                <a:gd name="T9" fmla="*/ 1304 h 1304"/>
                <a:gd name="T10" fmla="*/ 990 w 990"/>
                <a:gd name="T11" fmla="*/ 1304 h 1304"/>
                <a:gd name="T12" fmla="*/ 990 w 990"/>
                <a:gd name="T13" fmla="*/ 662 h 1304"/>
                <a:gd name="T14" fmla="*/ 990 w 990"/>
                <a:gd name="T15" fmla="*/ 0 h 1304"/>
                <a:gd name="T16" fmla="*/ 0 w 990"/>
                <a:gd name="T17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1304">
                  <a:moveTo>
                    <a:pt x="0" y="0"/>
                  </a:moveTo>
                  <a:lnTo>
                    <a:pt x="0" y="892"/>
                  </a:lnTo>
                  <a:lnTo>
                    <a:pt x="0" y="1304"/>
                  </a:lnTo>
                  <a:lnTo>
                    <a:pt x="182" y="1304"/>
                  </a:lnTo>
                  <a:lnTo>
                    <a:pt x="609" y="1304"/>
                  </a:lnTo>
                  <a:lnTo>
                    <a:pt x="990" y="1304"/>
                  </a:lnTo>
                  <a:lnTo>
                    <a:pt x="990" y="662"/>
                  </a:lnTo>
                  <a:lnTo>
                    <a:pt x="9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05">
              <a:extLst>
                <a:ext uri="{FF2B5EF4-FFF2-40B4-BE49-F238E27FC236}">
                  <a16:creationId xmlns:a16="http://schemas.microsoft.com/office/drawing/2014/main" id="{A1FA2094-18D2-4BF0-839B-F781CF54E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039" y="3383140"/>
              <a:ext cx="297449" cy="398101"/>
            </a:xfrm>
            <a:custGeom>
              <a:avLst/>
              <a:gdLst>
                <a:gd name="T0" fmla="*/ 1037 w 1190"/>
                <a:gd name="T1" fmla="*/ 0 h 1589"/>
                <a:gd name="T2" fmla="*/ 742 w 1190"/>
                <a:gd name="T3" fmla="*/ 0 h 1589"/>
                <a:gd name="T4" fmla="*/ 742 w 1190"/>
                <a:gd name="T5" fmla="*/ 31 h 1589"/>
                <a:gd name="T6" fmla="*/ 742 w 1190"/>
                <a:gd name="T7" fmla="*/ 61 h 1589"/>
                <a:gd name="T8" fmla="*/ 858 w 1190"/>
                <a:gd name="T9" fmla="*/ 61 h 1589"/>
                <a:gd name="T10" fmla="*/ 870 w 1190"/>
                <a:gd name="T11" fmla="*/ 67 h 1589"/>
                <a:gd name="T12" fmla="*/ 882 w 1190"/>
                <a:gd name="T13" fmla="*/ 73 h 1589"/>
                <a:gd name="T14" fmla="*/ 893 w 1190"/>
                <a:gd name="T15" fmla="*/ 81 h 1589"/>
                <a:gd name="T16" fmla="*/ 902 w 1190"/>
                <a:gd name="T17" fmla="*/ 89 h 1589"/>
                <a:gd name="T18" fmla="*/ 915 w 1190"/>
                <a:gd name="T19" fmla="*/ 103 h 1589"/>
                <a:gd name="T20" fmla="*/ 923 w 1190"/>
                <a:gd name="T21" fmla="*/ 117 h 1589"/>
                <a:gd name="T22" fmla="*/ 1093 w 1190"/>
                <a:gd name="T23" fmla="*/ 131 h 1589"/>
                <a:gd name="T24" fmla="*/ 1093 w 1190"/>
                <a:gd name="T25" fmla="*/ 1435 h 1589"/>
                <a:gd name="T26" fmla="*/ 285 w 1190"/>
                <a:gd name="T27" fmla="*/ 1435 h 1589"/>
                <a:gd name="T28" fmla="*/ 103 w 1190"/>
                <a:gd name="T29" fmla="*/ 1023 h 1589"/>
                <a:gd name="T30" fmla="*/ 160 w 1190"/>
                <a:gd name="T31" fmla="*/ 131 h 1589"/>
                <a:gd name="T32" fmla="*/ 287 w 1190"/>
                <a:gd name="T33" fmla="*/ 121 h 1589"/>
                <a:gd name="T34" fmla="*/ 297 w 1190"/>
                <a:gd name="T35" fmla="*/ 103 h 1589"/>
                <a:gd name="T36" fmla="*/ 311 w 1190"/>
                <a:gd name="T37" fmla="*/ 87 h 1589"/>
                <a:gd name="T38" fmla="*/ 327 w 1190"/>
                <a:gd name="T39" fmla="*/ 73 h 1589"/>
                <a:gd name="T40" fmla="*/ 347 w 1190"/>
                <a:gd name="T41" fmla="*/ 61 h 1589"/>
                <a:gd name="T42" fmla="*/ 469 w 1190"/>
                <a:gd name="T43" fmla="*/ 61 h 1589"/>
                <a:gd name="T44" fmla="*/ 469 w 1190"/>
                <a:gd name="T45" fmla="*/ 31 h 1589"/>
                <a:gd name="T46" fmla="*/ 469 w 1190"/>
                <a:gd name="T47" fmla="*/ 0 h 1589"/>
                <a:gd name="T48" fmla="*/ 146 w 1190"/>
                <a:gd name="T49" fmla="*/ 0 h 1589"/>
                <a:gd name="T50" fmla="*/ 46 w 1190"/>
                <a:gd name="T51" fmla="*/ 4 h 1589"/>
                <a:gd name="T52" fmla="*/ 31 w 1190"/>
                <a:gd name="T53" fmla="*/ 12 h 1589"/>
                <a:gd name="T54" fmla="*/ 18 w 1190"/>
                <a:gd name="T55" fmla="*/ 22 h 1589"/>
                <a:gd name="T56" fmla="*/ 5 w 1190"/>
                <a:gd name="T57" fmla="*/ 34 h 1589"/>
                <a:gd name="T58" fmla="*/ 0 w 1190"/>
                <a:gd name="T59" fmla="*/ 163 h 1589"/>
                <a:gd name="T60" fmla="*/ 0 w 1190"/>
                <a:gd name="T61" fmla="*/ 1459 h 1589"/>
                <a:gd name="T62" fmla="*/ 4 w 1190"/>
                <a:gd name="T63" fmla="*/ 1548 h 1589"/>
                <a:gd name="T64" fmla="*/ 12 w 1190"/>
                <a:gd name="T65" fmla="*/ 1562 h 1589"/>
                <a:gd name="T66" fmla="*/ 23 w 1190"/>
                <a:gd name="T67" fmla="*/ 1575 h 1589"/>
                <a:gd name="T68" fmla="*/ 36 w 1190"/>
                <a:gd name="T69" fmla="*/ 1585 h 1589"/>
                <a:gd name="T70" fmla="*/ 181 w 1190"/>
                <a:gd name="T71" fmla="*/ 1589 h 1589"/>
                <a:gd name="T72" fmla="*/ 690 w 1190"/>
                <a:gd name="T73" fmla="*/ 1589 h 1589"/>
                <a:gd name="T74" fmla="*/ 1155 w 1190"/>
                <a:gd name="T75" fmla="*/ 1589 h 1589"/>
                <a:gd name="T76" fmla="*/ 1164 w 1190"/>
                <a:gd name="T77" fmla="*/ 1584 h 1589"/>
                <a:gd name="T78" fmla="*/ 1174 w 1190"/>
                <a:gd name="T79" fmla="*/ 1578 h 1589"/>
                <a:gd name="T80" fmla="*/ 1182 w 1190"/>
                <a:gd name="T81" fmla="*/ 1571 h 1589"/>
                <a:gd name="T82" fmla="*/ 1190 w 1190"/>
                <a:gd name="T83" fmla="*/ 1563 h 1589"/>
                <a:gd name="T84" fmla="*/ 1190 w 1190"/>
                <a:gd name="T85" fmla="*/ 770 h 1589"/>
                <a:gd name="T86" fmla="*/ 1190 w 1190"/>
                <a:gd name="T87" fmla="*/ 49 h 1589"/>
                <a:gd name="T88" fmla="*/ 1178 w 1190"/>
                <a:gd name="T89" fmla="*/ 34 h 1589"/>
                <a:gd name="T90" fmla="*/ 1164 w 1190"/>
                <a:gd name="T91" fmla="*/ 20 h 1589"/>
                <a:gd name="T92" fmla="*/ 1148 w 1190"/>
                <a:gd name="T93" fmla="*/ 8 h 1589"/>
                <a:gd name="T94" fmla="*/ 1130 w 1190"/>
                <a:gd name="T95" fmla="*/ 0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0" h="1589">
                  <a:moveTo>
                    <a:pt x="1130" y="0"/>
                  </a:moveTo>
                  <a:lnTo>
                    <a:pt x="1037" y="0"/>
                  </a:lnTo>
                  <a:lnTo>
                    <a:pt x="915" y="0"/>
                  </a:lnTo>
                  <a:lnTo>
                    <a:pt x="742" y="0"/>
                  </a:lnTo>
                  <a:lnTo>
                    <a:pt x="742" y="15"/>
                  </a:lnTo>
                  <a:lnTo>
                    <a:pt x="742" y="31"/>
                  </a:lnTo>
                  <a:lnTo>
                    <a:pt x="742" y="46"/>
                  </a:lnTo>
                  <a:lnTo>
                    <a:pt x="742" y="61"/>
                  </a:lnTo>
                  <a:lnTo>
                    <a:pt x="767" y="61"/>
                  </a:lnTo>
                  <a:lnTo>
                    <a:pt x="858" y="61"/>
                  </a:lnTo>
                  <a:lnTo>
                    <a:pt x="864" y="64"/>
                  </a:lnTo>
                  <a:lnTo>
                    <a:pt x="870" y="67"/>
                  </a:lnTo>
                  <a:lnTo>
                    <a:pt x="877" y="71"/>
                  </a:lnTo>
                  <a:lnTo>
                    <a:pt x="882" y="73"/>
                  </a:lnTo>
                  <a:lnTo>
                    <a:pt x="887" y="78"/>
                  </a:lnTo>
                  <a:lnTo>
                    <a:pt x="893" y="81"/>
                  </a:lnTo>
                  <a:lnTo>
                    <a:pt x="897" y="85"/>
                  </a:lnTo>
                  <a:lnTo>
                    <a:pt x="902" y="89"/>
                  </a:lnTo>
                  <a:lnTo>
                    <a:pt x="909" y="96"/>
                  </a:lnTo>
                  <a:lnTo>
                    <a:pt x="915" y="103"/>
                  </a:lnTo>
                  <a:lnTo>
                    <a:pt x="919" y="110"/>
                  </a:lnTo>
                  <a:lnTo>
                    <a:pt x="923" y="117"/>
                  </a:lnTo>
                  <a:lnTo>
                    <a:pt x="923" y="131"/>
                  </a:lnTo>
                  <a:lnTo>
                    <a:pt x="1093" y="131"/>
                  </a:lnTo>
                  <a:lnTo>
                    <a:pt x="1093" y="793"/>
                  </a:lnTo>
                  <a:lnTo>
                    <a:pt x="1093" y="1435"/>
                  </a:lnTo>
                  <a:lnTo>
                    <a:pt x="712" y="1435"/>
                  </a:lnTo>
                  <a:lnTo>
                    <a:pt x="285" y="1435"/>
                  </a:lnTo>
                  <a:lnTo>
                    <a:pt x="103" y="1435"/>
                  </a:lnTo>
                  <a:lnTo>
                    <a:pt x="103" y="1023"/>
                  </a:lnTo>
                  <a:lnTo>
                    <a:pt x="103" y="131"/>
                  </a:lnTo>
                  <a:lnTo>
                    <a:pt x="160" y="131"/>
                  </a:lnTo>
                  <a:lnTo>
                    <a:pt x="287" y="131"/>
                  </a:lnTo>
                  <a:lnTo>
                    <a:pt x="287" y="121"/>
                  </a:lnTo>
                  <a:lnTo>
                    <a:pt x="292" y="112"/>
                  </a:lnTo>
                  <a:lnTo>
                    <a:pt x="297" y="103"/>
                  </a:lnTo>
                  <a:lnTo>
                    <a:pt x="304" y="95"/>
                  </a:lnTo>
                  <a:lnTo>
                    <a:pt x="311" y="87"/>
                  </a:lnTo>
                  <a:lnTo>
                    <a:pt x="319" y="79"/>
                  </a:lnTo>
                  <a:lnTo>
                    <a:pt x="327" y="73"/>
                  </a:lnTo>
                  <a:lnTo>
                    <a:pt x="336" y="66"/>
                  </a:lnTo>
                  <a:lnTo>
                    <a:pt x="347" y="61"/>
                  </a:lnTo>
                  <a:lnTo>
                    <a:pt x="425" y="61"/>
                  </a:lnTo>
                  <a:lnTo>
                    <a:pt x="469" y="61"/>
                  </a:lnTo>
                  <a:lnTo>
                    <a:pt x="469" y="46"/>
                  </a:lnTo>
                  <a:lnTo>
                    <a:pt x="469" y="31"/>
                  </a:lnTo>
                  <a:lnTo>
                    <a:pt x="469" y="15"/>
                  </a:lnTo>
                  <a:lnTo>
                    <a:pt x="469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54" y="0"/>
                  </a:lnTo>
                  <a:lnTo>
                    <a:pt x="46" y="4"/>
                  </a:lnTo>
                  <a:lnTo>
                    <a:pt x="38" y="7"/>
                  </a:lnTo>
                  <a:lnTo>
                    <a:pt x="31" y="12"/>
                  </a:lnTo>
                  <a:lnTo>
                    <a:pt x="24" y="17"/>
                  </a:lnTo>
                  <a:lnTo>
                    <a:pt x="18" y="22"/>
                  </a:lnTo>
                  <a:lnTo>
                    <a:pt x="11" y="28"/>
                  </a:lnTo>
                  <a:lnTo>
                    <a:pt x="5" y="34"/>
                  </a:lnTo>
                  <a:lnTo>
                    <a:pt x="0" y="41"/>
                  </a:lnTo>
                  <a:lnTo>
                    <a:pt x="0" y="163"/>
                  </a:lnTo>
                  <a:lnTo>
                    <a:pt x="0" y="1047"/>
                  </a:lnTo>
                  <a:lnTo>
                    <a:pt x="0" y="1459"/>
                  </a:lnTo>
                  <a:lnTo>
                    <a:pt x="0" y="1541"/>
                  </a:lnTo>
                  <a:lnTo>
                    <a:pt x="4" y="1548"/>
                  </a:lnTo>
                  <a:lnTo>
                    <a:pt x="7" y="1555"/>
                  </a:lnTo>
                  <a:lnTo>
                    <a:pt x="12" y="1562"/>
                  </a:lnTo>
                  <a:lnTo>
                    <a:pt x="18" y="1569"/>
                  </a:lnTo>
                  <a:lnTo>
                    <a:pt x="23" y="1575"/>
                  </a:lnTo>
                  <a:lnTo>
                    <a:pt x="29" y="1580"/>
                  </a:lnTo>
                  <a:lnTo>
                    <a:pt x="36" y="1585"/>
                  </a:lnTo>
                  <a:lnTo>
                    <a:pt x="43" y="1589"/>
                  </a:lnTo>
                  <a:lnTo>
                    <a:pt x="181" y="1589"/>
                  </a:lnTo>
                  <a:lnTo>
                    <a:pt x="300" y="1589"/>
                  </a:lnTo>
                  <a:lnTo>
                    <a:pt x="690" y="1589"/>
                  </a:lnTo>
                  <a:lnTo>
                    <a:pt x="1035" y="1589"/>
                  </a:lnTo>
                  <a:lnTo>
                    <a:pt x="1155" y="1589"/>
                  </a:lnTo>
                  <a:lnTo>
                    <a:pt x="1160" y="1587"/>
                  </a:lnTo>
                  <a:lnTo>
                    <a:pt x="1164" y="1584"/>
                  </a:lnTo>
                  <a:lnTo>
                    <a:pt x="1169" y="1580"/>
                  </a:lnTo>
                  <a:lnTo>
                    <a:pt x="1174" y="1578"/>
                  </a:lnTo>
                  <a:lnTo>
                    <a:pt x="1178" y="1575"/>
                  </a:lnTo>
                  <a:lnTo>
                    <a:pt x="1182" y="1571"/>
                  </a:lnTo>
                  <a:lnTo>
                    <a:pt x="1186" y="1566"/>
                  </a:lnTo>
                  <a:lnTo>
                    <a:pt x="1190" y="1563"/>
                  </a:lnTo>
                  <a:lnTo>
                    <a:pt x="1190" y="1427"/>
                  </a:lnTo>
                  <a:lnTo>
                    <a:pt x="1190" y="770"/>
                  </a:lnTo>
                  <a:lnTo>
                    <a:pt x="1190" y="154"/>
                  </a:lnTo>
                  <a:lnTo>
                    <a:pt x="1190" y="49"/>
                  </a:lnTo>
                  <a:lnTo>
                    <a:pt x="1184" y="41"/>
                  </a:lnTo>
                  <a:lnTo>
                    <a:pt x="1178" y="34"/>
                  </a:lnTo>
                  <a:lnTo>
                    <a:pt x="1171" y="26"/>
                  </a:lnTo>
                  <a:lnTo>
                    <a:pt x="1164" y="20"/>
                  </a:lnTo>
                  <a:lnTo>
                    <a:pt x="1156" y="14"/>
                  </a:lnTo>
                  <a:lnTo>
                    <a:pt x="1148" y="8"/>
                  </a:lnTo>
                  <a:lnTo>
                    <a:pt x="1139" y="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06">
              <a:extLst>
                <a:ext uri="{FF2B5EF4-FFF2-40B4-BE49-F238E27FC236}">
                  <a16:creationId xmlns:a16="http://schemas.microsoft.com/office/drawing/2014/main" id="{83711812-CA1C-441F-ACE1-97A8F8C50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659" y="3335569"/>
              <a:ext cx="143216" cy="108664"/>
            </a:xfrm>
            <a:custGeom>
              <a:avLst/>
              <a:gdLst>
                <a:gd name="T0" fmla="*/ 547 w 574"/>
                <a:gd name="T1" fmla="*/ 307 h 434"/>
                <a:gd name="T2" fmla="*/ 538 w 574"/>
                <a:gd name="T3" fmla="*/ 299 h 434"/>
                <a:gd name="T4" fmla="*/ 526 w 574"/>
                <a:gd name="T5" fmla="*/ 292 h 434"/>
                <a:gd name="T6" fmla="*/ 515 w 574"/>
                <a:gd name="T7" fmla="*/ 286 h 434"/>
                <a:gd name="T8" fmla="*/ 449 w 574"/>
                <a:gd name="T9" fmla="*/ 284 h 434"/>
                <a:gd name="T10" fmla="*/ 392 w 574"/>
                <a:gd name="T11" fmla="*/ 264 h 434"/>
                <a:gd name="T12" fmla="*/ 392 w 574"/>
                <a:gd name="T13" fmla="*/ 211 h 434"/>
                <a:gd name="T14" fmla="*/ 392 w 574"/>
                <a:gd name="T15" fmla="*/ 160 h 434"/>
                <a:gd name="T16" fmla="*/ 392 w 574"/>
                <a:gd name="T17" fmla="*/ 112 h 434"/>
                <a:gd name="T18" fmla="*/ 392 w 574"/>
                <a:gd name="T19" fmla="*/ 97 h 434"/>
                <a:gd name="T20" fmla="*/ 392 w 574"/>
                <a:gd name="T21" fmla="*/ 95 h 434"/>
                <a:gd name="T22" fmla="*/ 389 w 574"/>
                <a:gd name="T23" fmla="*/ 76 h 434"/>
                <a:gd name="T24" fmla="*/ 373 w 574"/>
                <a:gd name="T25" fmla="*/ 42 h 434"/>
                <a:gd name="T26" fmla="*/ 346 w 574"/>
                <a:gd name="T27" fmla="*/ 16 h 434"/>
                <a:gd name="T28" fmla="*/ 308 w 574"/>
                <a:gd name="T29" fmla="*/ 3 h 434"/>
                <a:gd name="T30" fmla="*/ 270 w 574"/>
                <a:gd name="T31" fmla="*/ 1 h 434"/>
                <a:gd name="T32" fmla="*/ 238 w 574"/>
                <a:gd name="T33" fmla="*/ 11 h 434"/>
                <a:gd name="T34" fmla="*/ 212 w 574"/>
                <a:gd name="T35" fmla="*/ 29 h 434"/>
                <a:gd name="T36" fmla="*/ 194 w 574"/>
                <a:gd name="T37" fmla="*/ 53 h 434"/>
                <a:gd name="T38" fmla="*/ 185 w 574"/>
                <a:gd name="T39" fmla="*/ 74 h 434"/>
                <a:gd name="T40" fmla="*/ 183 w 574"/>
                <a:gd name="T41" fmla="*/ 88 h 434"/>
                <a:gd name="T42" fmla="*/ 183 w 574"/>
                <a:gd name="T43" fmla="*/ 103 h 434"/>
                <a:gd name="T44" fmla="*/ 183 w 574"/>
                <a:gd name="T45" fmla="*/ 154 h 434"/>
                <a:gd name="T46" fmla="*/ 183 w 574"/>
                <a:gd name="T47" fmla="*/ 211 h 434"/>
                <a:gd name="T48" fmla="*/ 183 w 574"/>
                <a:gd name="T49" fmla="*/ 264 h 434"/>
                <a:gd name="T50" fmla="*/ 138 w 574"/>
                <a:gd name="T51" fmla="*/ 284 h 434"/>
                <a:gd name="T52" fmla="*/ 51 w 574"/>
                <a:gd name="T53" fmla="*/ 288 h 434"/>
                <a:gd name="T54" fmla="*/ 33 w 574"/>
                <a:gd name="T55" fmla="*/ 301 h 434"/>
                <a:gd name="T56" fmla="*/ 18 w 574"/>
                <a:gd name="T57" fmla="*/ 316 h 434"/>
                <a:gd name="T58" fmla="*/ 6 w 574"/>
                <a:gd name="T59" fmla="*/ 334 h 434"/>
                <a:gd name="T60" fmla="*/ 1 w 574"/>
                <a:gd name="T61" fmla="*/ 353 h 434"/>
                <a:gd name="T62" fmla="*/ 1 w 574"/>
                <a:gd name="T63" fmla="*/ 434 h 434"/>
                <a:gd name="T64" fmla="*/ 167 w 574"/>
                <a:gd name="T65" fmla="*/ 434 h 434"/>
                <a:gd name="T66" fmla="*/ 562 w 574"/>
                <a:gd name="T67" fmla="*/ 434 h 434"/>
                <a:gd name="T68" fmla="*/ 574 w 574"/>
                <a:gd name="T69" fmla="*/ 434 h 434"/>
                <a:gd name="T70" fmla="*/ 574 w 574"/>
                <a:gd name="T71" fmla="*/ 353 h 434"/>
                <a:gd name="T72" fmla="*/ 569 w 574"/>
                <a:gd name="T73" fmla="*/ 331 h 434"/>
                <a:gd name="T74" fmla="*/ 559 w 574"/>
                <a:gd name="T75" fmla="*/ 31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" h="434">
                  <a:moveTo>
                    <a:pt x="552" y="311"/>
                  </a:moveTo>
                  <a:lnTo>
                    <a:pt x="547" y="307"/>
                  </a:lnTo>
                  <a:lnTo>
                    <a:pt x="542" y="303"/>
                  </a:lnTo>
                  <a:lnTo>
                    <a:pt x="538" y="299"/>
                  </a:lnTo>
                  <a:lnTo>
                    <a:pt x="532" y="295"/>
                  </a:lnTo>
                  <a:lnTo>
                    <a:pt x="526" y="292"/>
                  </a:lnTo>
                  <a:lnTo>
                    <a:pt x="521" y="288"/>
                  </a:lnTo>
                  <a:lnTo>
                    <a:pt x="515" y="286"/>
                  </a:lnTo>
                  <a:lnTo>
                    <a:pt x="508" y="284"/>
                  </a:lnTo>
                  <a:lnTo>
                    <a:pt x="449" y="284"/>
                  </a:lnTo>
                  <a:lnTo>
                    <a:pt x="392" y="284"/>
                  </a:lnTo>
                  <a:lnTo>
                    <a:pt x="392" y="264"/>
                  </a:lnTo>
                  <a:lnTo>
                    <a:pt x="392" y="238"/>
                  </a:lnTo>
                  <a:lnTo>
                    <a:pt x="392" y="211"/>
                  </a:lnTo>
                  <a:lnTo>
                    <a:pt x="392" y="190"/>
                  </a:lnTo>
                  <a:lnTo>
                    <a:pt x="392" y="160"/>
                  </a:lnTo>
                  <a:lnTo>
                    <a:pt x="392" y="134"/>
                  </a:lnTo>
                  <a:lnTo>
                    <a:pt x="392" y="112"/>
                  </a:lnTo>
                  <a:lnTo>
                    <a:pt x="392" y="98"/>
                  </a:lnTo>
                  <a:lnTo>
                    <a:pt x="392" y="97"/>
                  </a:lnTo>
                  <a:lnTo>
                    <a:pt x="392" y="96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89" y="76"/>
                  </a:lnTo>
                  <a:lnTo>
                    <a:pt x="384" y="58"/>
                  </a:lnTo>
                  <a:lnTo>
                    <a:pt x="373" y="42"/>
                  </a:lnTo>
                  <a:lnTo>
                    <a:pt x="360" y="28"/>
                  </a:lnTo>
                  <a:lnTo>
                    <a:pt x="346" y="16"/>
                  </a:lnTo>
                  <a:lnTo>
                    <a:pt x="327" y="7"/>
                  </a:lnTo>
                  <a:lnTo>
                    <a:pt x="308" y="3"/>
                  </a:lnTo>
                  <a:lnTo>
                    <a:pt x="287" y="0"/>
                  </a:lnTo>
                  <a:lnTo>
                    <a:pt x="270" y="1"/>
                  </a:lnTo>
                  <a:lnTo>
                    <a:pt x="253" y="5"/>
                  </a:lnTo>
                  <a:lnTo>
                    <a:pt x="238" y="11"/>
                  </a:lnTo>
                  <a:lnTo>
                    <a:pt x="225" y="19"/>
                  </a:lnTo>
                  <a:lnTo>
                    <a:pt x="212" y="29"/>
                  </a:lnTo>
                  <a:lnTo>
                    <a:pt x="202" y="41"/>
                  </a:lnTo>
                  <a:lnTo>
                    <a:pt x="194" y="53"/>
                  </a:lnTo>
                  <a:lnTo>
                    <a:pt x="188" y="67"/>
                  </a:lnTo>
                  <a:lnTo>
                    <a:pt x="185" y="74"/>
                  </a:lnTo>
                  <a:lnTo>
                    <a:pt x="184" y="81"/>
                  </a:lnTo>
                  <a:lnTo>
                    <a:pt x="183" y="88"/>
                  </a:lnTo>
                  <a:lnTo>
                    <a:pt x="183" y="95"/>
                  </a:lnTo>
                  <a:lnTo>
                    <a:pt x="183" y="103"/>
                  </a:lnTo>
                  <a:lnTo>
                    <a:pt x="183" y="124"/>
                  </a:lnTo>
                  <a:lnTo>
                    <a:pt x="183" y="154"/>
                  </a:lnTo>
                  <a:lnTo>
                    <a:pt x="183" y="190"/>
                  </a:lnTo>
                  <a:lnTo>
                    <a:pt x="183" y="211"/>
                  </a:lnTo>
                  <a:lnTo>
                    <a:pt x="183" y="238"/>
                  </a:lnTo>
                  <a:lnTo>
                    <a:pt x="183" y="264"/>
                  </a:lnTo>
                  <a:lnTo>
                    <a:pt x="183" y="284"/>
                  </a:lnTo>
                  <a:lnTo>
                    <a:pt x="138" y="284"/>
                  </a:lnTo>
                  <a:lnTo>
                    <a:pt x="61" y="284"/>
                  </a:lnTo>
                  <a:lnTo>
                    <a:pt x="51" y="288"/>
                  </a:lnTo>
                  <a:lnTo>
                    <a:pt x="42" y="295"/>
                  </a:lnTo>
                  <a:lnTo>
                    <a:pt x="33" y="301"/>
                  </a:lnTo>
                  <a:lnTo>
                    <a:pt x="25" y="308"/>
                  </a:lnTo>
                  <a:lnTo>
                    <a:pt x="18" y="316"/>
                  </a:lnTo>
                  <a:lnTo>
                    <a:pt x="12" y="325"/>
                  </a:lnTo>
                  <a:lnTo>
                    <a:pt x="6" y="334"/>
                  </a:lnTo>
                  <a:lnTo>
                    <a:pt x="1" y="344"/>
                  </a:lnTo>
                  <a:lnTo>
                    <a:pt x="1" y="353"/>
                  </a:lnTo>
                  <a:lnTo>
                    <a:pt x="1" y="392"/>
                  </a:lnTo>
                  <a:lnTo>
                    <a:pt x="1" y="434"/>
                  </a:lnTo>
                  <a:lnTo>
                    <a:pt x="0" y="434"/>
                  </a:lnTo>
                  <a:lnTo>
                    <a:pt x="167" y="434"/>
                  </a:lnTo>
                  <a:lnTo>
                    <a:pt x="407" y="434"/>
                  </a:lnTo>
                  <a:lnTo>
                    <a:pt x="562" y="434"/>
                  </a:lnTo>
                  <a:lnTo>
                    <a:pt x="550" y="434"/>
                  </a:lnTo>
                  <a:lnTo>
                    <a:pt x="574" y="434"/>
                  </a:lnTo>
                  <a:lnTo>
                    <a:pt x="574" y="405"/>
                  </a:lnTo>
                  <a:lnTo>
                    <a:pt x="574" y="353"/>
                  </a:lnTo>
                  <a:lnTo>
                    <a:pt x="574" y="339"/>
                  </a:lnTo>
                  <a:lnTo>
                    <a:pt x="569" y="331"/>
                  </a:lnTo>
                  <a:lnTo>
                    <a:pt x="564" y="324"/>
                  </a:lnTo>
                  <a:lnTo>
                    <a:pt x="559" y="317"/>
                  </a:lnTo>
                  <a:lnTo>
                    <a:pt x="552" y="3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07">
              <a:extLst>
                <a:ext uri="{FF2B5EF4-FFF2-40B4-BE49-F238E27FC236}">
                  <a16:creationId xmlns:a16="http://schemas.microsoft.com/office/drawing/2014/main" id="{4035A401-3400-4168-99DB-4BF26C84C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742" y="3347087"/>
              <a:ext cx="33551" cy="31047"/>
            </a:xfrm>
            <a:custGeom>
              <a:avLst/>
              <a:gdLst>
                <a:gd name="T0" fmla="*/ 132 w 135"/>
                <a:gd name="T1" fmla="*/ 46 h 124"/>
                <a:gd name="T2" fmla="*/ 129 w 135"/>
                <a:gd name="T3" fmla="*/ 37 h 124"/>
                <a:gd name="T4" fmla="*/ 123 w 135"/>
                <a:gd name="T5" fmla="*/ 28 h 124"/>
                <a:gd name="T6" fmla="*/ 116 w 135"/>
                <a:gd name="T7" fmla="*/ 20 h 124"/>
                <a:gd name="T8" fmla="*/ 108 w 135"/>
                <a:gd name="T9" fmla="*/ 13 h 124"/>
                <a:gd name="T10" fmla="*/ 99 w 135"/>
                <a:gd name="T11" fmla="*/ 8 h 124"/>
                <a:gd name="T12" fmla="*/ 90 w 135"/>
                <a:gd name="T13" fmla="*/ 4 h 124"/>
                <a:gd name="T14" fmla="*/ 78 w 135"/>
                <a:gd name="T15" fmla="*/ 1 h 124"/>
                <a:gd name="T16" fmla="*/ 67 w 135"/>
                <a:gd name="T17" fmla="*/ 0 h 124"/>
                <a:gd name="T18" fmla="*/ 59 w 135"/>
                <a:gd name="T19" fmla="*/ 0 h 124"/>
                <a:gd name="T20" fmla="*/ 50 w 135"/>
                <a:gd name="T21" fmla="*/ 3 h 124"/>
                <a:gd name="T22" fmla="*/ 43 w 135"/>
                <a:gd name="T23" fmla="*/ 5 h 124"/>
                <a:gd name="T24" fmla="*/ 35 w 135"/>
                <a:gd name="T25" fmla="*/ 7 h 124"/>
                <a:gd name="T26" fmla="*/ 28 w 135"/>
                <a:gd name="T27" fmla="*/ 12 h 124"/>
                <a:gd name="T28" fmla="*/ 22 w 135"/>
                <a:gd name="T29" fmla="*/ 16 h 124"/>
                <a:gd name="T30" fmla="*/ 16 w 135"/>
                <a:gd name="T31" fmla="*/ 22 h 124"/>
                <a:gd name="T32" fmla="*/ 12 w 135"/>
                <a:gd name="T33" fmla="*/ 28 h 124"/>
                <a:gd name="T34" fmla="*/ 7 w 135"/>
                <a:gd name="T35" fmla="*/ 35 h 124"/>
                <a:gd name="T36" fmla="*/ 3 w 135"/>
                <a:gd name="T37" fmla="*/ 43 h 124"/>
                <a:gd name="T38" fmla="*/ 1 w 135"/>
                <a:gd name="T39" fmla="*/ 52 h 124"/>
                <a:gd name="T40" fmla="*/ 0 w 135"/>
                <a:gd name="T41" fmla="*/ 61 h 124"/>
                <a:gd name="T42" fmla="*/ 1 w 135"/>
                <a:gd name="T43" fmla="*/ 74 h 124"/>
                <a:gd name="T44" fmla="*/ 6 w 135"/>
                <a:gd name="T45" fmla="*/ 86 h 124"/>
                <a:gd name="T46" fmla="*/ 12 w 135"/>
                <a:gd name="T47" fmla="*/ 96 h 124"/>
                <a:gd name="T48" fmla="*/ 20 w 135"/>
                <a:gd name="T49" fmla="*/ 105 h 124"/>
                <a:gd name="T50" fmla="*/ 30 w 135"/>
                <a:gd name="T51" fmla="*/ 113 h 124"/>
                <a:gd name="T52" fmla="*/ 40 w 135"/>
                <a:gd name="T53" fmla="*/ 119 h 124"/>
                <a:gd name="T54" fmla="*/ 53 w 135"/>
                <a:gd name="T55" fmla="*/ 122 h 124"/>
                <a:gd name="T56" fmla="*/ 67 w 135"/>
                <a:gd name="T57" fmla="*/ 124 h 124"/>
                <a:gd name="T58" fmla="*/ 81 w 135"/>
                <a:gd name="T59" fmla="*/ 122 h 124"/>
                <a:gd name="T60" fmla="*/ 93 w 135"/>
                <a:gd name="T61" fmla="*/ 119 h 124"/>
                <a:gd name="T62" fmla="*/ 105 w 135"/>
                <a:gd name="T63" fmla="*/ 113 h 124"/>
                <a:gd name="T64" fmla="*/ 115 w 135"/>
                <a:gd name="T65" fmla="*/ 105 h 124"/>
                <a:gd name="T66" fmla="*/ 123 w 135"/>
                <a:gd name="T67" fmla="*/ 96 h 124"/>
                <a:gd name="T68" fmla="*/ 129 w 135"/>
                <a:gd name="T69" fmla="*/ 86 h 124"/>
                <a:gd name="T70" fmla="*/ 134 w 135"/>
                <a:gd name="T71" fmla="*/ 74 h 124"/>
                <a:gd name="T72" fmla="*/ 135 w 135"/>
                <a:gd name="T73" fmla="*/ 61 h 124"/>
                <a:gd name="T74" fmla="*/ 135 w 135"/>
                <a:gd name="T75" fmla="*/ 58 h 124"/>
                <a:gd name="T76" fmla="*/ 134 w 135"/>
                <a:gd name="T77" fmla="*/ 53 h 124"/>
                <a:gd name="T78" fmla="*/ 134 w 135"/>
                <a:gd name="T79" fmla="*/ 50 h 124"/>
                <a:gd name="T80" fmla="*/ 132 w 135"/>
                <a:gd name="T81" fmla="*/ 4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124">
                  <a:moveTo>
                    <a:pt x="132" y="46"/>
                  </a:moveTo>
                  <a:lnTo>
                    <a:pt x="129" y="37"/>
                  </a:lnTo>
                  <a:lnTo>
                    <a:pt x="123" y="28"/>
                  </a:lnTo>
                  <a:lnTo>
                    <a:pt x="116" y="20"/>
                  </a:lnTo>
                  <a:lnTo>
                    <a:pt x="108" y="13"/>
                  </a:lnTo>
                  <a:lnTo>
                    <a:pt x="99" y="8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5" y="7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6" y="22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3" y="43"/>
                  </a:lnTo>
                  <a:lnTo>
                    <a:pt x="1" y="52"/>
                  </a:lnTo>
                  <a:lnTo>
                    <a:pt x="0" y="61"/>
                  </a:lnTo>
                  <a:lnTo>
                    <a:pt x="1" y="74"/>
                  </a:lnTo>
                  <a:lnTo>
                    <a:pt x="6" y="86"/>
                  </a:lnTo>
                  <a:lnTo>
                    <a:pt x="12" y="96"/>
                  </a:lnTo>
                  <a:lnTo>
                    <a:pt x="20" y="105"/>
                  </a:lnTo>
                  <a:lnTo>
                    <a:pt x="30" y="113"/>
                  </a:lnTo>
                  <a:lnTo>
                    <a:pt x="40" y="119"/>
                  </a:lnTo>
                  <a:lnTo>
                    <a:pt x="53" y="122"/>
                  </a:lnTo>
                  <a:lnTo>
                    <a:pt x="67" y="124"/>
                  </a:lnTo>
                  <a:lnTo>
                    <a:pt x="81" y="122"/>
                  </a:lnTo>
                  <a:lnTo>
                    <a:pt x="93" y="119"/>
                  </a:lnTo>
                  <a:lnTo>
                    <a:pt x="105" y="113"/>
                  </a:lnTo>
                  <a:lnTo>
                    <a:pt x="115" y="105"/>
                  </a:lnTo>
                  <a:lnTo>
                    <a:pt x="123" y="96"/>
                  </a:lnTo>
                  <a:lnTo>
                    <a:pt x="129" y="86"/>
                  </a:lnTo>
                  <a:lnTo>
                    <a:pt x="134" y="7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4" y="50"/>
                  </a:lnTo>
                  <a:lnTo>
                    <a:pt x="13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308">
              <a:extLst>
                <a:ext uri="{FF2B5EF4-FFF2-40B4-BE49-F238E27FC236}">
                  <a16:creationId xmlns:a16="http://schemas.microsoft.com/office/drawing/2014/main" id="{FD993C02-DE77-4936-8674-EB8956701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118" y="3488801"/>
              <a:ext cx="190788" cy="145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309">
              <a:extLst>
                <a:ext uri="{FF2B5EF4-FFF2-40B4-BE49-F238E27FC236}">
                  <a16:creationId xmlns:a16="http://schemas.microsoft.com/office/drawing/2014/main" id="{8A3886D2-26DC-4E66-9BA2-E17E97CE0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118" y="3640030"/>
              <a:ext cx="190788" cy="145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Rectangle 310">
              <a:extLst>
                <a:ext uri="{FF2B5EF4-FFF2-40B4-BE49-F238E27FC236}">
                  <a16:creationId xmlns:a16="http://schemas.microsoft.com/office/drawing/2014/main" id="{77EEA2FE-F034-4302-9CDA-F67F1CF1F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118" y="3601472"/>
              <a:ext cx="191289" cy="150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Rectangle 311">
              <a:extLst>
                <a:ext uri="{FF2B5EF4-FFF2-40B4-BE49-F238E27FC236}">
                  <a16:creationId xmlns:a16="http://schemas.microsoft.com/office/drawing/2014/main" id="{EF5EED6E-B652-4602-BC0E-20A951870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118" y="3563915"/>
              <a:ext cx="191289" cy="145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312">
              <a:extLst>
                <a:ext uri="{FF2B5EF4-FFF2-40B4-BE49-F238E27FC236}">
                  <a16:creationId xmlns:a16="http://schemas.microsoft.com/office/drawing/2014/main" id="{960ECE46-24D2-45A1-9EE4-317B8815E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119" y="3526358"/>
              <a:ext cx="190788" cy="145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13">
              <a:extLst>
                <a:ext uri="{FF2B5EF4-FFF2-40B4-BE49-F238E27FC236}">
                  <a16:creationId xmlns:a16="http://schemas.microsoft.com/office/drawing/2014/main" id="{91C49EB7-AEA0-41FE-AE6E-886EF43B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117" y="3677587"/>
              <a:ext cx="190788" cy="150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5" name="Freeform 4899">
            <a:extLst>
              <a:ext uri="{FF2B5EF4-FFF2-40B4-BE49-F238E27FC236}">
                <a16:creationId xmlns:a16="http://schemas.microsoft.com/office/drawing/2014/main" id="{1CAD296C-04FD-4167-A962-EB7E0C68C981}"/>
              </a:ext>
            </a:extLst>
          </p:cNvPr>
          <p:cNvSpPr>
            <a:spLocks noEditPoints="1"/>
          </p:cNvSpPr>
          <p:nvPr/>
        </p:nvSpPr>
        <p:spPr bwMode="auto">
          <a:xfrm>
            <a:off x="3456471" y="5686660"/>
            <a:ext cx="254920" cy="254920"/>
          </a:xfrm>
          <a:custGeom>
            <a:avLst/>
            <a:gdLst>
              <a:gd name="T0" fmla="*/ 190 w 324"/>
              <a:gd name="T1" fmla="*/ 0 h 324"/>
              <a:gd name="T2" fmla="*/ 134 w 324"/>
              <a:gd name="T3" fmla="*/ 20 h 324"/>
              <a:gd name="T4" fmla="*/ 90 w 324"/>
              <a:gd name="T5" fmla="*/ 74 h 324"/>
              <a:gd name="T6" fmla="*/ 82 w 324"/>
              <a:gd name="T7" fmla="*/ 120 h 324"/>
              <a:gd name="T8" fmla="*/ 84 w 324"/>
              <a:gd name="T9" fmla="*/ 146 h 324"/>
              <a:gd name="T10" fmla="*/ 118 w 324"/>
              <a:gd name="T11" fmla="*/ 206 h 324"/>
              <a:gd name="T12" fmla="*/ 178 w 324"/>
              <a:gd name="T13" fmla="*/ 240 h 324"/>
              <a:gd name="T14" fmla="*/ 202 w 324"/>
              <a:gd name="T15" fmla="*/ 242 h 324"/>
              <a:gd name="T16" fmla="*/ 250 w 324"/>
              <a:gd name="T17" fmla="*/ 232 h 324"/>
              <a:gd name="T18" fmla="*/ 304 w 324"/>
              <a:gd name="T19" fmla="*/ 188 h 324"/>
              <a:gd name="T20" fmla="*/ 324 w 324"/>
              <a:gd name="T21" fmla="*/ 132 h 324"/>
              <a:gd name="T22" fmla="*/ 324 w 324"/>
              <a:gd name="T23" fmla="*/ 108 h 324"/>
              <a:gd name="T24" fmla="*/ 304 w 324"/>
              <a:gd name="T25" fmla="*/ 52 h 324"/>
              <a:gd name="T26" fmla="*/ 250 w 324"/>
              <a:gd name="T27" fmla="*/ 8 h 324"/>
              <a:gd name="T28" fmla="*/ 202 w 324"/>
              <a:gd name="T29" fmla="*/ 0 h 324"/>
              <a:gd name="T30" fmla="*/ 202 w 324"/>
              <a:gd name="T31" fmla="*/ 212 h 324"/>
              <a:gd name="T32" fmla="*/ 152 w 324"/>
              <a:gd name="T33" fmla="*/ 196 h 324"/>
              <a:gd name="T34" fmla="*/ 118 w 324"/>
              <a:gd name="T35" fmla="*/ 156 h 324"/>
              <a:gd name="T36" fmla="*/ 112 w 324"/>
              <a:gd name="T37" fmla="*/ 120 h 324"/>
              <a:gd name="T38" fmla="*/ 128 w 324"/>
              <a:gd name="T39" fmla="*/ 70 h 324"/>
              <a:gd name="T40" fmla="*/ 168 w 324"/>
              <a:gd name="T41" fmla="*/ 36 h 324"/>
              <a:gd name="T42" fmla="*/ 202 w 324"/>
              <a:gd name="T43" fmla="*/ 30 h 324"/>
              <a:gd name="T44" fmla="*/ 254 w 324"/>
              <a:gd name="T45" fmla="*/ 46 h 324"/>
              <a:gd name="T46" fmla="*/ 286 w 324"/>
              <a:gd name="T47" fmla="*/ 86 h 324"/>
              <a:gd name="T48" fmla="*/ 294 w 324"/>
              <a:gd name="T49" fmla="*/ 120 h 324"/>
              <a:gd name="T50" fmla="*/ 278 w 324"/>
              <a:gd name="T51" fmla="*/ 172 h 324"/>
              <a:gd name="T52" fmla="*/ 238 w 324"/>
              <a:gd name="T53" fmla="*/ 204 h 324"/>
              <a:gd name="T54" fmla="*/ 202 w 324"/>
              <a:gd name="T55" fmla="*/ 212 h 324"/>
              <a:gd name="T56" fmla="*/ 138 w 324"/>
              <a:gd name="T57" fmla="*/ 130 h 324"/>
              <a:gd name="T58" fmla="*/ 132 w 324"/>
              <a:gd name="T59" fmla="*/ 120 h 324"/>
              <a:gd name="T60" fmla="*/ 138 w 324"/>
              <a:gd name="T61" fmla="*/ 94 h 324"/>
              <a:gd name="T62" fmla="*/ 164 w 324"/>
              <a:gd name="T63" fmla="*/ 62 h 324"/>
              <a:gd name="T64" fmla="*/ 202 w 324"/>
              <a:gd name="T65" fmla="*/ 50 h 324"/>
              <a:gd name="T66" fmla="*/ 210 w 324"/>
              <a:gd name="T67" fmla="*/ 54 h 324"/>
              <a:gd name="T68" fmla="*/ 212 w 324"/>
              <a:gd name="T69" fmla="*/ 60 h 324"/>
              <a:gd name="T70" fmla="*/ 206 w 324"/>
              <a:gd name="T71" fmla="*/ 70 h 324"/>
              <a:gd name="T72" fmla="*/ 192 w 324"/>
              <a:gd name="T73" fmla="*/ 72 h 324"/>
              <a:gd name="T74" fmla="*/ 168 w 324"/>
              <a:gd name="T75" fmla="*/ 86 h 324"/>
              <a:gd name="T76" fmla="*/ 154 w 324"/>
              <a:gd name="T77" fmla="*/ 110 h 324"/>
              <a:gd name="T78" fmla="*/ 152 w 324"/>
              <a:gd name="T79" fmla="*/ 124 h 324"/>
              <a:gd name="T80" fmla="*/ 142 w 324"/>
              <a:gd name="T81" fmla="*/ 130 h 324"/>
              <a:gd name="T82" fmla="*/ 48 w 324"/>
              <a:gd name="T83" fmla="*/ 316 h 324"/>
              <a:gd name="T84" fmla="*/ 28 w 324"/>
              <a:gd name="T85" fmla="*/ 324 h 324"/>
              <a:gd name="T86" fmla="*/ 8 w 324"/>
              <a:gd name="T87" fmla="*/ 316 h 324"/>
              <a:gd name="T88" fmla="*/ 0 w 324"/>
              <a:gd name="T89" fmla="*/ 296 h 324"/>
              <a:gd name="T90" fmla="*/ 86 w 324"/>
              <a:gd name="T91" fmla="*/ 198 h 324"/>
              <a:gd name="T92" fmla="*/ 102 w 324"/>
              <a:gd name="T93" fmla="*/ 220 h 324"/>
              <a:gd name="T94" fmla="*/ 124 w 324"/>
              <a:gd name="T95" fmla="*/ 23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4" h="324">
                <a:moveTo>
                  <a:pt x="202" y="0"/>
                </a:moveTo>
                <a:lnTo>
                  <a:pt x="202" y="0"/>
                </a:lnTo>
                <a:lnTo>
                  <a:pt x="190" y="0"/>
                </a:lnTo>
                <a:lnTo>
                  <a:pt x="178" y="2"/>
                </a:lnTo>
                <a:lnTo>
                  <a:pt x="156" y="8"/>
                </a:lnTo>
                <a:lnTo>
                  <a:pt x="134" y="20"/>
                </a:lnTo>
                <a:lnTo>
                  <a:pt x="118" y="34"/>
                </a:lnTo>
                <a:lnTo>
                  <a:pt x="102" y="52"/>
                </a:lnTo>
                <a:lnTo>
                  <a:pt x="90" y="74"/>
                </a:lnTo>
                <a:lnTo>
                  <a:pt x="84" y="96"/>
                </a:lnTo>
                <a:lnTo>
                  <a:pt x="82" y="108"/>
                </a:lnTo>
                <a:lnTo>
                  <a:pt x="82" y="120"/>
                </a:lnTo>
                <a:lnTo>
                  <a:pt x="82" y="120"/>
                </a:lnTo>
                <a:lnTo>
                  <a:pt x="82" y="132"/>
                </a:lnTo>
                <a:lnTo>
                  <a:pt x="84" y="146"/>
                </a:lnTo>
                <a:lnTo>
                  <a:pt x="90" y="168"/>
                </a:lnTo>
                <a:lnTo>
                  <a:pt x="102" y="188"/>
                </a:lnTo>
                <a:lnTo>
                  <a:pt x="118" y="206"/>
                </a:lnTo>
                <a:lnTo>
                  <a:pt x="134" y="222"/>
                </a:lnTo>
                <a:lnTo>
                  <a:pt x="156" y="232"/>
                </a:lnTo>
                <a:lnTo>
                  <a:pt x="178" y="240"/>
                </a:lnTo>
                <a:lnTo>
                  <a:pt x="190" y="242"/>
                </a:lnTo>
                <a:lnTo>
                  <a:pt x="202" y="242"/>
                </a:lnTo>
                <a:lnTo>
                  <a:pt x="202" y="242"/>
                </a:lnTo>
                <a:lnTo>
                  <a:pt x="216" y="242"/>
                </a:lnTo>
                <a:lnTo>
                  <a:pt x="228" y="240"/>
                </a:lnTo>
                <a:lnTo>
                  <a:pt x="250" y="232"/>
                </a:lnTo>
                <a:lnTo>
                  <a:pt x="270" y="222"/>
                </a:lnTo>
                <a:lnTo>
                  <a:pt x="288" y="206"/>
                </a:lnTo>
                <a:lnTo>
                  <a:pt x="304" y="188"/>
                </a:lnTo>
                <a:lnTo>
                  <a:pt x="314" y="168"/>
                </a:lnTo>
                <a:lnTo>
                  <a:pt x="322" y="146"/>
                </a:lnTo>
                <a:lnTo>
                  <a:pt x="324" y="132"/>
                </a:lnTo>
                <a:lnTo>
                  <a:pt x="324" y="120"/>
                </a:lnTo>
                <a:lnTo>
                  <a:pt x="324" y="120"/>
                </a:lnTo>
                <a:lnTo>
                  <a:pt x="324" y="108"/>
                </a:lnTo>
                <a:lnTo>
                  <a:pt x="322" y="96"/>
                </a:lnTo>
                <a:lnTo>
                  <a:pt x="314" y="74"/>
                </a:lnTo>
                <a:lnTo>
                  <a:pt x="304" y="52"/>
                </a:lnTo>
                <a:lnTo>
                  <a:pt x="288" y="34"/>
                </a:lnTo>
                <a:lnTo>
                  <a:pt x="270" y="20"/>
                </a:lnTo>
                <a:lnTo>
                  <a:pt x="250" y="8"/>
                </a:lnTo>
                <a:lnTo>
                  <a:pt x="228" y="2"/>
                </a:lnTo>
                <a:lnTo>
                  <a:pt x="216" y="0"/>
                </a:lnTo>
                <a:lnTo>
                  <a:pt x="202" y="0"/>
                </a:lnTo>
                <a:lnTo>
                  <a:pt x="202" y="0"/>
                </a:lnTo>
                <a:close/>
                <a:moveTo>
                  <a:pt x="202" y="212"/>
                </a:moveTo>
                <a:lnTo>
                  <a:pt x="202" y="212"/>
                </a:lnTo>
                <a:lnTo>
                  <a:pt x="184" y="210"/>
                </a:lnTo>
                <a:lnTo>
                  <a:pt x="168" y="204"/>
                </a:lnTo>
                <a:lnTo>
                  <a:pt x="152" y="196"/>
                </a:lnTo>
                <a:lnTo>
                  <a:pt x="138" y="184"/>
                </a:lnTo>
                <a:lnTo>
                  <a:pt x="128" y="172"/>
                </a:lnTo>
                <a:lnTo>
                  <a:pt x="118" y="156"/>
                </a:lnTo>
                <a:lnTo>
                  <a:pt x="114" y="138"/>
                </a:lnTo>
                <a:lnTo>
                  <a:pt x="112" y="120"/>
                </a:lnTo>
                <a:lnTo>
                  <a:pt x="112" y="120"/>
                </a:lnTo>
                <a:lnTo>
                  <a:pt x="114" y="102"/>
                </a:lnTo>
                <a:lnTo>
                  <a:pt x="118" y="86"/>
                </a:lnTo>
                <a:lnTo>
                  <a:pt x="128" y="70"/>
                </a:lnTo>
                <a:lnTo>
                  <a:pt x="138" y="56"/>
                </a:lnTo>
                <a:lnTo>
                  <a:pt x="152" y="46"/>
                </a:lnTo>
                <a:lnTo>
                  <a:pt x="168" y="36"/>
                </a:lnTo>
                <a:lnTo>
                  <a:pt x="184" y="32"/>
                </a:lnTo>
                <a:lnTo>
                  <a:pt x="202" y="30"/>
                </a:lnTo>
                <a:lnTo>
                  <a:pt x="202" y="30"/>
                </a:lnTo>
                <a:lnTo>
                  <a:pt x="222" y="32"/>
                </a:lnTo>
                <a:lnTo>
                  <a:pt x="238" y="36"/>
                </a:lnTo>
                <a:lnTo>
                  <a:pt x="254" y="46"/>
                </a:lnTo>
                <a:lnTo>
                  <a:pt x="268" y="56"/>
                </a:lnTo>
                <a:lnTo>
                  <a:pt x="278" y="70"/>
                </a:lnTo>
                <a:lnTo>
                  <a:pt x="286" y="86"/>
                </a:lnTo>
                <a:lnTo>
                  <a:pt x="292" y="102"/>
                </a:lnTo>
                <a:lnTo>
                  <a:pt x="294" y="120"/>
                </a:lnTo>
                <a:lnTo>
                  <a:pt x="294" y="120"/>
                </a:lnTo>
                <a:lnTo>
                  <a:pt x="292" y="138"/>
                </a:lnTo>
                <a:lnTo>
                  <a:pt x="286" y="156"/>
                </a:lnTo>
                <a:lnTo>
                  <a:pt x="278" y="172"/>
                </a:lnTo>
                <a:lnTo>
                  <a:pt x="268" y="184"/>
                </a:lnTo>
                <a:lnTo>
                  <a:pt x="254" y="196"/>
                </a:lnTo>
                <a:lnTo>
                  <a:pt x="238" y="204"/>
                </a:lnTo>
                <a:lnTo>
                  <a:pt x="222" y="210"/>
                </a:lnTo>
                <a:lnTo>
                  <a:pt x="202" y="212"/>
                </a:lnTo>
                <a:lnTo>
                  <a:pt x="202" y="212"/>
                </a:lnTo>
                <a:close/>
                <a:moveTo>
                  <a:pt x="142" y="130"/>
                </a:moveTo>
                <a:lnTo>
                  <a:pt x="142" y="130"/>
                </a:lnTo>
                <a:lnTo>
                  <a:pt x="138" y="130"/>
                </a:lnTo>
                <a:lnTo>
                  <a:pt x="136" y="128"/>
                </a:lnTo>
                <a:lnTo>
                  <a:pt x="134" y="124"/>
                </a:lnTo>
                <a:lnTo>
                  <a:pt x="132" y="120"/>
                </a:lnTo>
                <a:lnTo>
                  <a:pt x="132" y="120"/>
                </a:lnTo>
                <a:lnTo>
                  <a:pt x="134" y="106"/>
                </a:lnTo>
                <a:lnTo>
                  <a:pt x="138" y="94"/>
                </a:lnTo>
                <a:lnTo>
                  <a:pt x="144" y="82"/>
                </a:lnTo>
                <a:lnTo>
                  <a:pt x="154" y="72"/>
                </a:lnTo>
                <a:lnTo>
                  <a:pt x="164" y="62"/>
                </a:lnTo>
                <a:lnTo>
                  <a:pt x="176" y="56"/>
                </a:lnTo>
                <a:lnTo>
                  <a:pt x="188" y="52"/>
                </a:lnTo>
                <a:lnTo>
                  <a:pt x="202" y="50"/>
                </a:lnTo>
                <a:lnTo>
                  <a:pt x="202" y="50"/>
                </a:lnTo>
                <a:lnTo>
                  <a:pt x="206" y="52"/>
                </a:lnTo>
                <a:lnTo>
                  <a:pt x="210" y="54"/>
                </a:lnTo>
                <a:lnTo>
                  <a:pt x="212" y="56"/>
                </a:lnTo>
                <a:lnTo>
                  <a:pt x="212" y="60"/>
                </a:lnTo>
                <a:lnTo>
                  <a:pt x="212" y="60"/>
                </a:lnTo>
                <a:lnTo>
                  <a:pt x="212" y="64"/>
                </a:lnTo>
                <a:lnTo>
                  <a:pt x="210" y="68"/>
                </a:lnTo>
                <a:lnTo>
                  <a:pt x="206" y="70"/>
                </a:lnTo>
                <a:lnTo>
                  <a:pt x="202" y="70"/>
                </a:lnTo>
                <a:lnTo>
                  <a:pt x="202" y="70"/>
                </a:lnTo>
                <a:lnTo>
                  <a:pt x="192" y="72"/>
                </a:lnTo>
                <a:lnTo>
                  <a:pt x="184" y="74"/>
                </a:lnTo>
                <a:lnTo>
                  <a:pt x="174" y="80"/>
                </a:lnTo>
                <a:lnTo>
                  <a:pt x="168" y="86"/>
                </a:lnTo>
                <a:lnTo>
                  <a:pt x="162" y="92"/>
                </a:lnTo>
                <a:lnTo>
                  <a:pt x="156" y="102"/>
                </a:lnTo>
                <a:lnTo>
                  <a:pt x="154" y="110"/>
                </a:lnTo>
                <a:lnTo>
                  <a:pt x="152" y="120"/>
                </a:lnTo>
                <a:lnTo>
                  <a:pt x="152" y="120"/>
                </a:lnTo>
                <a:lnTo>
                  <a:pt x="152" y="124"/>
                </a:lnTo>
                <a:lnTo>
                  <a:pt x="150" y="128"/>
                </a:lnTo>
                <a:lnTo>
                  <a:pt x="146" y="130"/>
                </a:lnTo>
                <a:lnTo>
                  <a:pt x="142" y="130"/>
                </a:lnTo>
                <a:lnTo>
                  <a:pt x="142" y="130"/>
                </a:lnTo>
                <a:close/>
                <a:moveTo>
                  <a:pt x="124" y="238"/>
                </a:moveTo>
                <a:lnTo>
                  <a:pt x="48" y="316"/>
                </a:lnTo>
                <a:lnTo>
                  <a:pt x="48" y="316"/>
                </a:lnTo>
                <a:lnTo>
                  <a:pt x="38" y="322"/>
                </a:lnTo>
                <a:lnTo>
                  <a:pt x="28" y="324"/>
                </a:lnTo>
                <a:lnTo>
                  <a:pt x="28" y="324"/>
                </a:lnTo>
                <a:lnTo>
                  <a:pt x="18" y="322"/>
                </a:lnTo>
                <a:lnTo>
                  <a:pt x="8" y="316"/>
                </a:lnTo>
                <a:lnTo>
                  <a:pt x="8" y="316"/>
                </a:lnTo>
                <a:lnTo>
                  <a:pt x="2" y="306"/>
                </a:lnTo>
                <a:lnTo>
                  <a:pt x="0" y="296"/>
                </a:lnTo>
                <a:lnTo>
                  <a:pt x="2" y="286"/>
                </a:lnTo>
                <a:lnTo>
                  <a:pt x="8" y="276"/>
                </a:lnTo>
                <a:lnTo>
                  <a:pt x="86" y="198"/>
                </a:lnTo>
                <a:lnTo>
                  <a:pt x="86" y="198"/>
                </a:lnTo>
                <a:lnTo>
                  <a:pt x="94" y="210"/>
                </a:lnTo>
                <a:lnTo>
                  <a:pt x="102" y="220"/>
                </a:lnTo>
                <a:lnTo>
                  <a:pt x="114" y="230"/>
                </a:lnTo>
                <a:lnTo>
                  <a:pt x="124" y="238"/>
                </a:lnTo>
                <a:lnTo>
                  <a:pt x="124" y="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92">
            <a:extLst>
              <a:ext uri="{FF2B5EF4-FFF2-40B4-BE49-F238E27FC236}">
                <a16:creationId xmlns:a16="http://schemas.microsoft.com/office/drawing/2014/main" id="{72909A45-5045-4E52-B462-C8CEB32C8096}"/>
              </a:ext>
            </a:extLst>
          </p:cNvPr>
          <p:cNvSpPr>
            <a:spLocks/>
          </p:cNvSpPr>
          <p:nvPr/>
        </p:nvSpPr>
        <p:spPr bwMode="auto">
          <a:xfrm>
            <a:off x="3458375" y="3833042"/>
            <a:ext cx="252992" cy="244442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2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texto"/>
          <p:cNvSpPr txBox="1">
            <a:spLocks/>
          </p:cNvSpPr>
          <p:nvPr/>
        </p:nvSpPr>
        <p:spPr>
          <a:xfrm>
            <a:off x="5601072" y="2348880"/>
            <a:ext cx="4512808" cy="426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¿Qué es una Fiscalía Digital?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Beneficios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tx2"/>
                </a:solidFill>
                <a:cs typeface="Arial" pitchFamily="34" charset="0"/>
              </a:rPr>
              <a:t>Cómo trabajar con Fiscalía Digital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Fiscalía Digital en datos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Próximos pasos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Ruegos y preguntas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3"/>
              </a:buClr>
              <a:buSzPct val="150000"/>
              <a:buNone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endParaRPr lang="es-E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3" name="15 Conector recto"/>
          <p:cNvCxnSpPr/>
          <p:nvPr/>
        </p:nvCxnSpPr>
        <p:spPr>
          <a:xfrm flipH="1">
            <a:off x="5528042" y="2348066"/>
            <a:ext cx="0" cy="2871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/>
          <p:nvPr/>
        </p:nvSpPr>
        <p:spPr>
          <a:xfrm>
            <a:off x="3982183" y="2334713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3982183" y="272869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6" name="27 CuadroTexto"/>
          <p:cNvSpPr txBox="1"/>
          <p:nvPr/>
        </p:nvSpPr>
        <p:spPr>
          <a:xfrm>
            <a:off x="3982183" y="310201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17" name="3 Conector recto"/>
          <p:cNvCxnSpPr/>
          <p:nvPr/>
        </p:nvCxnSpPr>
        <p:spPr>
          <a:xfrm>
            <a:off x="5422479" y="252353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"/>
          <p:cNvCxnSpPr/>
          <p:nvPr/>
        </p:nvCxnSpPr>
        <p:spPr>
          <a:xfrm>
            <a:off x="5422479" y="2930547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/>
          <p:cNvCxnSpPr/>
          <p:nvPr/>
        </p:nvCxnSpPr>
        <p:spPr>
          <a:xfrm>
            <a:off x="5422479" y="3311248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 CuadroTexto"/>
          <p:cNvSpPr txBox="1"/>
          <p:nvPr/>
        </p:nvSpPr>
        <p:spPr>
          <a:xfrm>
            <a:off x="3982183" y="3497051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cxnSp>
        <p:nvCxnSpPr>
          <p:cNvPr id="23" name="30 Conector recto"/>
          <p:cNvCxnSpPr/>
          <p:nvPr/>
        </p:nvCxnSpPr>
        <p:spPr>
          <a:xfrm>
            <a:off x="5422479" y="367337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9 CuadroTexto"/>
          <p:cNvSpPr txBox="1"/>
          <p:nvPr/>
        </p:nvSpPr>
        <p:spPr>
          <a:xfrm>
            <a:off x="3982183" y="3901720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27" name="30 Conector recto"/>
          <p:cNvCxnSpPr/>
          <p:nvPr/>
        </p:nvCxnSpPr>
        <p:spPr>
          <a:xfrm>
            <a:off x="5422479" y="4103619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982183" y="4324476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cxnSp>
        <p:nvCxnSpPr>
          <p:cNvPr id="37" name="30 Conector recto"/>
          <p:cNvCxnSpPr/>
          <p:nvPr/>
        </p:nvCxnSpPr>
        <p:spPr>
          <a:xfrm>
            <a:off x="5422479" y="4511603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9 CuadroTexto"/>
          <p:cNvSpPr txBox="1"/>
          <p:nvPr/>
        </p:nvSpPr>
        <p:spPr>
          <a:xfrm>
            <a:off x="3982183" y="4772425"/>
            <a:ext cx="14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cxnSp>
        <p:nvCxnSpPr>
          <p:cNvPr id="25" name="30 Conector recto"/>
          <p:cNvCxnSpPr/>
          <p:nvPr/>
        </p:nvCxnSpPr>
        <p:spPr>
          <a:xfrm>
            <a:off x="5422479" y="4956681"/>
            <a:ext cx="18250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8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SGNTJ">
      <a:dk1>
        <a:srgbClr val="4E4E4E"/>
      </a:dk1>
      <a:lt1>
        <a:srgbClr val="FFFFFF"/>
      </a:lt1>
      <a:dk2>
        <a:srgbClr val="0759A3"/>
      </a:dk2>
      <a:lt2>
        <a:srgbClr val="3582C8"/>
      </a:lt2>
      <a:accent1>
        <a:srgbClr val="043A6C"/>
      </a:accent1>
      <a:accent2>
        <a:srgbClr val="CCCCCC"/>
      </a:accent2>
      <a:accent3>
        <a:srgbClr val="FF9F00"/>
      </a:accent3>
      <a:accent4>
        <a:srgbClr val="FF2719"/>
      </a:accent4>
      <a:accent5>
        <a:srgbClr val="F2B808"/>
      </a:accent5>
      <a:accent6>
        <a:srgbClr val="3EAB22"/>
      </a:accent6>
      <a:hlink>
        <a:srgbClr val="0000FF"/>
      </a:hlink>
      <a:folHlink>
        <a:srgbClr val="8A1924"/>
      </a:folHlink>
    </a:clrScheme>
    <a:fontScheme name="SGNT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28167</TotalTime>
  <Words>1816</Words>
  <Application>Microsoft Office PowerPoint</Application>
  <PresentationFormat>A4 (210 x 297 mm)</PresentationFormat>
  <Paragraphs>358</Paragraphs>
  <Slides>26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Courier New</vt:lpstr>
      <vt:lpstr>Trebuchet MS</vt:lpstr>
      <vt:lpstr>Wingdings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1. ¿Qué es una fiscalía digital?</vt:lpstr>
      <vt:lpstr>Presentación de PowerPoint</vt:lpstr>
      <vt:lpstr>2. FISCALÍA DIGITAL</vt:lpstr>
      <vt:lpstr>Presentación de PowerPoint</vt:lpstr>
      <vt:lpstr>3. BENEFICIOS</vt:lpstr>
      <vt:lpstr>Presentación de PowerPoint</vt:lpstr>
      <vt:lpstr>4. Cómo trabajar con Fiscalía Digital i </vt:lpstr>
      <vt:lpstr>4. Cómo trabajar con Fiscalía Digital ii</vt:lpstr>
      <vt:lpstr>Presentación de PowerPoint</vt:lpstr>
      <vt:lpstr>5. Fiscalía digital en datos </vt:lpstr>
      <vt:lpstr>Presentación de PowerPoint</vt:lpstr>
      <vt:lpstr>6. Próximos pasos </vt:lpstr>
      <vt:lpstr>6. Próximos pasos: Propuesta 1. Escritorio de trabajo en fortuny (i) </vt:lpstr>
      <vt:lpstr>6. PRÓXIMOS PASOS: Propuesta 1. Escritorio de trabajo en fortuny (ii) </vt:lpstr>
      <vt:lpstr>6. PRÓXIMOS PASOS: Propuesta 1. Escritorio de trabajo en fortuny (ii) </vt:lpstr>
      <vt:lpstr>6. Próximos Pasos: Propuesta 2. entorno colaborativo en fortuny</vt:lpstr>
      <vt:lpstr>6. OPERATIVA PREVISTA (ITINERACIONES)</vt:lpstr>
      <vt:lpstr>6. OPERATIVA PREVISTA (Notificaciones I)</vt:lpstr>
      <vt:lpstr>6. OPERATIVA PREVISTA (Notificaciones II)</vt:lpstr>
      <vt:lpstr>6. OPERATIVA PREVISTA (VISADO)</vt:lpstr>
      <vt:lpstr>Presentación de PowerPoint</vt:lpstr>
      <vt:lpstr>7. Ruegos y preguntas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normalización en la Subdirección General de Nuevas Tecnologías</dc:title>
  <dc:creator>SGNTJ</dc:creator>
  <cp:lastModifiedBy>Lucia Morales Sanchez</cp:lastModifiedBy>
  <cp:revision>859</cp:revision>
  <dcterms:created xsi:type="dcterms:W3CDTF">2014-05-28T08:08:24Z</dcterms:created>
  <dcterms:modified xsi:type="dcterms:W3CDTF">2022-06-15T13:14:25Z</dcterms:modified>
</cp:coreProperties>
</file>