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6"/>
  </p:notesMasterIdLst>
  <p:handoutMasterIdLst>
    <p:handoutMasterId r:id="rId17"/>
  </p:handoutMasterIdLst>
  <p:sldIdLst>
    <p:sldId id="277" r:id="rId5"/>
    <p:sldId id="1482" r:id="rId6"/>
    <p:sldId id="1538" r:id="rId7"/>
    <p:sldId id="1539" r:id="rId8"/>
    <p:sldId id="1540" r:id="rId9"/>
    <p:sldId id="1541" r:id="rId10"/>
    <p:sldId id="1546" r:id="rId11"/>
    <p:sldId id="1543" r:id="rId12"/>
    <p:sldId id="1544" r:id="rId13"/>
    <p:sldId id="1545" r:id="rId14"/>
    <p:sldId id="1471" r:id="rId15"/>
  </p:sldIdLst>
  <p:sldSz cx="9144000" cy="6858000" type="screen4x3"/>
  <p:notesSz cx="6881813" cy="9296400"/>
  <p:custDataLst>
    <p:tags r:id="rId1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E7C405-3E86-4AEE-A889-E3E9C3B54691}">
          <p14:sldIdLst>
            <p14:sldId id="277"/>
            <p14:sldId id="1482"/>
            <p14:sldId id="1538"/>
            <p14:sldId id="1539"/>
            <p14:sldId id="1540"/>
            <p14:sldId id="1541"/>
            <p14:sldId id="1546"/>
            <p14:sldId id="1543"/>
            <p14:sldId id="1544"/>
            <p14:sldId id="1545"/>
            <p14:sldId id="1471"/>
          </p14:sldIdLst>
        </p14:section>
      </p14:sectionLst>
    </p:ex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pos="1655" userDrawn="1">
          <p15:clr>
            <a:srgbClr val="A4A3A4"/>
          </p15:clr>
        </p15:guide>
        <p15:guide id="4" pos="2154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domo Lorenzo" initials="FPL" lastIdx="21" clrIdx="0"/>
  <p:cmAuthor id="2" name="Ronny Quintero Leguisano" initials="RQL" lastIdx="30" clrIdx="1"/>
  <p:cmAuthor id="3" name="Óscar Palomo Díaz" initials="ÓPD" lastIdx="14" clrIdx="2">
    <p:extLst>
      <p:ext uri="{19B8F6BF-5375-455C-9EA6-DF929625EA0E}">
        <p15:presenceInfo xmlns:p15="http://schemas.microsoft.com/office/powerpoint/2012/main" userId="S::oscar.palomo@mju.es::d3c55112-9a8d-4689-970a-c1931af4e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061"/>
    <a:srgbClr val="99D5E2"/>
    <a:srgbClr val="0D3E4B"/>
    <a:srgbClr val="394451"/>
    <a:srgbClr val="465362"/>
    <a:srgbClr val="0B5395"/>
    <a:srgbClr val="FAB41E"/>
    <a:srgbClr val="666666"/>
    <a:srgbClr val="043A6C"/>
    <a:srgbClr val="EC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463" autoAdjust="0"/>
  </p:normalViewPr>
  <p:slideViewPr>
    <p:cSldViewPr snapToGrid="0">
      <p:cViewPr varScale="1">
        <p:scale>
          <a:sx n="118" d="100"/>
          <a:sy n="118" d="100"/>
        </p:scale>
        <p:origin x="1420" y="88"/>
      </p:cViewPr>
      <p:guideLst>
        <p:guide pos="204"/>
        <p:guide pos="1655"/>
        <p:guide pos="2154"/>
        <p:guide orient="horz" pos="2614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7EB5-2971-424E-A29F-EDDE4D18392D}" type="datetimeFigureOut">
              <a:rPr lang="es-ES" smtClean="0"/>
              <a:pPr/>
              <a:t>15/06/2022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353E-6852-4E82-86D3-C8985EC6A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59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765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91BC7-D3D6-4F53-88A4-79556D8EED24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018" y="4416311"/>
            <a:ext cx="5505778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765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0A59-04CD-4DD9-ADD2-945F8BAF6C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752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340293EA-65D7-41AF-8C73-8085F2DAF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Un reloj en la fachada de un edificio de ladrillo&#10;&#10;Descripción generada automáticamente">
            <a:extLst>
              <a:ext uri="{FF2B5EF4-FFF2-40B4-BE49-F238E27FC236}">
                <a16:creationId xmlns:a16="http://schemas.microsoft.com/office/drawing/2014/main" id="{CF60F82E-EE72-4FCF-9CE4-A848E1ED4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43B589F-9F2E-4779-BBDF-B5623EBF1C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ED7DE510-7852-4BE7-A1C2-E1FFC1F1A40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F6D5D86C-B75D-488A-8835-60821F6661A7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0553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144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FD16DF-6861-4D4D-AE59-DBC98ECCE0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6F782F7-818F-41CB-9698-E011E26EB50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8AB4082F-01B3-4293-A708-AF3349C61ED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277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96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a de think-cell" r:id="rId5" imgW="395" imgH="394" progId="TCLayout.ActiveDocument.1">
                  <p:embed/>
                </p:oleObj>
              </mc:Choice>
              <mc:Fallback>
                <p:oleObj name="Diapositiva de think-cell" r:id="rId5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0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D7494A5-159F-4825-A725-037F3947DC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B0031-1CD9-45F0-8E7E-8961853A66F6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D88EF1E2-F16C-477C-9669-008681EB6099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1615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168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24" name="Objeto 23" hidden="1">
                        <a:extLst>
                          <a:ext uri="{FF2B5EF4-FFF2-40B4-BE49-F238E27FC236}">
                            <a16:creationId xmlns:a16="http://schemas.microsoft.com/office/drawing/2014/main" id="{81D7397D-C91D-41A4-A686-41955D1D9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08E120-406B-434A-B324-A7056F63D7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C803D-0EF7-4A92-A207-A532513869B9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3271879A-03EE-4E26-A2C8-F2D14DEFB96B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7468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7609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9" imgW="395" imgH="394" progId="TCLayout.ActiveDocument.1">
                  <p:embed/>
                </p:oleObj>
              </mc:Choice>
              <mc:Fallback>
                <p:oleObj name="Diapositiva de think-cell" r:id="rId9" imgW="395" imgH="394" progId="TCLayout.ActiveDocument.1">
                  <p:embed/>
                  <p:pic>
                    <p:nvPicPr>
                      <p:cNvPr id="10" name="Objeto 9" hidden="1">
                        <a:extLst>
                          <a:ext uri="{FF2B5EF4-FFF2-40B4-BE49-F238E27FC236}">
                            <a16:creationId xmlns:a16="http://schemas.microsoft.com/office/drawing/2014/main" id="{F5E6567F-0C9E-42E7-BABA-57C9D2BA5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3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8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1" r:id="rId3"/>
    <p:sldLayoutId id="2147483716" r:id="rId4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loma.martineztordesillas@empresas.justicia.es" TargetMode="External"/><Relationship Id="rId2" Type="http://schemas.openxmlformats.org/officeDocument/2006/relationships/hyperlink" Target="mailto:lucia.morales@mju.e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nfluence.justicia.es/confluence/pages/viewpage.action?pageId=271156965" TargetMode="External"/><Relationship Id="rId4" Type="http://schemas.openxmlformats.org/officeDocument/2006/relationships/hyperlink" Target="https://jira.justicia.es/jira/browse/PR0258-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384458" y="4637495"/>
            <a:ext cx="5915734" cy="532347"/>
          </a:xfrm>
        </p:spPr>
        <p:txBody>
          <a:bodyPr>
            <a:normAutofit/>
          </a:bodyPr>
          <a:lstStyle/>
          <a:p>
            <a:r>
              <a:rPr lang="es-ES_tradnl" dirty="0"/>
              <a:t>Centro de Productos Procesales Servicio Fiscalías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dirty="0"/>
              <a:t>18  de Febrero de 2022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384458" y="3449300"/>
            <a:ext cx="4519887" cy="1109673"/>
          </a:xfrm>
        </p:spPr>
        <p:txBody>
          <a:bodyPr>
            <a:noAutofit/>
          </a:bodyPr>
          <a:lstStyle/>
          <a:p>
            <a:r>
              <a:rPr lang="es-ES_tradnl" sz="2862" dirty="0"/>
              <a:t>SICC Cuadro de </a:t>
            </a:r>
            <a:r>
              <a:rPr lang="es-ES_tradnl" sz="2862" dirty="0" smtClean="0"/>
              <a:t>Mando y Consultas</a:t>
            </a:r>
            <a:endParaRPr lang="es-ES_tradnl" sz="286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Pantallas de la aplicación </a:t>
            </a: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/>
          <a:lstStyle/>
          <a:p>
            <a:r>
              <a:rPr lang="es-ES" dirty="0" smtClean="0"/>
              <a:t>02. </a:t>
            </a:r>
            <a:r>
              <a:rPr lang="es-ES" dirty="0"/>
              <a:t>SICC Consultas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392044" y="1574956"/>
            <a:ext cx="2365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cs typeface="Times New Roman" panose="02020603050405020304" pitchFamily="18" charset="0"/>
              </a:rPr>
              <a:t>Búsqueda de procedimientos</a:t>
            </a:r>
            <a:endParaRPr lang="en-GB" sz="2800" dirty="0">
              <a:solidFill>
                <a:srgbClr val="0D3E4B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86B91E-970C-435A-B96F-DBCC091F0A6B}"/>
              </a:ext>
            </a:extLst>
          </p:cNvPr>
          <p:cNvSpPr txBox="1"/>
          <p:nvPr/>
        </p:nvSpPr>
        <p:spPr>
          <a:xfrm>
            <a:off x="4748893" y="1555414"/>
            <a:ext cx="2740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Listado de procedimientos</a:t>
            </a:r>
            <a:endParaRPr lang="en-GB" sz="2800" dirty="0">
              <a:solidFill>
                <a:srgbClr val="0D3E4B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C68AC0-43B2-4457-A558-8751B9F6F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4" y="1984638"/>
            <a:ext cx="3331908" cy="19311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EB04B2-A12B-4C06-9BE6-A62DDF8D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893" y="1943421"/>
            <a:ext cx="4149061" cy="19311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D778F95-EF75-4930-9A4A-E23D4F0E7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703" y="4356767"/>
            <a:ext cx="3435297" cy="199958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38F2915-EDC0-4846-82CA-882DAFD71459}"/>
              </a:ext>
            </a:extLst>
          </p:cNvPr>
          <p:cNvSpPr txBox="1"/>
          <p:nvPr/>
        </p:nvSpPr>
        <p:spPr>
          <a:xfrm>
            <a:off x="3217639" y="4001068"/>
            <a:ext cx="2631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Detalle del procedimiento</a:t>
            </a:r>
            <a:endParaRPr lang="en-GB" sz="2800" dirty="0">
              <a:solidFill>
                <a:srgbClr val="0D3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8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>
            <a:extLst>
              <a:ext uri="{FF2B5EF4-FFF2-40B4-BE49-F238E27FC236}">
                <a16:creationId xmlns:a16="http://schemas.microsoft.com/office/drawing/2014/main" id="{D77EB1B5-E57D-4AED-829B-7FD7BAC2C7B0}"/>
              </a:ext>
            </a:extLst>
          </p:cNvPr>
          <p:cNvSpPr txBox="1">
            <a:spLocks/>
          </p:cNvSpPr>
          <p:nvPr/>
        </p:nvSpPr>
        <p:spPr>
          <a:xfrm>
            <a:off x="1187624" y="1196752"/>
            <a:ext cx="5088136" cy="364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defRPr/>
            </a:pPr>
            <a:r>
              <a:rPr lang="es-ES"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Gracias por su atención</a:t>
            </a:r>
          </a:p>
        </p:txBody>
      </p:sp>
      <p:sp>
        <p:nvSpPr>
          <p:cNvPr id="4" name="Subtitle 9">
            <a:extLst>
              <a:ext uri="{FF2B5EF4-FFF2-40B4-BE49-F238E27FC236}">
                <a16:creationId xmlns:a16="http://schemas.microsoft.com/office/drawing/2014/main" id="{53687200-5D3B-4816-B030-C1A8C088074D}"/>
              </a:ext>
            </a:extLst>
          </p:cNvPr>
          <p:cNvSpPr txBox="1">
            <a:spLocks/>
          </p:cNvSpPr>
          <p:nvPr/>
        </p:nvSpPr>
        <p:spPr bwMode="auto">
          <a:xfrm>
            <a:off x="1259631" y="3212976"/>
            <a:ext cx="7665883" cy="11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1662" b="1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Lucía Morales Sánchez  (RUP)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2"/>
              </a:rPr>
              <a:t>lucia.morales@mju.es</a:t>
            </a:r>
            <a:endParaRPr lang="es-ES_tradnl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es-ES_tradnl" sz="1662" b="1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1662" b="1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Paloma Martínez Tordesillas (</a:t>
            </a:r>
            <a:r>
              <a:rPr lang="es-ES_tradnl" sz="1662" b="1" dirty="0" err="1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RUPe</a:t>
            </a:r>
            <a:r>
              <a:rPr lang="es-ES_tradnl" sz="1662" b="1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3"/>
              </a:rPr>
              <a:t>Paloma.martineztordesillas@empresas.justicia.es</a:t>
            </a: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Proyecto Jira: </a:t>
            </a: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4"/>
              </a:rPr>
              <a:t>https://jira.justicia.es/jira/browse/PR0258-1</a:t>
            </a: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Confluence: </a:t>
            </a: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5"/>
              </a:rPr>
              <a:t>https://confluence.justicia.es/confluence/pages/viewpage.action?pageId=271156965</a:t>
            </a: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es-ES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1477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9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19 Conector recto"/>
          <p:cNvCxnSpPr/>
          <p:nvPr/>
        </p:nvCxnSpPr>
        <p:spPr>
          <a:xfrm flipH="1">
            <a:off x="5192193" y="2033441"/>
            <a:ext cx="0" cy="259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Marcador de texto"/>
          <p:cNvSpPr txBox="1">
            <a:spLocks/>
          </p:cNvSpPr>
          <p:nvPr/>
        </p:nvSpPr>
        <p:spPr>
          <a:xfrm>
            <a:off x="5212469" y="2033441"/>
            <a:ext cx="3859910" cy="2351811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SICC </a:t>
            </a:r>
            <a:r>
              <a:rPr lang="es-ES" sz="147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Cuadro de Mando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SICC Consultas</a:t>
            </a:r>
          </a:p>
        </p:txBody>
      </p:sp>
      <p:sp>
        <p:nvSpPr>
          <p:cNvPr id="27" name="16 CuadroTexto"/>
          <p:cNvSpPr txBox="1"/>
          <p:nvPr/>
        </p:nvSpPr>
        <p:spPr>
          <a:xfrm>
            <a:off x="3726415" y="1998086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cxnSp>
        <p:nvCxnSpPr>
          <p:cNvPr id="28" name="3 Conector recto"/>
          <p:cNvCxnSpPr/>
          <p:nvPr/>
        </p:nvCxnSpPr>
        <p:spPr>
          <a:xfrm>
            <a:off x="5110132" y="2179876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9 CuadroTexto"/>
          <p:cNvSpPr txBox="1"/>
          <p:nvPr/>
        </p:nvSpPr>
        <p:spPr>
          <a:xfrm>
            <a:off x="3726415" y="2398441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cxnSp>
        <p:nvCxnSpPr>
          <p:cNvPr id="30" name="10 Conector recto"/>
          <p:cNvCxnSpPr/>
          <p:nvPr/>
        </p:nvCxnSpPr>
        <p:spPr>
          <a:xfrm>
            <a:off x="5110132" y="2584164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6155CC-034A-4733-A356-E62C9CD1152A}"/>
              </a:ext>
            </a:extLst>
          </p:cNvPr>
          <p:cNvSpPr txBox="1"/>
          <p:nvPr/>
        </p:nvSpPr>
        <p:spPr>
          <a:xfrm>
            <a:off x="63988" y="116632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01.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SICC Cuadro de Mando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2" name="Marcador de contenido 1">
            <a:extLst>
              <a:ext uri="{FF2B5EF4-FFF2-40B4-BE49-F238E27FC236}">
                <a16:creationId xmlns:a16="http://schemas.microsoft.com/office/drawing/2014/main" id="{71E6876F-4337-4297-8A50-43E5BD2A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74" y="1538791"/>
            <a:ext cx="8335179" cy="4136517"/>
          </a:xfrm>
          <a:noFill/>
        </p:spPr>
        <p:txBody>
          <a:bodyPr wrap="square" rtlCol="0">
            <a:spAutoFit/>
          </a:bodyPr>
          <a:lstStyle/>
          <a:p>
            <a:pPr marL="0" indent="-57151" defTabSz="914400">
              <a:buNone/>
            </a:pPr>
            <a:r>
              <a:rPr lang="es-ES" sz="1800" dirty="0">
                <a:latin typeface="+mn-lt"/>
                <a:cs typeface="+mn-cs"/>
              </a:rPr>
              <a:t>Aplicación que permite realizar multitud de análisis sobre diferentes aspectos derivados de la tramitación de procedimientos en todos los Sistemas de Gestión Procesal distribuidos por el territorio. </a:t>
            </a:r>
          </a:p>
          <a:p>
            <a:pPr marL="0" indent="-57151" defTabSz="914400">
              <a:buNone/>
            </a:pPr>
            <a:endParaRPr lang="es-ES" sz="1800" dirty="0">
              <a:latin typeface="+mn-lt"/>
              <a:cs typeface="+mn-cs"/>
            </a:endParaRPr>
          </a:p>
          <a:p>
            <a:pPr marL="0" indent="-57151" defTabSz="914400">
              <a:buNone/>
            </a:pPr>
            <a:r>
              <a:rPr lang="es-ES" sz="1800" dirty="0">
                <a:latin typeface="+mn-lt"/>
                <a:cs typeface="+mn-cs"/>
              </a:rPr>
              <a:t>Destinada a todo el personal del Ministerio Fiscal, ofreciendo información de interés para cada colectivo.</a:t>
            </a:r>
          </a:p>
          <a:p>
            <a:pPr marL="0" indent="-57151" defTabSz="914400">
              <a:buNone/>
            </a:pPr>
            <a:endParaRPr lang="es-ES" sz="1800" dirty="0">
              <a:latin typeface="+mn-lt"/>
              <a:cs typeface="+mn-cs"/>
            </a:endParaRPr>
          </a:p>
          <a:p>
            <a:pPr marL="0" indent="-57151" defTabSz="914400">
              <a:buNone/>
            </a:pPr>
            <a:r>
              <a:rPr lang="es-ES" sz="1800" b="1" dirty="0">
                <a:latin typeface="+mn-lt"/>
                <a:cs typeface="+mn-cs"/>
              </a:rPr>
              <a:t>Beneficios</a:t>
            </a:r>
            <a:r>
              <a:rPr lang="es-ES" sz="1800" dirty="0">
                <a:latin typeface="+mn-lt"/>
                <a:cs typeface="+mn-cs"/>
              </a:rPr>
              <a:t>:</a:t>
            </a:r>
          </a:p>
          <a:p>
            <a:pPr marL="528637" lvl="1" indent="-28575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latin typeface="+mn-lt"/>
                <a:cs typeface="+mn-cs"/>
              </a:rPr>
              <a:t>Ofrece información de interés adaptada a cada colectivo de usuarios.</a:t>
            </a:r>
          </a:p>
          <a:p>
            <a:pPr marL="528637" lvl="1" indent="-28575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latin typeface="+mn-lt"/>
                <a:cs typeface="+mn-cs"/>
              </a:rPr>
              <a:t>Herramienta para la carga, revisión y modificación de las estadísticas anuales.</a:t>
            </a:r>
          </a:p>
          <a:p>
            <a:pPr marL="528637" lvl="1" indent="-28575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latin typeface="+mn-lt"/>
                <a:cs typeface="+mn-cs"/>
              </a:rPr>
              <a:t>Análisis de la carga de trabajo de las fiscalías según distintos criterios de ponderación.</a:t>
            </a:r>
          </a:p>
          <a:p>
            <a:pPr marL="528637" lvl="1" indent="-28575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latin typeface="+mn-lt"/>
                <a:cs typeface="+mn-cs"/>
              </a:rPr>
              <a:t>Herramienta de control de calidad de la información procesal y de la estadística 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6409720" y="642777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50" dirty="0"/>
              <a:t>Futuro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SICC Cuadro de Mando </a:t>
            </a:r>
          </a:p>
        </p:txBody>
      </p:sp>
    </p:spTree>
    <p:extLst>
      <p:ext uri="{BB962C8B-B14F-4D97-AF65-F5344CB8AC3E}">
        <p14:creationId xmlns:p14="http://schemas.microsoft.com/office/powerpoint/2010/main" val="88888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ángulo redondeado 100"/>
          <p:cNvSpPr/>
          <p:nvPr/>
        </p:nvSpPr>
        <p:spPr>
          <a:xfrm>
            <a:off x="287274" y="3992533"/>
            <a:ext cx="8705335" cy="1824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01. </a:t>
            </a:r>
            <a:r>
              <a:rPr lang="es-ES" dirty="0"/>
              <a:t>SICC Cuadro de Mando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4</a:t>
            </a:fld>
            <a:endParaRPr lang="es-ES" dirty="0"/>
          </a:p>
        </p:txBody>
      </p:sp>
      <p:grpSp>
        <p:nvGrpSpPr>
          <p:cNvPr id="68" name="Grupo 67"/>
          <p:cNvGrpSpPr/>
          <p:nvPr/>
        </p:nvGrpSpPr>
        <p:grpSpPr>
          <a:xfrm>
            <a:off x="4836022" y="4424854"/>
            <a:ext cx="418523" cy="417201"/>
            <a:chOff x="841387" y="2663374"/>
            <a:chExt cx="480182" cy="480181"/>
          </a:xfrm>
        </p:grpSpPr>
        <p:pic>
          <p:nvPicPr>
            <p:cNvPr id="69" name="Imagen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7" y="2663374"/>
              <a:ext cx="480182" cy="480181"/>
            </a:xfrm>
            <a:prstGeom prst="rect">
              <a:avLst/>
            </a:prstGeom>
          </p:spPr>
        </p:pic>
        <p:grpSp>
          <p:nvGrpSpPr>
            <p:cNvPr id="70" name="Grupo 69"/>
            <p:cNvGrpSpPr/>
            <p:nvPr/>
          </p:nvGrpSpPr>
          <p:grpSpPr>
            <a:xfrm>
              <a:off x="879239" y="2743552"/>
              <a:ext cx="404480" cy="240520"/>
              <a:chOff x="1585412" y="2683361"/>
              <a:chExt cx="404480" cy="240520"/>
            </a:xfrm>
          </p:grpSpPr>
          <p:sp>
            <p:nvSpPr>
              <p:cNvPr id="71" name="Rectángulo 70"/>
              <p:cNvSpPr/>
              <p:nvPr/>
            </p:nvSpPr>
            <p:spPr>
              <a:xfrm>
                <a:off x="1585412" y="2683361"/>
                <a:ext cx="404480" cy="240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350"/>
              </a:p>
            </p:txBody>
          </p:sp>
          <p:pic>
            <p:nvPicPr>
              <p:cNvPr id="72" name="Imagen 7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5413" y="2720340"/>
                <a:ext cx="404478" cy="115780"/>
              </a:xfrm>
              <a:prstGeom prst="rect">
                <a:avLst/>
              </a:prstGeom>
            </p:spPr>
          </p:pic>
        </p:grpSp>
      </p:grpSp>
      <p:sp>
        <p:nvSpPr>
          <p:cNvPr id="76" name="CuadroTexto 75"/>
          <p:cNvSpPr txBox="1"/>
          <p:nvPr/>
        </p:nvSpPr>
        <p:spPr>
          <a:xfrm>
            <a:off x="6409720" y="642777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50" dirty="0"/>
              <a:t>Futuro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197884" y="2553026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D3E4B"/>
                </a:solidFill>
              </a:rPr>
              <a:t>Actualmente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1292549" y="2000147"/>
            <a:ext cx="2221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TIEMPOS Y VOLÚMENES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826603" y="2351087"/>
            <a:ext cx="252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Análisis de Tiempos y Volúmenes en la tramitación de procedimientos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4181873" y="2005543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ESTADÍSTICAS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2342655" y="2931468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CARGAS DE TRABAJO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3732706" y="2326761"/>
            <a:ext cx="252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Explotación de los datos registrados en la estadística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1865981" y="3255315"/>
            <a:ext cx="252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Análisis de la carga de trabajo de cada Fiscalía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162977" y="4652309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D3E4B"/>
                </a:solidFill>
              </a:rPr>
              <a:t>En el futro</a:t>
            </a: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1909938" y="4422204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ESPECIALIZACIÓN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1145912" y="4715584"/>
            <a:ext cx="29907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Generación de módulos especializados para las Fiscalías de Sala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5328089" y="4454215"/>
            <a:ext cx="2446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INTEROPERABILIDAD CTEAJE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4904860" y="4791289"/>
            <a:ext cx="30932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Mejora cuantitativa y cualitativa en el envío de procedimientos judiciales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87274" y="1883529"/>
            <a:ext cx="8705335" cy="19025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744" y="4350606"/>
            <a:ext cx="576651" cy="420949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Funcionalidades de la aplicación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08E8E8A-02C2-42B2-A5CA-AE7AFE112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44" y="1942380"/>
            <a:ext cx="355178" cy="355178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66CCA9A3-7F04-44CD-9453-6DCA0DD46B69}"/>
              </a:ext>
            </a:extLst>
          </p:cNvPr>
          <p:cNvSpPr/>
          <p:nvPr/>
        </p:nvSpPr>
        <p:spPr>
          <a:xfrm>
            <a:off x="6700095" y="2012803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REGISTRO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56F68C5-E98D-4B5B-9BA0-D6CFD8135639}"/>
              </a:ext>
            </a:extLst>
          </p:cNvPr>
          <p:cNvSpPr txBox="1"/>
          <p:nvPr/>
        </p:nvSpPr>
        <p:spPr>
          <a:xfrm>
            <a:off x="6265442" y="2334021"/>
            <a:ext cx="2520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Registro de las estadísticas anuales</a:t>
            </a:r>
          </a:p>
        </p:txBody>
      </p:sp>
      <p:pic>
        <p:nvPicPr>
          <p:cNvPr id="55" name="Picture 10" descr="Logo documento vector, gráfico vectorial, imágenes de Logo documento  vectoriales de stock | Depositphotos®">
            <a:extLst>
              <a:ext uri="{FF2B5EF4-FFF2-40B4-BE49-F238E27FC236}">
                <a16:creationId xmlns:a16="http://schemas.microsoft.com/office/drawing/2014/main" id="{4D90B7F2-996C-4E67-B56D-39E03759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11" y="1957198"/>
            <a:ext cx="474926" cy="4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580B7905-C94D-464A-9A36-7375EDDFC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3" y="1979591"/>
            <a:ext cx="303868" cy="35968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43C56350-4216-4BE3-BA9F-9F5811B895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72" y="2883572"/>
            <a:ext cx="406768" cy="327843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93F8E8C7-E4E9-407D-B894-622E9018959D}"/>
              </a:ext>
            </a:extLst>
          </p:cNvPr>
          <p:cNvSpPr/>
          <p:nvPr/>
        </p:nvSpPr>
        <p:spPr>
          <a:xfrm>
            <a:off x="5194702" y="2924214"/>
            <a:ext cx="2312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CALIDAD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6A2899E-0184-4B38-BCC2-BF7999FF0381}"/>
              </a:ext>
            </a:extLst>
          </p:cNvPr>
          <p:cNvSpPr txBox="1"/>
          <p:nvPr/>
        </p:nvSpPr>
        <p:spPr>
          <a:xfrm>
            <a:off x="4718028" y="3248061"/>
            <a:ext cx="32067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Calidad de la información recibida en procedimientos judiciales y en la estadística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5736B8CE-B5D9-493A-8884-30A4AB3A1A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66" y="2946400"/>
            <a:ext cx="366167" cy="371801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811CCDC9-B444-4F46-B3F9-9832264346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85" y="4438608"/>
            <a:ext cx="366167" cy="3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Pantallas de la aplicación (I) </a:t>
            </a: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/>
          <a:lstStyle/>
          <a:p>
            <a:r>
              <a:rPr lang="es-ES" dirty="0" smtClean="0"/>
              <a:t>01. </a:t>
            </a:r>
            <a:r>
              <a:rPr lang="es-ES" dirty="0"/>
              <a:t>SICC Cuadro de Mando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392044" y="1574956"/>
            <a:ext cx="1915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Tiempos y Volúmenes</a:t>
            </a:r>
            <a:endParaRPr lang="en-GB" sz="2800" dirty="0">
              <a:solidFill>
                <a:srgbClr val="0D3E4B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53F529-FDF8-4B48-B09A-946BADCD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3" y="1862614"/>
            <a:ext cx="4014080" cy="156638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186B91E-970C-435A-B96F-DBCC091F0A6B}"/>
              </a:ext>
            </a:extLst>
          </p:cNvPr>
          <p:cNvSpPr txBox="1"/>
          <p:nvPr/>
        </p:nvSpPr>
        <p:spPr>
          <a:xfrm>
            <a:off x="4960669" y="1555414"/>
            <a:ext cx="1915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Estadísticas</a:t>
            </a:r>
            <a:endParaRPr lang="en-GB" sz="2800" dirty="0">
              <a:solidFill>
                <a:srgbClr val="0D3E4B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08F05D4-D1FB-4E26-A977-8E2708689024}"/>
              </a:ext>
            </a:extLst>
          </p:cNvPr>
          <p:cNvSpPr txBox="1"/>
          <p:nvPr/>
        </p:nvSpPr>
        <p:spPr>
          <a:xfrm>
            <a:off x="2486013" y="4007528"/>
            <a:ext cx="1475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Registro</a:t>
            </a:r>
            <a:endParaRPr lang="en-GB" sz="2800" dirty="0">
              <a:solidFill>
                <a:srgbClr val="0D3E4B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066781A-4CD4-4CF7-886D-302DB2550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839" y="1859174"/>
            <a:ext cx="3751117" cy="157587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0907783-7E00-4D38-9C22-675C1F17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168" y="4321352"/>
            <a:ext cx="4034054" cy="15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5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Pantallas de la aplicación (II) </a:t>
            </a: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/>
          <a:lstStyle/>
          <a:p>
            <a:r>
              <a:rPr lang="es-ES" dirty="0" smtClean="0"/>
              <a:t>01. </a:t>
            </a:r>
            <a:r>
              <a:rPr lang="es-ES" dirty="0"/>
              <a:t>SICC Cuadro de Mando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4625508" y="1656013"/>
            <a:ext cx="1619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endParaRPr lang="en-GB" sz="2800" dirty="0">
              <a:solidFill>
                <a:srgbClr val="0D3E4B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444D8-1ABE-4843-86E5-F217B252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508" y="1963790"/>
            <a:ext cx="4299248" cy="167854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5F1672A-F154-4206-8CDD-53A82F1E2183}"/>
              </a:ext>
            </a:extLst>
          </p:cNvPr>
          <p:cNvSpPr txBox="1"/>
          <p:nvPr/>
        </p:nvSpPr>
        <p:spPr>
          <a:xfrm>
            <a:off x="406558" y="1602301"/>
            <a:ext cx="1475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Cargas de Trabajo</a:t>
            </a:r>
            <a:endParaRPr lang="en-GB" sz="2800" dirty="0">
              <a:solidFill>
                <a:srgbClr val="0D3E4B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03F983C-B9FB-4A4F-81BF-277ED892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58" y="1963790"/>
            <a:ext cx="3988746" cy="15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19 Conector recto"/>
          <p:cNvCxnSpPr/>
          <p:nvPr/>
        </p:nvCxnSpPr>
        <p:spPr>
          <a:xfrm flipH="1">
            <a:off x="5192193" y="2033441"/>
            <a:ext cx="0" cy="259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Marcador de texto"/>
          <p:cNvSpPr txBox="1">
            <a:spLocks/>
          </p:cNvSpPr>
          <p:nvPr/>
        </p:nvSpPr>
        <p:spPr>
          <a:xfrm>
            <a:off x="5212469" y="2033441"/>
            <a:ext cx="3859910" cy="2351811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SICC Cuadro de Mando</a:t>
            </a: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SICC Consultas</a:t>
            </a:r>
          </a:p>
        </p:txBody>
      </p:sp>
      <p:sp>
        <p:nvSpPr>
          <p:cNvPr id="27" name="16 CuadroTexto"/>
          <p:cNvSpPr txBox="1"/>
          <p:nvPr/>
        </p:nvSpPr>
        <p:spPr>
          <a:xfrm>
            <a:off x="3726415" y="1998086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cxnSp>
        <p:nvCxnSpPr>
          <p:cNvPr id="28" name="3 Conector recto"/>
          <p:cNvCxnSpPr/>
          <p:nvPr/>
        </p:nvCxnSpPr>
        <p:spPr>
          <a:xfrm>
            <a:off x="5110132" y="2179876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9 CuadroTexto"/>
          <p:cNvSpPr txBox="1"/>
          <p:nvPr/>
        </p:nvSpPr>
        <p:spPr>
          <a:xfrm>
            <a:off x="3726415" y="2398441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cxnSp>
        <p:nvCxnSpPr>
          <p:cNvPr id="30" name="10 Conector recto"/>
          <p:cNvCxnSpPr/>
          <p:nvPr/>
        </p:nvCxnSpPr>
        <p:spPr>
          <a:xfrm>
            <a:off x="5110132" y="2584164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6155CC-034A-4733-A356-E62C9CD1152A}"/>
              </a:ext>
            </a:extLst>
          </p:cNvPr>
          <p:cNvSpPr txBox="1"/>
          <p:nvPr/>
        </p:nvSpPr>
        <p:spPr>
          <a:xfrm>
            <a:off x="63988" y="116632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8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arcador de contenido 1">
            <a:extLst>
              <a:ext uri="{FF2B5EF4-FFF2-40B4-BE49-F238E27FC236}">
                <a16:creationId xmlns:a16="http://schemas.microsoft.com/office/drawing/2014/main" id="{71E6876F-4337-4297-8A50-43E5BD2A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74" y="1538791"/>
            <a:ext cx="8335179" cy="4025717"/>
          </a:xfrm>
          <a:noFill/>
        </p:spPr>
        <p:txBody>
          <a:bodyPr wrap="square" rtlCol="0">
            <a:spAutoFit/>
          </a:bodyPr>
          <a:lstStyle/>
          <a:p>
            <a:pPr marL="0" indent="-57151" defTabSz="914400">
              <a:buNone/>
            </a:pPr>
            <a:r>
              <a:rPr lang="es-ES" sz="1800" dirty="0">
                <a:latin typeface="+mn-lt"/>
                <a:cs typeface="+mn-cs"/>
              </a:rPr>
              <a:t>Sistema de información centralizado que aglutina la información procesal de cada CC.AA. Permite la i</a:t>
            </a:r>
            <a:r>
              <a:rPr lang="es-ES" altLang="es-ES" sz="1800" dirty="0">
                <a:latin typeface="+mn-lt"/>
                <a:cs typeface="+mn-cs"/>
              </a:rPr>
              <a:t>ntegración en un único sistema de la información procesal procedente de los diferentes sistemas origen (tanto de las CC.AA que utilizan Fortuny como de los SGP de las CC.AA transferidas). </a:t>
            </a:r>
          </a:p>
          <a:p>
            <a:pPr marL="0" indent="-57151" defTabSz="914400">
              <a:buNone/>
            </a:pPr>
            <a:r>
              <a:rPr lang="es-ES" altLang="es-ES" sz="1800" dirty="0">
                <a:latin typeface="+mn-lt"/>
                <a:cs typeface="+mn-cs"/>
              </a:rPr>
              <a:t>Disponible para todo el colectivo del Ministerio Fiscal.</a:t>
            </a:r>
          </a:p>
          <a:p>
            <a:pPr marL="0" indent="-57151" defTabSz="914400">
              <a:buNone/>
            </a:pPr>
            <a:endParaRPr lang="es-ES" sz="1800" dirty="0">
              <a:latin typeface="+mn-lt"/>
              <a:cs typeface="+mn-cs"/>
            </a:endParaRPr>
          </a:p>
          <a:p>
            <a:pPr marL="0" indent="-57151" defTabSz="914400">
              <a:buNone/>
            </a:pPr>
            <a:r>
              <a:rPr lang="es-ES" sz="1800" b="1" dirty="0">
                <a:latin typeface="+mn-lt"/>
                <a:cs typeface="+mn-cs"/>
              </a:rPr>
              <a:t>Beneficios</a:t>
            </a:r>
            <a:r>
              <a:rPr lang="es-ES" sz="1800" dirty="0">
                <a:latin typeface="+mn-lt"/>
                <a:cs typeface="+mn-cs"/>
              </a:rPr>
              <a:t>:</a:t>
            </a:r>
          </a:p>
          <a:p>
            <a:pPr marL="528637" lvl="1" indent="-28575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latin typeface="+mn-lt"/>
                <a:cs typeface="+mn-cs"/>
              </a:rPr>
              <a:t>Único sistema que dispone de toda la información procesal donde intervenga el ministerio fiscal dentro del territorio nacional.</a:t>
            </a:r>
          </a:p>
          <a:p>
            <a:pPr marL="528637" lvl="1" indent="-28575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latin typeface="+mn-lt"/>
                <a:cs typeface="+mn-cs"/>
              </a:rPr>
              <a:t>Posibilidad de acceder al detalle de cualquier procedimiento y consultar documentación asociada a los trámites de interés para la FGE.</a:t>
            </a:r>
          </a:p>
          <a:p>
            <a:pPr marL="528637" lvl="1" indent="-28575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altLang="es-ES" sz="1800" dirty="0">
                <a:latin typeface="+mn-lt"/>
                <a:cs typeface="+mn-cs"/>
              </a:rPr>
              <a:t>Unificación de criterios mediante la Normativa Técnica del CTEAJE y el esquema común de intercambio de información judicial.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02. </a:t>
            </a:r>
            <a:r>
              <a:rPr lang="es-ES" dirty="0"/>
              <a:t>SICC Consultas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6" name="CuadroTexto 75"/>
          <p:cNvSpPr txBox="1"/>
          <p:nvPr/>
        </p:nvSpPr>
        <p:spPr>
          <a:xfrm>
            <a:off x="6409720" y="642777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50" dirty="0"/>
              <a:t>Futuro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SICC Consultas</a:t>
            </a:r>
          </a:p>
        </p:txBody>
      </p:sp>
    </p:spTree>
    <p:extLst>
      <p:ext uri="{BB962C8B-B14F-4D97-AF65-F5344CB8AC3E}">
        <p14:creationId xmlns:p14="http://schemas.microsoft.com/office/powerpoint/2010/main" val="205610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ángulo redondeado 100"/>
          <p:cNvSpPr/>
          <p:nvPr/>
        </p:nvSpPr>
        <p:spPr>
          <a:xfrm>
            <a:off x="287274" y="3992533"/>
            <a:ext cx="8705335" cy="1824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02. </a:t>
            </a:r>
            <a:r>
              <a:rPr lang="es-ES" dirty="0"/>
              <a:t>SICC Consultas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9</a:t>
            </a:fld>
            <a:endParaRPr lang="es-ES" dirty="0"/>
          </a:p>
        </p:txBody>
      </p:sp>
      <p:grpSp>
        <p:nvGrpSpPr>
          <p:cNvPr id="68" name="Grupo 67"/>
          <p:cNvGrpSpPr/>
          <p:nvPr/>
        </p:nvGrpSpPr>
        <p:grpSpPr>
          <a:xfrm>
            <a:off x="2165394" y="4424854"/>
            <a:ext cx="418523" cy="417201"/>
            <a:chOff x="841387" y="2663374"/>
            <a:chExt cx="480182" cy="480181"/>
          </a:xfrm>
        </p:grpSpPr>
        <p:pic>
          <p:nvPicPr>
            <p:cNvPr id="69" name="Imagen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7" y="2663374"/>
              <a:ext cx="480182" cy="480181"/>
            </a:xfrm>
            <a:prstGeom prst="rect">
              <a:avLst/>
            </a:prstGeom>
          </p:spPr>
        </p:pic>
        <p:grpSp>
          <p:nvGrpSpPr>
            <p:cNvPr id="70" name="Grupo 69"/>
            <p:cNvGrpSpPr/>
            <p:nvPr/>
          </p:nvGrpSpPr>
          <p:grpSpPr>
            <a:xfrm>
              <a:off x="879239" y="2743552"/>
              <a:ext cx="404480" cy="240520"/>
              <a:chOff x="1585412" y="2683361"/>
              <a:chExt cx="404480" cy="240520"/>
            </a:xfrm>
          </p:grpSpPr>
          <p:sp>
            <p:nvSpPr>
              <p:cNvPr id="71" name="Rectángulo 70"/>
              <p:cNvSpPr/>
              <p:nvPr/>
            </p:nvSpPr>
            <p:spPr>
              <a:xfrm>
                <a:off x="1585412" y="2683361"/>
                <a:ext cx="404480" cy="240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350"/>
              </a:p>
            </p:txBody>
          </p:sp>
          <p:pic>
            <p:nvPicPr>
              <p:cNvPr id="72" name="Imagen 7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5413" y="2720340"/>
                <a:ext cx="404478" cy="115780"/>
              </a:xfrm>
              <a:prstGeom prst="rect">
                <a:avLst/>
              </a:prstGeom>
            </p:spPr>
          </p:pic>
        </p:grpSp>
      </p:grpSp>
      <p:sp>
        <p:nvSpPr>
          <p:cNvPr id="76" name="CuadroTexto 75"/>
          <p:cNvSpPr txBox="1"/>
          <p:nvPr/>
        </p:nvSpPr>
        <p:spPr>
          <a:xfrm>
            <a:off x="6409720" y="642777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50" dirty="0"/>
              <a:t>Futuro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197884" y="2553026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D3E4B"/>
                </a:solidFill>
              </a:rPr>
              <a:t>Actualmente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1292549" y="2000147"/>
            <a:ext cx="2862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CONSULTA DE PROCEDIMIENTOS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826602" y="2351087"/>
            <a:ext cx="306394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Consulta de procedimientos a partir de criterios de búsqueda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5042169" y="2007889"/>
            <a:ext cx="2862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LISTADO DE PROCEDIMIENTOS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4633625" y="2355139"/>
            <a:ext cx="30301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Listado de procedimientos judiciales de acuerdo a dichos criterios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162977" y="4652309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D3E4B"/>
                </a:solidFill>
              </a:rPr>
              <a:t>En el futro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2616170" y="4466181"/>
            <a:ext cx="3987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INTEROPERABILIDAD CTEAJE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2234232" y="4791289"/>
            <a:ext cx="49648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Establecimiento de nuevos criterios de análisis que permitan un mayor volumen de información y con una mayor calidad.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87274" y="1883529"/>
            <a:ext cx="8705335" cy="19025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Funcionalidades de la aplicación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6CCA9A3-7F04-44CD-9453-6DCA0DD46B69}"/>
              </a:ext>
            </a:extLst>
          </p:cNvPr>
          <p:cNvSpPr/>
          <p:nvPr/>
        </p:nvSpPr>
        <p:spPr>
          <a:xfrm>
            <a:off x="1384689" y="2940910"/>
            <a:ext cx="2505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DETALLE DE PROCEDIMIENTOS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56F68C5-E98D-4B5B-9BA0-D6CFD8135639}"/>
              </a:ext>
            </a:extLst>
          </p:cNvPr>
          <p:cNvSpPr txBox="1"/>
          <p:nvPr/>
        </p:nvSpPr>
        <p:spPr>
          <a:xfrm>
            <a:off x="909763" y="3248417"/>
            <a:ext cx="32452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Detalle del procedimiento: interviniente, trámite, hitos, procedimientos relacionados, etc.</a:t>
            </a:r>
          </a:p>
        </p:txBody>
      </p:sp>
      <p:pic>
        <p:nvPicPr>
          <p:cNvPr id="55" name="Picture 10" descr="Logo documento vector, gráfico vectorial, imágenes de Logo documento  vectoriales de stock | Depositphotos®">
            <a:extLst>
              <a:ext uri="{FF2B5EF4-FFF2-40B4-BE49-F238E27FC236}">
                <a16:creationId xmlns:a16="http://schemas.microsoft.com/office/drawing/2014/main" id="{4D90B7F2-996C-4E67-B56D-39E03759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63" y="2846800"/>
            <a:ext cx="474926" cy="4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580B7905-C94D-464A-9A36-7375EDDFC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79" y="2850947"/>
            <a:ext cx="303868" cy="359680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93F8E8C7-E4E9-407D-B894-622E9018959D}"/>
              </a:ext>
            </a:extLst>
          </p:cNvPr>
          <p:cNvSpPr/>
          <p:nvPr/>
        </p:nvSpPr>
        <p:spPr>
          <a:xfrm>
            <a:off x="5016853" y="2921671"/>
            <a:ext cx="2312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AUDITORÍA DE CARGAS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6A2899E-0184-4B38-BCC2-BF7999FF0381}"/>
              </a:ext>
            </a:extLst>
          </p:cNvPr>
          <p:cNvSpPr txBox="1"/>
          <p:nvPr/>
        </p:nvSpPr>
        <p:spPr>
          <a:xfrm>
            <a:off x="4644571" y="3248061"/>
            <a:ext cx="40489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Control de la calidad de los envíos realizados: volúmenes de asuntos cargados, asuntos rechazados, documentos procesados, etc.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551483-8B33-473D-9C3A-E96ECE7C9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763" y="1947722"/>
            <a:ext cx="342900" cy="51435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4239A1F-0FB4-41E1-AF7C-0189656977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5" y="1918830"/>
            <a:ext cx="453004" cy="4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7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291F10DA7BFA43804A3F10779231E3" ma:contentTypeVersion="10" ma:contentTypeDescription="Crear nuevo documento." ma:contentTypeScope="" ma:versionID="d6766a6ef9733ef091d9b8a7302f7063">
  <xsd:schema xmlns:xsd="http://www.w3.org/2001/XMLSchema" xmlns:xs="http://www.w3.org/2001/XMLSchema" xmlns:p="http://schemas.microsoft.com/office/2006/metadata/properties" xmlns:ns2="fcfaaa7b-664e-46b3-93ca-b1ef05990a14" xmlns:ns3="0c0b5c83-5b86-46c3-b34c-e524f81e498a" targetNamespace="http://schemas.microsoft.com/office/2006/metadata/properties" ma:root="true" ma:fieldsID="97660807df30d09c12642f13822c7d32" ns2:_="" ns3:_="">
    <xsd:import namespace="fcfaaa7b-664e-46b3-93ca-b1ef05990a14"/>
    <xsd:import namespace="0c0b5c83-5b86-46c3-b34c-e524f81e4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aaa7b-664e-46b3-93ca-b1ef05990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5c83-5b86-46c3-b34c-e524f81e4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BDE75-8990-445E-A5CF-3A4967CD8EEE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c0b5c83-5b86-46c3-b34c-e524f81e498a"/>
    <ds:schemaRef ds:uri="http://purl.org/dc/elements/1.1/"/>
    <ds:schemaRef ds:uri="fcfaaa7b-664e-46b3-93ca-b1ef05990a1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413DDA-F7BF-4ED0-B418-B62B14297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036A1-3E4F-4B70-928A-4BC81FB1872C}">
  <ds:schemaRefs>
    <ds:schemaRef ds:uri="0c0b5c83-5b86-46c3-b34c-e524f81e498a"/>
    <ds:schemaRef ds:uri="fcfaaa7b-664e-46b3-93ca-b1ef05990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554</Words>
  <Application>Microsoft Office PowerPoint</Application>
  <PresentationFormat>Presentación en pantalla (4:3)</PresentationFormat>
  <Paragraphs>103</Paragraphs>
  <Slides>11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Arial Narrow</vt:lpstr>
      <vt:lpstr>Calibri</vt:lpstr>
      <vt:lpstr>Kartika</vt:lpstr>
      <vt:lpstr>Times New Roman</vt:lpstr>
      <vt:lpstr>Verdana</vt:lpstr>
      <vt:lpstr>Wingdings</vt:lpstr>
      <vt:lpstr>Tema de Office</vt:lpstr>
      <vt:lpstr>Diapositiva de think-cell</vt:lpstr>
      <vt:lpstr>Presentación de PowerPoint</vt:lpstr>
      <vt:lpstr>Presentación de PowerPoint</vt:lpstr>
      <vt:lpstr>01. SICC Cuadro de Mando</vt:lpstr>
      <vt:lpstr>01. SICC Cuadro de Mando</vt:lpstr>
      <vt:lpstr>01. SICC Cuadro de Mando</vt:lpstr>
      <vt:lpstr>01. SICC Cuadro de Mando</vt:lpstr>
      <vt:lpstr>Presentación de PowerPoint</vt:lpstr>
      <vt:lpstr>02. SICC Consultas</vt:lpstr>
      <vt:lpstr>02. SICC Consultas</vt:lpstr>
      <vt:lpstr>02. SICC 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Lopez Barral, Javier</cp:lastModifiedBy>
  <cp:revision>158</cp:revision>
  <cp:lastPrinted>2016-06-29T10:24:36Z</cp:lastPrinted>
  <dcterms:created xsi:type="dcterms:W3CDTF">2012-05-17T08:07:55Z</dcterms:created>
  <dcterms:modified xsi:type="dcterms:W3CDTF">2022-06-15T11:43:53Z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0x01010022291F10DA7BFA43804A3F10779231E3</vt:lpwstr>
  </property>
</Properties>
</file>